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41"/>
  </p:notesMasterIdLst>
  <p:sldIdLst>
    <p:sldId id="256" r:id="rId2"/>
    <p:sldId id="257" r:id="rId3"/>
    <p:sldId id="266" r:id="rId4"/>
    <p:sldId id="258" r:id="rId5"/>
    <p:sldId id="320" r:id="rId6"/>
    <p:sldId id="259" r:id="rId7"/>
    <p:sldId id="321" r:id="rId8"/>
    <p:sldId id="261" r:id="rId9"/>
    <p:sldId id="263" r:id="rId10"/>
    <p:sldId id="264" r:id="rId11"/>
    <p:sldId id="265" r:id="rId12"/>
    <p:sldId id="289" r:id="rId13"/>
    <p:sldId id="292" r:id="rId14"/>
    <p:sldId id="293" r:id="rId15"/>
    <p:sldId id="294" r:id="rId16"/>
    <p:sldId id="295" r:id="rId17"/>
    <p:sldId id="297" r:id="rId18"/>
    <p:sldId id="298" r:id="rId19"/>
    <p:sldId id="299" r:id="rId20"/>
    <p:sldId id="300" r:id="rId21"/>
    <p:sldId id="301" r:id="rId22"/>
    <p:sldId id="302" r:id="rId23"/>
    <p:sldId id="314" r:id="rId24"/>
    <p:sldId id="303" r:id="rId25"/>
    <p:sldId id="304" r:id="rId26"/>
    <p:sldId id="306" r:id="rId27"/>
    <p:sldId id="305" r:id="rId28"/>
    <p:sldId id="307" r:id="rId29"/>
    <p:sldId id="315" r:id="rId30"/>
    <p:sldId id="322" r:id="rId31"/>
    <p:sldId id="310" r:id="rId32"/>
    <p:sldId id="319" r:id="rId33"/>
    <p:sldId id="316" r:id="rId34"/>
    <p:sldId id="317" r:id="rId35"/>
    <p:sldId id="318" r:id="rId36"/>
    <p:sldId id="309" r:id="rId37"/>
    <p:sldId id="268" r:id="rId38"/>
    <p:sldId id="269" r:id="rId39"/>
    <p:sldId id="27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63"/>
    <a:srgbClr val="00497F"/>
    <a:srgbClr val="FFD579"/>
    <a:srgbClr val="EEE5DC"/>
    <a:srgbClr val="F7B363"/>
    <a:srgbClr val="E0B46F"/>
    <a:srgbClr val="004174"/>
    <a:srgbClr val="DAE3E3"/>
    <a:srgbClr val="002D4B"/>
    <a:srgbClr val="92AE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2"/>
    <p:restoredTop sz="78242"/>
  </p:normalViewPr>
  <p:slideViewPr>
    <p:cSldViewPr snapToGrid="0" snapToObjects="1">
      <p:cViewPr varScale="1">
        <p:scale>
          <a:sx n="98" d="100"/>
          <a:sy n="98" d="100"/>
        </p:scale>
        <p:origin x="8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6329A-1F94-4572-A5BF-7DD9090E09AF}"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C8238301-3030-418F-9A2E-3A2539F4B9D2}">
      <dgm:prSet phldrT="[Text]"/>
      <dgm:spPr/>
      <dgm:t>
        <a:bodyPr/>
        <a:lstStyle/>
        <a:p>
          <a:r>
            <a:rPr lang="en-US" dirty="0"/>
            <a:t>Discussion between patient and provider about new treatment</a:t>
          </a:r>
        </a:p>
      </dgm:t>
    </dgm:pt>
    <dgm:pt modelId="{1361E963-9CE2-478C-9666-7966178FFE64}" type="parTrans" cxnId="{3D7CBED7-A1B4-4CCA-8CF4-2B473442889A}">
      <dgm:prSet/>
      <dgm:spPr/>
      <dgm:t>
        <a:bodyPr/>
        <a:lstStyle/>
        <a:p>
          <a:endParaRPr lang="en-US"/>
        </a:p>
      </dgm:t>
    </dgm:pt>
    <dgm:pt modelId="{B5285FEF-D64A-4E14-AACF-42FFAF7C9B53}" type="sibTrans" cxnId="{3D7CBED7-A1B4-4CCA-8CF4-2B473442889A}">
      <dgm:prSet/>
      <dgm:spPr/>
      <dgm:t>
        <a:bodyPr/>
        <a:lstStyle/>
        <a:p>
          <a:endParaRPr lang="en-US"/>
        </a:p>
      </dgm:t>
    </dgm:pt>
    <dgm:pt modelId="{B873D861-16E8-485E-916F-A2E338083CBC}">
      <dgm:prSet phldrT="[Text]"/>
      <dgm:spPr/>
      <dgm:t>
        <a:bodyPr/>
        <a:lstStyle/>
        <a:p>
          <a:r>
            <a:rPr lang="en-US" dirty="0"/>
            <a:t>Consent obtained</a:t>
          </a:r>
        </a:p>
      </dgm:t>
    </dgm:pt>
    <dgm:pt modelId="{FB86A1C3-B940-43E1-A402-6369D2287733}" type="parTrans" cxnId="{43F9BDFD-0142-4C0D-83EC-3854AEFD027B}">
      <dgm:prSet/>
      <dgm:spPr/>
      <dgm:t>
        <a:bodyPr/>
        <a:lstStyle/>
        <a:p>
          <a:endParaRPr lang="en-US"/>
        </a:p>
      </dgm:t>
    </dgm:pt>
    <dgm:pt modelId="{AF09B7F3-3A10-4AD7-926F-3270CA0FC2FD}" type="sibTrans" cxnId="{43F9BDFD-0142-4C0D-83EC-3854AEFD027B}">
      <dgm:prSet/>
      <dgm:spPr/>
      <dgm:t>
        <a:bodyPr/>
        <a:lstStyle/>
        <a:p>
          <a:endParaRPr lang="en-US"/>
        </a:p>
      </dgm:t>
    </dgm:pt>
    <dgm:pt modelId="{9D2F9091-8FCE-4F83-B1B1-4F7D48F66D82}">
      <dgm:prSet phldrT="[Text]"/>
      <dgm:spPr/>
      <dgm:t>
        <a:bodyPr/>
        <a:lstStyle/>
        <a:p>
          <a:r>
            <a:rPr lang="en-US" dirty="0"/>
            <a:t>Prescription signed and released by provider</a:t>
          </a:r>
        </a:p>
      </dgm:t>
    </dgm:pt>
    <dgm:pt modelId="{4E1DE921-305A-488B-89A8-ABF0B49C4050}" type="parTrans" cxnId="{22F38CDB-6432-4F62-B6FF-1FFFE8AC6D05}">
      <dgm:prSet/>
      <dgm:spPr/>
      <dgm:t>
        <a:bodyPr/>
        <a:lstStyle/>
        <a:p>
          <a:endParaRPr lang="en-US"/>
        </a:p>
      </dgm:t>
    </dgm:pt>
    <dgm:pt modelId="{D4AE489F-742F-4A3B-92F6-B1487BBDFF6D}" type="sibTrans" cxnId="{22F38CDB-6432-4F62-B6FF-1FFFE8AC6D05}">
      <dgm:prSet/>
      <dgm:spPr/>
      <dgm:t>
        <a:bodyPr/>
        <a:lstStyle/>
        <a:p>
          <a:endParaRPr lang="en-US"/>
        </a:p>
      </dgm:t>
    </dgm:pt>
    <dgm:pt modelId="{02A9D557-3E9C-4576-BDE7-05E17E0BB7E0}">
      <dgm:prSet phldrT="[Text]"/>
      <dgm:spPr/>
      <dgm:t>
        <a:bodyPr/>
        <a:lstStyle/>
        <a:p>
          <a:r>
            <a:rPr lang="en-US" dirty="0"/>
            <a:t>Sent to oncology pharmacist queue for review</a:t>
          </a:r>
        </a:p>
      </dgm:t>
    </dgm:pt>
    <dgm:pt modelId="{AD0BECD7-B439-41DB-BD98-2B87B12F1F3A}" type="parTrans" cxnId="{92624D80-FB0A-40F7-A9F9-86A0CD9F2F81}">
      <dgm:prSet/>
      <dgm:spPr/>
      <dgm:t>
        <a:bodyPr/>
        <a:lstStyle/>
        <a:p>
          <a:endParaRPr lang="en-US"/>
        </a:p>
      </dgm:t>
    </dgm:pt>
    <dgm:pt modelId="{E8465C0E-7327-4A25-85B9-0261BBA9E9AC}" type="sibTrans" cxnId="{92624D80-FB0A-40F7-A9F9-86A0CD9F2F81}">
      <dgm:prSet/>
      <dgm:spPr/>
      <dgm:t>
        <a:bodyPr/>
        <a:lstStyle/>
        <a:p>
          <a:endParaRPr lang="en-US"/>
        </a:p>
      </dgm:t>
    </dgm:pt>
    <dgm:pt modelId="{C0DE6199-2047-46C2-AEE7-AAD198D9948F}">
      <dgm:prSet phldrT="[Text]"/>
      <dgm:spPr/>
      <dgm:t>
        <a:bodyPr/>
        <a:lstStyle/>
        <a:p>
          <a:r>
            <a:rPr lang="en-US" dirty="0"/>
            <a:t>Pharmacist completes initial assessment and enrolls in monitoring program</a:t>
          </a:r>
        </a:p>
      </dgm:t>
    </dgm:pt>
    <dgm:pt modelId="{6DFDFA5E-BCB9-4712-8800-1D77859E9132}" type="parTrans" cxnId="{50275F0B-1A66-4C9F-9724-6899BE44DC4D}">
      <dgm:prSet/>
      <dgm:spPr/>
      <dgm:t>
        <a:bodyPr/>
        <a:lstStyle/>
        <a:p>
          <a:endParaRPr lang="en-US"/>
        </a:p>
      </dgm:t>
    </dgm:pt>
    <dgm:pt modelId="{C38A2B3D-579C-409C-8E53-DCCC037BE86D}" type="sibTrans" cxnId="{50275F0B-1A66-4C9F-9724-6899BE44DC4D}">
      <dgm:prSet/>
      <dgm:spPr/>
      <dgm:t>
        <a:bodyPr/>
        <a:lstStyle/>
        <a:p>
          <a:endParaRPr lang="en-US"/>
        </a:p>
      </dgm:t>
    </dgm:pt>
    <dgm:pt modelId="{EB0CB184-7B47-4F62-B2D0-3AD92A18D190}">
      <dgm:prSet phldrT="[Text]"/>
      <dgm:spPr/>
      <dgm:t>
        <a:bodyPr/>
        <a:lstStyle/>
        <a:p>
          <a:r>
            <a:rPr lang="en-US" dirty="0"/>
            <a:t>Verified by oncology pharmacist and sent to pharmacy</a:t>
          </a:r>
        </a:p>
      </dgm:t>
    </dgm:pt>
    <dgm:pt modelId="{F2948C34-B512-4355-A1C2-0B41B2B65559}" type="parTrans" cxnId="{EA9925DD-5BE4-48ED-A73E-776961F41307}">
      <dgm:prSet/>
      <dgm:spPr/>
      <dgm:t>
        <a:bodyPr/>
        <a:lstStyle/>
        <a:p>
          <a:endParaRPr lang="en-US"/>
        </a:p>
      </dgm:t>
    </dgm:pt>
    <dgm:pt modelId="{CF545B83-6FBE-4F94-BBEE-D8B9EC0A88D3}" type="sibTrans" cxnId="{EA9925DD-5BE4-48ED-A73E-776961F41307}">
      <dgm:prSet/>
      <dgm:spPr/>
      <dgm:t>
        <a:bodyPr/>
        <a:lstStyle/>
        <a:p>
          <a:endParaRPr lang="en-US"/>
        </a:p>
      </dgm:t>
    </dgm:pt>
    <dgm:pt modelId="{BB587264-3DDD-4A26-8CDA-4AB3DC3D982B}" type="pres">
      <dgm:prSet presAssocID="{C966329A-1F94-4572-A5BF-7DD9090E09AF}" presName="Name0" presStyleCnt="0">
        <dgm:presLayoutVars>
          <dgm:dir/>
          <dgm:animLvl val="lvl"/>
          <dgm:resizeHandles val="exact"/>
        </dgm:presLayoutVars>
      </dgm:prSet>
      <dgm:spPr/>
    </dgm:pt>
    <dgm:pt modelId="{50A7FD49-6284-4412-93DF-F83BBA87CF39}" type="pres">
      <dgm:prSet presAssocID="{C0DE6199-2047-46C2-AEE7-AAD198D9948F}" presName="boxAndChildren" presStyleCnt="0"/>
      <dgm:spPr/>
    </dgm:pt>
    <dgm:pt modelId="{65DE1355-99B4-494E-8BA6-6A3C0C60FFA0}" type="pres">
      <dgm:prSet presAssocID="{C0DE6199-2047-46C2-AEE7-AAD198D9948F}" presName="parentTextBox" presStyleLbl="node1" presStyleIdx="0" presStyleCnt="3"/>
      <dgm:spPr/>
    </dgm:pt>
    <dgm:pt modelId="{11DE9442-F6E2-47BA-A6E3-F3D91DF5841B}" type="pres">
      <dgm:prSet presAssocID="{C0DE6199-2047-46C2-AEE7-AAD198D9948F}" presName="entireBox" presStyleLbl="node1" presStyleIdx="0" presStyleCnt="3"/>
      <dgm:spPr/>
    </dgm:pt>
    <dgm:pt modelId="{7CEF0C18-752A-4568-BB77-46607BE018CA}" type="pres">
      <dgm:prSet presAssocID="{C0DE6199-2047-46C2-AEE7-AAD198D9948F}" presName="descendantBox" presStyleCnt="0"/>
      <dgm:spPr/>
    </dgm:pt>
    <dgm:pt modelId="{3A873D0F-5F76-45E6-B2E2-A98F4BA26858}" type="pres">
      <dgm:prSet presAssocID="{EB0CB184-7B47-4F62-B2D0-3AD92A18D190}" presName="childTextBox" presStyleLbl="fgAccFollowNode1" presStyleIdx="0" presStyleCnt="3">
        <dgm:presLayoutVars>
          <dgm:bulletEnabled val="1"/>
        </dgm:presLayoutVars>
      </dgm:prSet>
      <dgm:spPr/>
    </dgm:pt>
    <dgm:pt modelId="{4C92272E-83F4-4277-A2A4-3C20B40C5CC9}" type="pres">
      <dgm:prSet presAssocID="{D4AE489F-742F-4A3B-92F6-B1487BBDFF6D}" presName="sp" presStyleCnt="0"/>
      <dgm:spPr/>
    </dgm:pt>
    <dgm:pt modelId="{7B2976D9-E5CD-4E99-A50D-EA664B6B12FA}" type="pres">
      <dgm:prSet presAssocID="{9D2F9091-8FCE-4F83-B1B1-4F7D48F66D82}" presName="arrowAndChildren" presStyleCnt="0"/>
      <dgm:spPr/>
    </dgm:pt>
    <dgm:pt modelId="{6E89035A-424A-4D2B-B56E-53997ACBDD78}" type="pres">
      <dgm:prSet presAssocID="{9D2F9091-8FCE-4F83-B1B1-4F7D48F66D82}" presName="parentTextArrow" presStyleLbl="node1" presStyleIdx="0" presStyleCnt="3"/>
      <dgm:spPr/>
    </dgm:pt>
    <dgm:pt modelId="{D3EA78B6-1FEF-45B7-84B4-C52F1C169FC1}" type="pres">
      <dgm:prSet presAssocID="{9D2F9091-8FCE-4F83-B1B1-4F7D48F66D82}" presName="arrow" presStyleLbl="node1" presStyleIdx="1" presStyleCnt="3"/>
      <dgm:spPr/>
    </dgm:pt>
    <dgm:pt modelId="{FE74BE2A-B98B-4E6E-8487-3F7DFA2D798D}" type="pres">
      <dgm:prSet presAssocID="{9D2F9091-8FCE-4F83-B1B1-4F7D48F66D82}" presName="descendantArrow" presStyleCnt="0"/>
      <dgm:spPr/>
    </dgm:pt>
    <dgm:pt modelId="{AE75BCE1-3720-4ED7-AF29-0D535FF4170E}" type="pres">
      <dgm:prSet presAssocID="{02A9D557-3E9C-4576-BDE7-05E17E0BB7E0}" presName="childTextArrow" presStyleLbl="fgAccFollowNode1" presStyleIdx="1" presStyleCnt="3">
        <dgm:presLayoutVars>
          <dgm:bulletEnabled val="1"/>
        </dgm:presLayoutVars>
      </dgm:prSet>
      <dgm:spPr/>
    </dgm:pt>
    <dgm:pt modelId="{D352010D-26D0-49F7-8354-BEACA310ECE4}" type="pres">
      <dgm:prSet presAssocID="{B5285FEF-D64A-4E14-AACF-42FFAF7C9B53}" presName="sp" presStyleCnt="0"/>
      <dgm:spPr/>
    </dgm:pt>
    <dgm:pt modelId="{C93664E0-DDA9-4A91-A2C4-471C8FA5F273}" type="pres">
      <dgm:prSet presAssocID="{C8238301-3030-418F-9A2E-3A2539F4B9D2}" presName="arrowAndChildren" presStyleCnt="0"/>
      <dgm:spPr/>
    </dgm:pt>
    <dgm:pt modelId="{A6251ED4-2396-4689-B6E9-F751A883DCF6}" type="pres">
      <dgm:prSet presAssocID="{C8238301-3030-418F-9A2E-3A2539F4B9D2}" presName="parentTextArrow" presStyleLbl="node1" presStyleIdx="1" presStyleCnt="3"/>
      <dgm:spPr/>
    </dgm:pt>
    <dgm:pt modelId="{0CA58A35-11CD-4F8D-BEB5-3313A33B4BF2}" type="pres">
      <dgm:prSet presAssocID="{C8238301-3030-418F-9A2E-3A2539F4B9D2}" presName="arrow" presStyleLbl="node1" presStyleIdx="2" presStyleCnt="3"/>
      <dgm:spPr/>
    </dgm:pt>
    <dgm:pt modelId="{4F5F9EEE-6452-46DE-B8AB-ABBDEB5AE82F}" type="pres">
      <dgm:prSet presAssocID="{C8238301-3030-418F-9A2E-3A2539F4B9D2}" presName="descendantArrow" presStyleCnt="0"/>
      <dgm:spPr/>
    </dgm:pt>
    <dgm:pt modelId="{7306DB07-30EE-45ED-8C8E-EA2EF87C6828}" type="pres">
      <dgm:prSet presAssocID="{B873D861-16E8-485E-916F-A2E338083CBC}" presName="childTextArrow" presStyleLbl="fgAccFollowNode1" presStyleIdx="2" presStyleCnt="3">
        <dgm:presLayoutVars>
          <dgm:bulletEnabled val="1"/>
        </dgm:presLayoutVars>
      </dgm:prSet>
      <dgm:spPr/>
    </dgm:pt>
  </dgm:ptLst>
  <dgm:cxnLst>
    <dgm:cxn modelId="{50275F0B-1A66-4C9F-9724-6899BE44DC4D}" srcId="{C966329A-1F94-4572-A5BF-7DD9090E09AF}" destId="{C0DE6199-2047-46C2-AEE7-AAD198D9948F}" srcOrd="2" destOrd="0" parTransId="{6DFDFA5E-BCB9-4712-8800-1D77859E9132}" sibTransId="{C38A2B3D-579C-409C-8E53-DCCC037BE86D}"/>
    <dgm:cxn modelId="{46DD4E0E-3154-46F4-B25C-295BB938606A}" type="presOf" srcId="{02A9D557-3E9C-4576-BDE7-05E17E0BB7E0}" destId="{AE75BCE1-3720-4ED7-AF29-0D535FF4170E}" srcOrd="0" destOrd="0" presId="urn:microsoft.com/office/officeart/2005/8/layout/process4"/>
    <dgm:cxn modelId="{E05B3A5B-016C-467E-87A3-5B750CCB0873}" type="presOf" srcId="{B873D861-16E8-485E-916F-A2E338083CBC}" destId="{7306DB07-30EE-45ED-8C8E-EA2EF87C6828}" srcOrd="0" destOrd="0" presId="urn:microsoft.com/office/officeart/2005/8/layout/process4"/>
    <dgm:cxn modelId="{F3AF6F68-CA01-49B6-86B8-6E0EB22D7109}" type="presOf" srcId="{9D2F9091-8FCE-4F83-B1B1-4F7D48F66D82}" destId="{6E89035A-424A-4D2B-B56E-53997ACBDD78}" srcOrd="0" destOrd="0" presId="urn:microsoft.com/office/officeart/2005/8/layout/process4"/>
    <dgm:cxn modelId="{92624D80-FB0A-40F7-A9F9-86A0CD9F2F81}" srcId="{9D2F9091-8FCE-4F83-B1B1-4F7D48F66D82}" destId="{02A9D557-3E9C-4576-BDE7-05E17E0BB7E0}" srcOrd="0" destOrd="0" parTransId="{AD0BECD7-B439-41DB-BD98-2B87B12F1F3A}" sibTransId="{E8465C0E-7327-4A25-85B9-0261BBA9E9AC}"/>
    <dgm:cxn modelId="{DF0BF991-23FF-43B4-8CFA-E801ADFE0F1F}" type="presOf" srcId="{C8238301-3030-418F-9A2E-3A2539F4B9D2}" destId="{A6251ED4-2396-4689-B6E9-F751A883DCF6}" srcOrd="0" destOrd="0" presId="urn:microsoft.com/office/officeart/2005/8/layout/process4"/>
    <dgm:cxn modelId="{5B828095-39DF-434A-A49B-41019F8BF417}" type="presOf" srcId="{9D2F9091-8FCE-4F83-B1B1-4F7D48F66D82}" destId="{D3EA78B6-1FEF-45B7-84B4-C52F1C169FC1}" srcOrd="1" destOrd="0" presId="urn:microsoft.com/office/officeart/2005/8/layout/process4"/>
    <dgm:cxn modelId="{643B1097-7FDF-4E1B-AF50-A0B5FD4B0BD5}" type="presOf" srcId="{C966329A-1F94-4572-A5BF-7DD9090E09AF}" destId="{BB587264-3DDD-4A26-8CDA-4AB3DC3D982B}" srcOrd="0" destOrd="0" presId="urn:microsoft.com/office/officeart/2005/8/layout/process4"/>
    <dgm:cxn modelId="{E66A5F97-DE3C-43CF-8F2C-B00BBF075E2C}" type="presOf" srcId="{C0DE6199-2047-46C2-AEE7-AAD198D9948F}" destId="{65DE1355-99B4-494E-8BA6-6A3C0C60FFA0}" srcOrd="0" destOrd="0" presId="urn:microsoft.com/office/officeart/2005/8/layout/process4"/>
    <dgm:cxn modelId="{1A4E06C9-ED85-4045-95A7-A7FE74E4E41E}" type="presOf" srcId="{C8238301-3030-418F-9A2E-3A2539F4B9D2}" destId="{0CA58A35-11CD-4F8D-BEB5-3313A33B4BF2}" srcOrd="1" destOrd="0" presId="urn:microsoft.com/office/officeart/2005/8/layout/process4"/>
    <dgm:cxn modelId="{3D7CBED7-A1B4-4CCA-8CF4-2B473442889A}" srcId="{C966329A-1F94-4572-A5BF-7DD9090E09AF}" destId="{C8238301-3030-418F-9A2E-3A2539F4B9D2}" srcOrd="0" destOrd="0" parTransId="{1361E963-9CE2-478C-9666-7966178FFE64}" sibTransId="{B5285FEF-D64A-4E14-AACF-42FFAF7C9B53}"/>
    <dgm:cxn modelId="{AD3E3ADA-E44E-44AF-872B-8CBCBA3B5E8F}" type="presOf" srcId="{C0DE6199-2047-46C2-AEE7-AAD198D9948F}" destId="{11DE9442-F6E2-47BA-A6E3-F3D91DF5841B}" srcOrd="1" destOrd="0" presId="urn:microsoft.com/office/officeart/2005/8/layout/process4"/>
    <dgm:cxn modelId="{22F38CDB-6432-4F62-B6FF-1FFFE8AC6D05}" srcId="{C966329A-1F94-4572-A5BF-7DD9090E09AF}" destId="{9D2F9091-8FCE-4F83-B1B1-4F7D48F66D82}" srcOrd="1" destOrd="0" parTransId="{4E1DE921-305A-488B-89A8-ABF0B49C4050}" sibTransId="{D4AE489F-742F-4A3B-92F6-B1487BBDFF6D}"/>
    <dgm:cxn modelId="{EA9925DD-5BE4-48ED-A73E-776961F41307}" srcId="{C0DE6199-2047-46C2-AEE7-AAD198D9948F}" destId="{EB0CB184-7B47-4F62-B2D0-3AD92A18D190}" srcOrd="0" destOrd="0" parTransId="{F2948C34-B512-4355-A1C2-0B41B2B65559}" sibTransId="{CF545B83-6FBE-4F94-BBEE-D8B9EC0A88D3}"/>
    <dgm:cxn modelId="{80874BDD-CA67-4588-8EA4-BC72BC893012}" type="presOf" srcId="{EB0CB184-7B47-4F62-B2D0-3AD92A18D190}" destId="{3A873D0F-5F76-45E6-B2E2-A98F4BA26858}" srcOrd="0" destOrd="0" presId="urn:microsoft.com/office/officeart/2005/8/layout/process4"/>
    <dgm:cxn modelId="{43F9BDFD-0142-4C0D-83EC-3854AEFD027B}" srcId="{C8238301-3030-418F-9A2E-3A2539F4B9D2}" destId="{B873D861-16E8-485E-916F-A2E338083CBC}" srcOrd="0" destOrd="0" parTransId="{FB86A1C3-B940-43E1-A402-6369D2287733}" sibTransId="{AF09B7F3-3A10-4AD7-926F-3270CA0FC2FD}"/>
    <dgm:cxn modelId="{36090E9D-A6D3-421D-8EF9-A99F4E553AE5}" type="presParOf" srcId="{BB587264-3DDD-4A26-8CDA-4AB3DC3D982B}" destId="{50A7FD49-6284-4412-93DF-F83BBA87CF39}" srcOrd="0" destOrd="0" presId="urn:microsoft.com/office/officeart/2005/8/layout/process4"/>
    <dgm:cxn modelId="{2BA84E49-D3C9-4045-A6E5-0AD2C61AC8C6}" type="presParOf" srcId="{50A7FD49-6284-4412-93DF-F83BBA87CF39}" destId="{65DE1355-99B4-494E-8BA6-6A3C0C60FFA0}" srcOrd="0" destOrd="0" presId="urn:microsoft.com/office/officeart/2005/8/layout/process4"/>
    <dgm:cxn modelId="{49A403AC-D620-4624-9BFC-A38ABD51ABA6}" type="presParOf" srcId="{50A7FD49-6284-4412-93DF-F83BBA87CF39}" destId="{11DE9442-F6E2-47BA-A6E3-F3D91DF5841B}" srcOrd="1" destOrd="0" presId="urn:microsoft.com/office/officeart/2005/8/layout/process4"/>
    <dgm:cxn modelId="{86D69A98-CBF8-4983-84EA-143F5EF3C0F1}" type="presParOf" srcId="{50A7FD49-6284-4412-93DF-F83BBA87CF39}" destId="{7CEF0C18-752A-4568-BB77-46607BE018CA}" srcOrd="2" destOrd="0" presId="urn:microsoft.com/office/officeart/2005/8/layout/process4"/>
    <dgm:cxn modelId="{0A67D17F-E13A-4C30-B02C-2B2608FC1952}" type="presParOf" srcId="{7CEF0C18-752A-4568-BB77-46607BE018CA}" destId="{3A873D0F-5F76-45E6-B2E2-A98F4BA26858}" srcOrd="0" destOrd="0" presId="urn:microsoft.com/office/officeart/2005/8/layout/process4"/>
    <dgm:cxn modelId="{FEF7692F-0E52-4FBD-A7C2-9B2CBF9B07D6}" type="presParOf" srcId="{BB587264-3DDD-4A26-8CDA-4AB3DC3D982B}" destId="{4C92272E-83F4-4277-A2A4-3C20B40C5CC9}" srcOrd="1" destOrd="0" presId="urn:microsoft.com/office/officeart/2005/8/layout/process4"/>
    <dgm:cxn modelId="{C1CE4A75-DCC6-4A30-B7F1-77AF4E82F1D7}" type="presParOf" srcId="{BB587264-3DDD-4A26-8CDA-4AB3DC3D982B}" destId="{7B2976D9-E5CD-4E99-A50D-EA664B6B12FA}" srcOrd="2" destOrd="0" presId="urn:microsoft.com/office/officeart/2005/8/layout/process4"/>
    <dgm:cxn modelId="{316F3BA6-D38A-4859-8B08-07894960D8EF}" type="presParOf" srcId="{7B2976D9-E5CD-4E99-A50D-EA664B6B12FA}" destId="{6E89035A-424A-4D2B-B56E-53997ACBDD78}" srcOrd="0" destOrd="0" presId="urn:microsoft.com/office/officeart/2005/8/layout/process4"/>
    <dgm:cxn modelId="{BD4A2663-770C-4743-B9FA-BCE0FAD27DFA}" type="presParOf" srcId="{7B2976D9-E5CD-4E99-A50D-EA664B6B12FA}" destId="{D3EA78B6-1FEF-45B7-84B4-C52F1C169FC1}" srcOrd="1" destOrd="0" presId="urn:microsoft.com/office/officeart/2005/8/layout/process4"/>
    <dgm:cxn modelId="{0B1E6C68-7A45-4C2D-962C-133AF02AE09A}" type="presParOf" srcId="{7B2976D9-E5CD-4E99-A50D-EA664B6B12FA}" destId="{FE74BE2A-B98B-4E6E-8487-3F7DFA2D798D}" srcOrd="2" destOrd="0" presId="urn:microsoft.com/office/officeart/2005/8/layout/process4"/>
    <dgm:cxn modelId="{5D72756A-A4E9-4F0E-895F-CF1424A9E792}" type="presParOf" srcId="{FE74BE2A-B98B-4E6E-8487-3F7DFA2D798D}" destId="{AE75BCE1-3720-4ED7-AF29-0D535FF4170E}" srcOrd="0" destOrd="0" presId="urn:microsoft.com/office/officeart/2005/8/layout/process4"/>
    <dgm:cxn modelId="{45CA18FD-31F3-422D-A8BC-92F256A0720F}" type="presParOf" srcId="{BB587264-3DDD-4A26-8CDA-4AB3DC3D982B}" destId="{D352010D-26D0-49F7-8354-BEACA310ECE4}" srcOrd="3" destOrd="0" presId="urn:microsoft.com/office/officeart/2005/8/layout/process4"/>
    <dgm:cxn modelId="{47BC6BB9-7E61-498D-A4A0-F92B20554BFE}" type="presParOf" srcId="{BB587264-3DDD-4A26-8CDA-4AB3DC3D982B}" destId="{C93664E0-DDA9-4A91-A2C4-471C8FA5F273}" srcOrd="4" destOrd="0" presId="urn:microsoft.com/office/officeart/2005/8/layout/process4"/>
    <dgm:cxn modelId="{A6BC06F5-2918-4D18-BACC-4556F24BAB6B}" type="presParOf" srcId="{C93664E0-DDA9-4A91-A2C4-471C8FA5F273}" destId="{A6251ED4-2396-4689-B6E9-F751A883DCF6}" srcOrd="0" destOrd="0" presId="urn:microsoft.com/office/officeart/2005/8/layout/process4"/>
    <dgm:cxn modelId="{561C9C68-FEE8-453B-A3CD-2536AB04BF48}" type="presParOf" srcId="{C93664E0-DDA9-4A91-A2C4-471C8FA5F273}" destId="{0CA58A35-11CD-4F8D-BEB5-3313A33B4BF2}" srcOrd="1" destOrd="0" presId="urn:microsoft.com/office/officeart/2005/8/layout/process4"/>
    <dgm:cxn modelId="{B15EB1F0-8FAD-48FC-BC31-F6CBFEEF10EF}" type="presParOf" srcId="{C93664E0-DDA9-4A91-A2C4-471C8FA5F273}" destId="{4F5F9EEE-6452-46DE-B8AB-ABBDEB5AE82F}" srcOrd="2" destOrd="0" presId="urn:microsoft.com/office/officeart/2005/8/layout/process4"/>
    <dgm:cxn modelId="{7015C702-B6BF-459C-817A-0784C72B258C}" type="presParOf" srcId="{4F5F9EEE-6452-46DE-B8AB-ABBDEB5AE82F}" destId="{7306DB07-30EE-45ED-8C8E-EA2EF87C68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66329A-1F94-4572-A5BF-7DD9090E09AF}"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C8238301-3030-418F-9A2E-3A2539F4B9D2}">
      <dgm:prSet phldrT="[Text]"/>
      <dgm:spPr/>
      <dgm:t>
        <a:bodyPr/>
        <a:lstStyle/>
        <a:p>
          <a:r>
            <a:rPr lang="en-US" dirty="0"/>
            <a:t>Oncology pharmacist completes oral chemotherapy patient education</a:t>
          </a:r>
        </a:p>
      </dgm:t>
    </dgm:pt>
    <dgm:pt modelId="{1361E963-9CE2-478C-9666-7966178FFE64}" type="parTrans" cxnId="{3D7CBED7-A1B4-4CCA-8CF4-2B473442889A}">
      <dgm:prSet/>
      <dgm:spPr/>
      <dgm:t>
        <a:bodyPr/>
        <a:lstStyle/>
        <a:p>
          <a:endParaRPr lang="en-US"/>
        </a:p>
      </dgm:t>
    </dgm:pt>
    <dgm:pt modelId="{B5285FEF-D64A-4E14-AACF-42FFAF7C9B53}" type="sibTrans" cxnId="{3D7CBED7-A1B4-4CCA-8CF4-2B473442889A}">
      <dgm:prSet/>
      <dgm:spPr/>
      <dgm:t>
        <a:bodyPr/>
        <a:lstStyle/>
        <a:p>
          <a:endParaRPr lang="en-US"/>
        </a:p>
      </dgm:t>
    </dgm:pt>
    <dgm:pt modelId="{9D2F9091-8FCE-4F83-B1B1-4F7D48F66D82}">
      <dgm:prSet phldrT="[Text]"/>
      <dgm:spPr/>
      <dgm:t>
        <a:bodyPr/>
        <a:lstStyle/>
        <a:p>
          <a:r>
            <a:rPr lang="en-US" dirty="0"/>
            <a:t>Toxicity check completed ~2 weeks after start date </a:t>
          </a:r>
        </a:p>
      </dgm:t>
    </dgm:pt>
    <dgm:pt modelId="{4E1DE921-305A-488B-89A8-ABF0B49C4050}" type="parTrans" cxnId="{22F38CDB-6432-4F62-B6FF-1FFFE8AC6D05}">
      <dgm:prSet/>
      <dgm:spPr/>
      <dgm:t>
        <a:bodyPr/>
        <a:lstStyle/>
        <a:p>
          <a:endParaRPr lang="en-US"/>
        </a:p>
      </dgm:t>
    </dgm:pt>
    <dgm:pt modelId="{D4AE489F-742F-4A3B-92F6-B1487BBDFF6D}" type="sibTrans" cxnId="{22F38CDB-6432-4F62-B6FF-1FFFE8AC6D05}">
      <dgm:prSet/>
      <dgm:spPr/>
      <dgm:t>
        <a:bodyPr/>
        <a:lstStyle/>
        <a:p>
          <a:endParaRPr lang="en-US"/>
        </a:p>
      </dgm:t>
    </dgm:pt>
    <dgm:pt modelId="{C0DE6199-2047-46C2-AEE7-AAD198D9948F}">
      <dgm:prSet phldrT="[Text]"/>
      <dgm:spPr/>
      <dgm:t>
        <a:bodyPr/>
        <a:lstStyle/>
        <a:p>
          <a:r>
            <a:rPr lang="en-US" dirty="0"/>
            <a:t>Reassessment completed every 3 months to every year depending on risk category of drug</a:t>
          </a:r>
        </a:p>
      </dgm:t>
    </dgm:pt>
    <dgm:pt modelId="{6DFDFA5E-BCB9-4712-8800-1D77859E9132}" type="parTrans" cxnId="{50275F0B-1A66-4C9F-9724-6899BE44DC4D}">
      <dgm:prSet/>
      <dgm:spPr/>
      <dgm:t>
        <a:bodyPr/>
        <a:lstStyle/>
        <a:p>
          <a:endParaRPr lang="en-US"/>
        </a:p>
      </dgm:t>
    </dgm:pt>
    <dgm:pt modelId="{C38A2B3D-579C-409C-8E53-DCCC037BE86D}" type="sibTrans" cxnId="{50275F0B-1A66-4C9F-9724-6899BE44DC4D}">
      <dgm:prSet/>
      <dgm:spPr/>
      <dgm:t>
        <a:bodyPr/>
        <a:lstStyle/>
        <a:p>
          <a:endParaRPr lang="en-US"/>
        </a:p>
      </dgm:t>
    </dgm:pt>
    <dgm:pt modelId="{BB587264-3DDD-4A26-8CDA-4AB3DC3D982B}" type="pres">
      <dgm:prSet presAssocID="{C966329A-1F94-4572-A5BF-7DD9090E09AF}" presName="Name0" presStyleCnt="0">
        <dgm:presLayoutVars>
          <dgm:dir/>
          <dgm:animLvl val="lvl"/>
          <dgm:resizeHandles val="exact"/>
        </dgm:presLayoutVars>
      </dgm:prSet>
      <dgm:spPr/>
    </dgm:pt>
    <dgm:pt modelId="{50A7FD49-6284-4412-93DF-F83BBA87CF39}" type="pres">
      <dgm:prSet presAssocID="{C0DE6199-2047-46C2-AEE7-AAD198D9948F}" presName="boxAndChildren" presStyleCnt="0"/>
      <dgm:spPr/>
    </dgm:pt>
    <dgm:pt modelId="{65DE1355-99B4-494E-8BA6-6A3C0C60FFA0}" type="pres">
      <dgm:prSet presAssocID="{C0DE6199-2047-46C2-AEE7-AAD198D9948F}" presName="parentTextBox" presStyleLbl="node1" presStyleIdx="0" presStyleCnt="3"/>
      <dgm:spPr/>
    </dgm:pt>
    <dgm:pt modelId="{4C92272E-83F4-4277-A2A4-3C20B40C5CC9}" type="pres">
      <dgm:prSet presAssocID="{D4AE489F-742F-4A3B-92F6-B1487BBDFF6D}" presName="sp" presStyleCnt="0"/>
      <dgm:spPr/>
    </dgm:pt>
    <dgm:pt modelId="{7B2976D9-E5CD-4E99-A50D-EA664B6B12FA}" type="pres">
      <dgm:prSet presAssocID="{9D2F9091-8FCE-4F83-B1B1-4F7D48F66D82}" presName="arrowAndChildren" presStyleCnt="0"/>
      <dgm:spPr/>
    </dgm:pt>
    <dgm:pt modelId="{6E89035A-424A-4D2B-B56E-53997ACBDD78}" type="pres">
      <dgm:prSet presAssocID="{9D2F9091-8FCE-4F83-B1B1-4F7D48F66D82}" presName="parentTextArrow" presStyleLbl="node1" presStyleIdx="1" presStyleCnt="3"/>
      <dgm:spPr/>
    </dgm:pt>
    <dgm:pt modelId="{D352010D-26D0-49F7-8354-BEACA310ECE4}" type="pres">
      <dgm:prSet presAssocID="{B5285FEF-D64A-4E14-AACF-42FFAF7C9B53}" presName="sp" presStyleCnt="0"/>
      <dgm:spPr/>
    </dgm:pt>
    <dgm:pt modelId="{C93664E0-DDA9-4A91-A2C4-471C8FA5F273}" type="pres">
      <dgm:prSet presAssocID="{C8238301-3030-418F-9A2E-3A2539F4B9D2}" presName="arrowAndChildren" presStyleCnt="0"/>
      <dgm:spPr/>
    </dgm:pt>
    <dgm:pt modelId="{A6251ED4-2396-4689-B6E9-F751A883DCF6}" type="pres">
      <dgm:prSet presAssocID="{C8238301-3030-418F-9A2E-3A2539F4B9D2}" presName="parentTextArrow" presStyleLbl="node1" presStyleIdx="2" presStyleCnt="3"/>
      <dgm:spPr/>
    </dgm:pt>
  </dgm:ptLst>
  <dgm:cxnLst>
    <dgm:cxn modelId="{50275F0B-1A66-4C9F-9724-6899BE44DC4D}" srcId="{C966329A-1F94-4572-A5BF-7DD9090E09AF}" destId="{C0DE6199-2047-46C2-AEE7-AAD198D9948F}" srcOrd="2" destOrd="0" parTransId="{6DFDFA5E-BCB9-4712-8800-1D77859E9132}" sibTransId="{C38A2B3D-579C-409C-8E53-DCCC037BE86D}"/>
    <dgm:cxn modelId="{F3AF6F68-CA01-49B6-86B8-6E0EB22D7109}" type="presOf" srcId="{9D2F9091-8FCE-4F83-B1B1-4F7D48F66D82}" destId="{6E89035A-424A-4D2B-B56E-53997ACBDD78}" srcOrd="0" destOrd="0" presId="urn:microsoft.com/office/officeart/2005/8/layout/process4"/>
    <dgm:cxn modelId="{DF0BF991-23FF-43B4-8CFA-E801ADFE0F1F}" type="presOf" srcId="{C8238301-3030-418F-9A2E-3A2539F4B9D2}" destId="{A6251ED4-2396-4689-B6E9-F751A883DCF6}" srcOrd="0" destOrd="0" presId="urn:microsoft.com/office/officeart/2005/8/layout/process4"/>
    <dgm:cxn modelId="{643B1097-7FDF-4E1B-AF50-A0B5FD4B0BD5}" type="presOf" srcId="{C966329A-1F94-4572-A5BF-7DD9090E09AF}" destId="{BB587264-3DDD-4A26-8CDA-4AB3DC3D982B}" srcOrd="0" destOrd="0" presId="urn:microsoft.com/office/officeart/2005/8/layout/process4"/>
    <dgm:cxn modelId="{E66A5F97-DE3C-43CF-8F2C-B00BBF075E2C}" type="presOf" srcId="{C0DE6199-2047-46C2-AEE7-AAD198D9948F}" destId="{65DE1355-99B4-494E-8BA6-6A3C0C60FFA0}" srcOrd="0" destOrd="0" presId="urn:microsoft.com/office/officeart/2005/8/layout/process4"/>
    <dgm:cxn modelId="{3D7CBED7-A1B4-4CCA-8CF4-2B473442889A}" srcId="{C966329A-1F94-4572-A5BF-7DD9090E09AF}" destId="{C8238301-3030-418F-9A2E-3A2539F4B9D2}" srcOrd="0" destOrd="0" parTransId="{1361E963-9CE2-478C-9666-7966178FFE64}" sibTransId="{B5285FEF-D64A-4E14-AACF-42FFAF7C9B53}"/>
    <dgm:cxn modelId="{22F38CDB-6432-4F62-B6FF-1FFFE8AC6D05}" srcId="{C966329A-1F94-4572-A5BF-7DD9090E09AF}" destId="{9D2F9091-8FCE-4F83-B1B1-4F7D48F66D82}" srcOrd="1" destOrd="0" parTransId="{4E1DE921-305A-488B-89A8-ABF0B49C4050}" sibTransId="{D4AE489F-742F-4A3B-92F6-B1487BBDFF6D}"/>
    <dgm:cxn modelId="{36090E9D-A6D3-421D-8EF9-A99F4E553AE5}" type="presParOf" srcId="{BB587264-3DDD-4A26-8CDA-4AB3DC3D982B}" destId="{50A7FD49-6284-4412-93DF-F83BBA87CF39}" srcOrd="0" destOrd="0" presId="urn:microsoft.com/office/officeart/2005/8/layout/process4"/>
    <dgm:cxn modelId="{2BA84E49-D3C9-4045-A6E5-0AD2C61AC8C6}" type="presParOf" srcId="{50A7FD49-6284-4412-93DF-F83BBA87CF39}" destId="{65DE1355-99B4-494E-8BA6-6A3C0C60FFA0}" srcOrd="0" destOrd="0" presId="urn:microsoft.com/office/officeart/2005/8/layout/process4"/>
    <dgm:cxn modelId="{FEF7692F-0E52-4FBD-A7C2-9B2CBF9B07D6}" type="presParOf" srcId="{BB587264-3DDD-4A26-8CDA-4AB3DC3D982B}" destId="{4C92272E-83F4-4277-A2A4-3C20B40C5CC9}" srcOrd="1" destOrd="0" presId="urn:microsoft.com/office/officeart/2005/8/layout/process4"/>
    <dgm:cxn modelId="{C1CE4A75-DCC6-4A30-B7F1-77AF4E82F1D7}" type="presParOf" srcId="{BB587264-3DDD-4A26-8CDA-4AB3DC3D982B}" destId="{7B2976D9-E5CD-4E99-A50D-EA664B6B12FA}" srcOrd="2" destOrd="0" presId="urn:microsoft.com/office/officeart/2005/8/layout/process4"/>
    <dgm:cxn modelId="{316F3BA6-D38A-4859-8B08-07894960D8EF}" type="presParOf" srcId="{7B2976D9-E5CD-4E99-A50D-EA664B6B12FA}" destId="{6E89035A-424A-4D2B-B56E-53997ACBDD78}" srcOrd="0" destOrd="0" presId="urn:microsoft.com/office/officeart/2005/8/layout/process4"/>
    <dgm:cxn modelId="{45CA18FD-31F3-422D-A8BC-92F256A0720F}" type="presParOf" srcId="{BB587264-3DDD-4A26-8CDA-4AB3DC3D982B}" destId="{D352010D-26D0-49F7-8354-BEACA310ECE4}" srcOrd="3" destOrd="0" presId="urn:microsoft.com/office/officeart/2005/8/layout/process4"/>
    <dgm:cxn modelId="{47BC6BB9-7E61-498D-A4A0-F92B20554BFE}" type="presParOf" srcId="{BB587264-3DDD-4A26-8CDA-4AB3DC3D982B}" destId="{C93664E0-DDA9-4A91-A2C4-471C8FA5F273}" srcOrd="4" destOrd="0" presId="urn:microsoft.com/office/officeart/2005/8/layout/process4"/>
    <dgm:cxn modelId="{A6BC06F5-2918-4D18-BACC-4556F24BAB6B}" type="presParOf" srcId="{C93664E0-DDA9-4A91-A2C4-471C8FA5F273}" destId="{A6251ED4-2396-4689-B6E9-F751A883DCF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E9442-F6E2-47BA-A6E3-F3D91DF5841B}">
      <dsp:nvSpPr>
        <dsp:cNvPr id="0" name=""/>
        <dsp:cNvSpPr/>
      </dsp:nvSpPr>
      <dsp:spPr>
        <a:xfrm>
          <a:off x="0" y="3212147"/>
          <a:ext cx="7315200" cy="105429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Pharmacist completes initial assessment and enrolls in monitoring program</a:t>
          </a:r>
        </a:p>
      </dsp:txBody>
      <dsp:txXfrm>
        <a:off x="0" y="3212147"/>
        <a:ext cx="7315200" cy="569321"/>
      </dsp:txXfrm>
    </dsp:sp>
    <dsp:sp modelId="{3A873D0F-5F76-45E6-B2E2-A98F4BA26858}">
      <dsp:nvSpPr>
        <dsp:cNvPr id="0" name=""/>
        <dsp:cNvSpPr/>
      </dsp:nvSpPr>
      <dsp:spPr>
        <a:xfrm>
          <a:off x="0" y="3760382"/>
          <a:ext cx="7315200" cy="48497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Verified by oncology pharmacist and sent to pharmacy</a:t>
          </a:r>
        </a:p>
      </dsp:txBody>
      <dsp:txXfrm>
        <a:off x="0" y="3760382"/>
        <a:ext cx="7315200" cy="484977"/>
      </dsp:txXfrm>
    </dsp:sp>
    <dsp:sp modelId="{D3EA78B6-1FEF-45B7-84B4-C52F1C169FC1}">
      <dsp:nvSpPr>
        <dsp:cNvPr id="0" name=""/>
        <dsp:cNvSpPr/>
      </dsp:nvSpPr>
      <dsp:spPr>
        <a:xfrm rot="10800000">
          <a:off x="0" y="1606450"/>
          <a:ext cx="7315200" cy="1621510"/>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Prescription signed and released by provider</a:t>
          </a:r>
        </a:p>
      </dsp:txBody>
      <dsp:txXfrm rot="-10800000">
        <a:off x="0" y="1606450"/>
        <a:ext cx="7315200" cy="569150"/>
      </dsp:txXfrm>
    </dsp:sp>
    <dsp:sp modelId="{AE75BCE1-3720-4ED7-AF29-0D535FF4170E}">
      <dsp:nvSpPr>
        <dsp:cNvPr id="0" name=""/>
        <dsp:cNvSpPr/>
      </dsp:nvSpPr>
      <dsp:spPr>
        <a:xfrm>
          <a:off x="0" y="2175601"/>
          <a:ext cx="7315200" cy="484831"/>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Sent to oncology pharmacist queue for review</a:t>
          </a:r>
        </a:p>
      </dsp:txBody>
      <dsp:txXfrm>
        <a:off x="0" y="2175601"/>
        <a:ext cx="7315200" cy="484831"/>
      </dsp:txXfrm>
    </dsp:sp>
    <dsp:sp modelId="{0CA58A35-11CD-4F8D-BEB5-3313A33B4BF2}">
      <dsp:nvSpPr>
        <dsp:cNvPr id="0" name=""/>
        <dsp:cNvSpPr/>
      </dsp:nvSpPr>
      <dsp:spPr>
        <a:xfrm rot="10800000">
          <a:off x="0" y="754"/>
          <a:ext cx="7315200" cy="1621510"/>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Discussion between patient and provider about new treatment</a:t>
          </a:r>
        </a:p>
      </dsp:txBody>
      <dsp:txXfrm rot="-10800000">
        <a:off x="0" y="754"/>
        <a:ext cx="7315200" cy="569150"/>
      </dsp:txXfrm>
    </dsp:sp>
    <dsp:sp modelId="{7306DB07-30EE-45ED-8C8E-EA2EF87C6828}">
      <dsp:nvSpPr>
        <dsp:cNvPr id="0" name=""/>
        <dsp:cNvSpPr/>
      </dsp:nvSpPr>
      <dsp:spPr>
        <a:xfrm>
          <a:off x="0" y="569904"/>
          <a:ext cx="7315200" cy="48483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Consent obtained</a:t>
          </a:r>
        </a:p>
      </dsp:txBody>
      <dsp:txXfrm>
        <a:off x="0" y="569904"/>
        <a:ext cx="7315200" cy="484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E1355-99B4-494E-8BA6-6A3C0C60FFA0}">
      <dsp:nvSpPr>
        <dsp:cNvPr id="0" name=""/>
        <dsp:cNvSpPr/>
      </dsp:nvSpPr>
      <dsp:spPr>
        <a:xfrm>
          <a:off x="0" y="3212147"/>
          <a:ext cx="7315200" cy="105429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Reassessment completed every 3 months to every year depending on risk category of drug</a:t>
          </a:r>
        </a:p>
      </dsp:txBody>
      <dsp:txXfrm>
        <a:off x="0" y="3212147"/>
        <a:ext cx="7315200" cy="1054298"/>
      </dsp:txXfrm>
    </dsp:sp>
    <dsp:sp modelId="{6E89035A-424A-4D2B-B56E-53997ACBDD78}">
      <dsp:nvSpPr>
        <dsp:cNvPr id="0" name=""/>
        <dsp:cNvSpPr/>
      </dsp:nvSpPr>
      <dsp:spPr>
        <a:xfrm rot="10800000">
          <a:off x="0" y="1606450"/>
          <a:ext cx="7315200" cy="1621510"/>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Toxicity check completed ~2 weeks after start date </a:t>
          </a:r>
        </a:p>
      </dsp:txBody>
      <dsp:txXfrm rot="10800000">
        <a:off x="0" y="1606450"/>
        <a:ext cx="7315200" cy="1053609"/>
      </dsp:txXfrm>
    </dsp:sp>
    <dsp:sp modelId="{A6251ED4-2396-4689-B6E9-F751A883DCF6}">
      <dsp:nvSpPr>
        <dsp:cNvPr id="0" name=""/>
        <dsp:cNvSpPr/>
      </dsp:nvSpPr>
      <dsp:spPr>
        <a:xfrm rot="10800000">
          <a:off x="0" y="754"/>
          <a:ext cx="7315200" cy="1621510"/>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Oncology pharmacist completes oral chemotherapy patient education</a:t>
          </a:r>
        </a:p>
      </dsp:txBody>
      <dsp:txXfrm rot="10800000">
        <a:off x="0" y="754"/>
        <a:ext cx="7315200" cy="10536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4573F-8E23-D24B-8107-7491E1D5CC79}" type="datetimeFigureOut">
              <a:rPr lang="en-US" smtClean="0"/>
              <a:t>7/13/2021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DA16C-85F3-E44E-A8CA-C86C07C778B6}" type="slidenum">
              <a:rPr lang="en-US" smtClean="0"/>
              <a:t>‹#›</a:t>
            </a:fld>
            <a:endParaRPr lang="en-US" dirty="0"/>
          </a:p>
        </p:txBody>
      </p:sp>
    </p:spTree>
    <p:extLst>
      <p:ext uri="{BB962C8B-B14F-4D97-AF65-F5344CB8AC3E}">
        <p14:creationId xmlns:p14="http://schemas.microsoft.com/office/powerpoint/2010/main" val="95721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accessdata.fda.gov/drugsatfda_docs/label/2018/202324s008lbl.pdf" TargetMode="External"/><Relationship Id="rId3" Type="http://schemas.openxmlformats.org/officeDocument/2006/relationships/hyperlink" Target="https://www.accessdata.fda.gov/drugsatfda_docs/label/2019/203085s010lbl.pdf" TargetMode="External"/><Relationship Id="rId7" Type="http://schemas.openxmlformats.org/officeDocument/2006/relationships/hyperlink" Target="https://www.accessdata.fda.gov/drugsatfda_docs/label/2018/022405s014lbl.pdf"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accessdata.fda.gov/drugsatfda_docs/label/2019/208692s003lbl.pdf" TargetMode="External"/><Relationship Id="rId5" Type="http://schemas.openxmlformats.org/officeDocument/2006/relationships/hyperlink" Target="https://www.accessdata.fda.gov/drugsatfda_docs/label/2017/022465s024s025lbl.pdf" TargetMode="External"/><Relationship Id="rId4" Type="http://schemas.openxmlformats.org/officeDocument/2006/relationships/hyperlink" Target="https://www.accessdata.fda.gov/drugsatfda_docs/label/2019/021938s036lbl.pdf" TargetMode="External"/><Relationship Id="rId9" Type="http://schemas.openxmlformats.org/officeDocument/2006/relationships/hyperlink" Target="https://www.accessdata.fda.gov/drugsatfda_docs/label/2018/021923s020lbl.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a:t>
            </a:fld>
            <a:endParaRPr lang="en-US" dirty="0"/>
          </a:p>
        </p:txBody>
      </p:sp>
    </p:spTree>
    <p:extLst>
      <p:ext uri="{BB962C8B-B14F-4D97-AF65-F5344CB8AC3E}">
        <p14:creationId xmlns:p14="http://schemas.microsoft.com/office/powerpoint/2010/main" val="29682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multitarget activity of tyrosine kinase inhibitors or TKIs makes them effective for many types of cancer. The predominant cancer types treated with VEGF inhibitors are hepatocellular carcinoma, renal cell carcinoma, and thyroid cancer. </a:t>
            </a:r>
          </a:p>
          <a:p>
            <a:endParaRPr lang="en-US" i="1" dirty="0"/>
          </a:p>
          <a:p>
            <a:r>
              <a:rPr lang="en-US" i="1" dirty="0"/>
              <a:t>Notic</a:t>
            </a:r>
            <a:r>
              <a:rPr lang="en-US" i="1" baseline="0" dirty="0"/>
              <a:t>e that VEGF is a target for all of these TKIs. That means they all have a risk of the adverse effects that are common with VEGF inhibitors like bevacizumab including hypertension, wound healing effects, and proteinuria; however, because they have additional targets, we must also monitor for additional side effects. </a:t>
            </a:r>
            <a:endParaRPr lang="en-US" i="1" dirty="0"/>
          </a:p>
          <a:p>
            <a:endParaRPr lang="en-US" dirty="0"/>
          </a:p>
          <a:p>
            <a:endParaRPr lang="en-US" baseline="0" dirty="0"/>
          </a:p>
          <a:p>
            <a:endParaRPr lang="en-US" b="1" i="0" dirty="0"/>
          </a:p>
          <a:p>
            <a:r>
              <a:rPr lang="en-US" b="1" i="0" dirty="0"/>
              <a:t>Pop-up for Abbreviations:</a:t>
            </a:r>
          </a:p>
          <a:p>
            <a:r>
              <a:rPr lang="en-US" sz="1200" dirty="0"/>
              <a:t>BRK: protein tyrosine kinase 6 </a:t>
            </a:r>
            <a:r>
              <a:rPr lang="en-US" sz="1200" b="0" i="1" dirty="0"/>
              <a:t>(Note to reviewers: checked multiple</a:t>
            </a:r>
            <a:r>
              <a:rPr lang="en-US" sz="1200" b="0" i="1" baseline="0" dirty="0"/>
              <a:t> sources and this is what it is)</a:t>
            </a:r>
            <a:endParaRPr lang="en-US" sz="1200" b="0" i="1" dirty="0"/>
          </a:p>
          <a:p>
            <a:r>
              <a:rPr lang="en-US" sz="1200" dirty="0" err="1"/>
              <a:t>cFms</a:t>
            </a:r>
            <a:r>
              <a:rPr lang="en-US" sz="1200" dirty="0"/>
              <a:t>: transmembrane glycoprotein receptor tyrosine kinase</a:t>
            </a:r>
          </a:p>
          <a:p>
            <a:r>
              <a:rPr lang="en-US" sz="1200" dirty="0"/>
              <a:t>CSF: colony-stimulating factor type 1</a:t>
            </a:r>
          </a:p>
          <a:p>
            <a:r>
              <a:rPr lang="en-US" sz="1200" dirty="0"/>
              <a:t>DDR2: </a:t>
            </a:r>
            <a:r>
              <a:rPr lang="en-US" sz="1200" dirty="0" err="1"/>
              <a:t>discoidin</a:t>
            </a:r>
            <a:r>
              <a:rPr lang="en-US" sz="1200" dirty="0"/>
              <a:t> domain receptor 2</a:t>
            </a:r>
          </a:p>
          <a:p>
            <a:r>
              <a:rPr lang="en-US" sz="1200" dirty="0"/>
              <a:t>EGFR: epidermal growth factor receptor</a:t>
            </a:r>
          </a:p>
          <a:p>
            <a:r>
              <a:rPr lang="en-US" sz="1200" kern="1200" dirty="0">
                <a:solidFill>
                  <a:schemeClr val="tx1"/>
                </a:solidFill>
                <a:latin typeface="+mn-lt"/>
                <a:ea typeface="+mn-ea"/>
                <a:cs typeface="+mn-cs"/>
              </a:rPr>
              <a:t>EphA2: ephrin type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receptor 2</a:t>
            </a:r>
            <a:endParaRPr lang="en-US" sz="1200" dirty="0"/>
          </a:p>
          <a:p>
            <a:r>
              <a:rPr lang="en-US" sz="1200" dirty="0"/>
              <a:t>FGFR: fibroblast growth factor receptor</a:t>
            </a:r>
          </a:p>
          <a:p>
            <a:r>
              <a:rPr lang="en-US" sz="1200" dirty="0"/>
              <a:t>FLT: FMS-like tyrosine kinase-3</a:t>
            </a:r>
          </a:p>
          <a:p>
            <a:r>
              <a:rPr lang="en-US" sz="1200" dirty="0" err="1"/>
              <a:t>Lck</a:t>
            </a:r>
            <a:r>
              <a:rPr lang="en-US" sz="1200" dirty="0"/>
              <a:t>: lymphocyte-specific protein tyrosine kinase</a:t>
            </a:r>
          </a:p>
          <a:p>
            <a:r>
              <a:rPr lang="en-US" sz="1200" dirty="0"/>
              <a:t>PDGFR: platelet-derived growth factor receptor</a:t>
            </a:r>
          </a:p>
          <a:p>
            <a:r>
              <a:rPr lang="en-US" sz="1200" dirty="0"/>
              <a:t>PTC: papillary thyroid carcinoma</a:t>
            </a:r>
          </a:p>
          <a:p>
            <a:r>
              <a:rPr lang="en-US" sz="1200" dirty="0"/>
              <a:t>RET: rearranged during transfection</a:t>
            </a:r>
          </a:p>
          <a:p>
            <a:r>
              <a:rPr lang="en-US" sz="1200" dirty="0"/>
              <a:t>SAPK2: stress activated protein kinase-2</a:t>
            </a:r>
          </a:p>
          <a:p>
            <a:r>
              <a:rPr lang="en-US" sz="1200" dirty="0" err="1"/>
              <a:t>TrkA</a:t>
            </a:r>
            <a:r>
              <a:rPr lang="en-US" sz="1200" dirty="0"/>
              <a:t>: tropomyosin receptor kinase A</a:t>
            </a:r>
          </a:p>
          <a:p>
            <a:r>
              <a:rPr lang="en-US" sz="1200" dirty="0"/>
              <a:t>VEGF: vascular endothelial growth factors</a:t>
            </a:r>
          </a:p>
          <a:p>
            <a:r>
              <a:rPr lang="en-US" sz="1200" dirty="0"/>
              <a:t>VEGFR: vascular endothelial growth factor receptor</a:t>
            </a:r>
          </a:p>
          <a:p>
            <a:endParaRPr lang="en-US" i="0" dirty="0"/>
          </a:p>
          <a:p>
            <a:pPr marL="0" marR="0" indent="0" algn="l" defTabSz="914378" rtl="0" eaLnBrk="1" fontAlgn="auto" latinLnBrk="0" hangingPunct="1">
              <a:lnSpc>
                <a:spcPct val="100000"/>
              </a:lnSpc>
              <a:spcBef>
                <a:spcPts val="0"/>
              </a:spcBef>
              <a:spcAft>
                <a:spcPts val="0"/>
              </a:spcAft>
              <a:buClrTx/>
              <a:buSzTx/>
              <a:buFontTx/>
              <a:buNone/>
              <a:tabLst/>
              <a:defRPr/>
            </a:pPr>
            <a:r>
              <a:rPr lang="en-US" b="1" i="0" dirty="0"/>
              <a:t>Note for reviewers</a:t>
            </a:r>
            <a:r>
              <a:rPr lang="en-US" i="0" dirty="0"/>
              <a:t>: The following were not included in abbreviations because they are the name</a:t>
            </a:r>
            <a:r>
              <a:rPr lang="en-US" i="0" baseline="0" dirty="0"/>
              <a:t> of the receptor tyrosine kinase or gene. </a:t>
            </a:r>
          </a:p>
          <a:p>
            <a:pPr marL="171450" marR="0" indent="-171450" algn="l" defTabSz="914378" rtl="0" eaLnBrk="1" fontAlgn="auto" latinLnBrk="0" hangingPunct="1">
              <a:lnSpc>
                <a:spcPct val="100000"/>
              </a:lnSpc>
              <a:spcBef>
                <a:spcPts val="0"/>
              </a:spcBef>
              <a:spcAft>
                <a:spcPts val="0"/>
              </a:spcAft>
              <a:buClrTx/>
              <a:buSzTx/>
              <a:buFont typeface="Arial"/>
              <a:buChar char="•"/>
              <a:tabLst/>
              <a:defRPr/>
            </a:pPr>
            <a:r>
              <a:rPr lang="en-US" i="0" dirty="0"/>
              <a:t>c-Kit,</a:t>
            </a:r>
            <a:r>
              <a:rPr lang="en-US" sz="1200" i="0" baseline="0" dirty="0"/>
              <a:t> BRAF,</a:t>
            </a:r>
            <a:r>
              <a:rPr lang="en-US" sz="1200" baseline="0" dirty="0"/>
              <a:t> </a:t>
            </a:r>
            <a:r>
              <a:rPr lang="en-US" sz="1200" dirty="0"/>
              <a:t>KIT, PTK5, SRC, TIE2, YRO3</a:t>
            </a:r>
            <a:endParaRPr lang="en-US" i="0" dirty="0"/>
          </a:p>
          <a:p>
            <a:endParaRPr lang="en-US" i="1" dirty="0"/>
          </a:p>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19</a:t>
            </a:fld>
            <a:endParaRPr lang="en-US" dirty="0"/>
          </a:p>
        </p:txBody>
      </p:sp>
    </p:spTree>
    <p:extLst>
      <p:ext uri="{BB962C8B-B14F-4D97-AF65-F5344CB8AC3E}">
        <p14:creationId xmlns:p14="http://schemas.microsoft.com/office/powerpoint/2010/main" val="3752692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20</a:t>
            </a:fld>
            <a:endParaRPr lang="en-US" dirty="0"/>
          </a:p>
        </p:txBody>
      </p:sp>
    </p:spTree>
    <p:extLst>
      <p:ext uri="{BB962C8B-B14F-4D97-AF65-F5344CB8AC3E}">
        <p14:creationId xmlns:p14="http://schemas.microsoft.com/office/powerpoint/2010/main" val="2723414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pt-BR" sz="1200" b="1" i="0" kern="1200" dirty="0" err="1">
                <a:solidFill>
                  <a:schemeClr val="tx1"/>
                </a:solidFill>
                <a:effectLst/>
                <a:latin typeface="+mn-lt"/>
                <a:ea typeface="+mn-ea"/>
                <a:cs typeface="+mn-cs"/>
              </a:rPr>
              <a:t>References</a:t>
            </a:r>
            <a:endParaRPr lang="pt-BR" sz="1200" b="1" i="0" kern="1200" dirty="0">
              <a:solidFill>
                <a:schemeClr val="tx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lang="pt-BR" sz="1200" b="0" i="0" kern="1200" dirty="0" err="1">
                <a:solidFill>
                  <a:schemeClr val="tx1"/>
                </a:solidFill>
                <a:effectLst/>
                <a:latin typeface="+mn-lt"/>
                <a:ea typeface="+mn-ea"/>
                <a:cs typeface="+mn-cs"/>
              </a:rPr>
              <a:t>Regorafenib</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prescribing</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information</a:t>
            </a:r>
            <a:r>
              <a:rPr lang="pt-BR" sz="1200" b="0" i="0" kern="1200" dirty="0">
                <a:solidFill>
                  <a:schemeClr val="tx1"/>
                </a:solidFill>
                <a:effectLst/>
                <a:latin typeface="+mn-lt"/>
                <a:ea typeface="+mn-ea"/>
                <a:cs typeface="+mn-cs"/>
              </a:rPr>
              <a:t>. </a:t>
            </a:r>
            <a:r>
              <a:rPr lang="en-US" dirty="0">
                <a:hlinkClick r:id="rId3"/>
              </a:rPr>
              <a:t>https://www.accessdata.fda.gov/drugsatfda_docs/label/2019/203085s010lbl.pdf</a:t>
            </a:r>
            <a:endParaRPr lang="en-US" dirty="0"/>
          </a:p>
          <a:p>
            <a:pPr marL="0" marR="0" lvl="0" indent="0" algn="l" defTabSz="914378" rtl="0" eaLnBrk="1" fontAlgn="auto" latinLnBrk="0" hangingPunct="1">
              <a:lnSpc>
                <a:spcPct val="100000"/>
              </a:lnSpc>
              <a:spcBef>
                <a:spcPts val="0"/>
              </a:spcBef>
              <a:spcAft>
                <a:spcPts val="0"/>
              </a:spcAft>
              <a:buClrTx/>
              <a:buSzTx/>
              <a:buFontTx/>
              <a:buNone/>
              <a:tabLst/>
              <a:defRPr/>
            </a:pPr>
            <a:r>
              <a:rPr lang="pt-BR" sz="1200" b="0" i="0" kern="1200" dirty="0" err="1">
                <a:solidFill>
                  <a:schemeClr val="tx1"/>
                </a:solidFill>
                <a:effectLst/>
                <a:latin typeface="+mn-lt"/>
                <a:ea typeface="+mn-ea"/>
                <a:cs typeface="+mn-cs"/>
              </a:rPr>
              <a:t>Sunitinib</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prescribing</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information</a:t>
            </a:r>
            <a:r>
              <a:rPr lang="pt-BR" sz="1200" b="0" i="0" kern="1200" dirty="0">
                <a:solidFill>
                  <a:schemeClr val="tx1"/>
                </a:solidFill>
                <a:effectLst/>
                <a:latin typeface="+mn-lt"/>
                <a:ea typeface="+mn-ea"/>
                <a:cs typeface="+mn-cs"/>
              </a:rPr>
              <a:t>. </a:t>
            </a:r>
            <a:r>
              <a:rPr lang="en-US" dirty="0">
                <a:hlinkClick r:id="rId4"/>
              </a:rPr>
              <a:t>https://www.accessdata.fda.gov/drugsatfda_docs/label/2019/021938s036lbl.pdf</a:t>
            </a:r>
            <a:endParaRPr lang="pt-BR" sz="1200" b="0" i="0" kern="1200" dirty="0">
              <a:solidFill>
                <a:schemeClr val="tx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lang="pt-BR" sz="1200" b="0" i="0" kern="1200" dirty="0" err="1">
                <a:solidFill>
                  <a:schemeClr val="tx1"/>
                </a:solidFill>
                <a:effectLst/>
                <a:latin typeface="+mn-lt"/>
                <a:ea typeface="+mn-ea"/>
                <a:cs typeface="+mn-cs"/>
              </a:rPr>
              <a:t>Pazopanib</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prescribing</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information</a:t>
            </a:r>
            <a:r>
              <a:rPr lang="pt-BR" sz="1200" b="0" i="0" kern="1200" dirty="0">
                <a:solidFill>
                  <a:schemeClr val="tx1"/>
                </a:solidFill>
                <a:effectLst/>
                <a:latin typeface="+mn-lt"/>
                <a:ea typeface="+mn-ea"/>
                <a:cs typeface="+mn-cs"/>
              </a:rPr>
              <a:t>. </a:t>
            </a:r>
            <a:r>
              <a:rPr lang="en-US" dirty="0">
                <a:hlinkClick r:id="rId5"/>
              </a:rPr>
              <a:t>https://www.accessdata.fda.gov/drugsatfda_docs/label/2017/022465s024s025lbl.pdf</a:t>
            </a:r>
            <a:endParaRPr lang="pt-BR" sz="1200" b="0" i="0" kern="1200" dirty="0">
              <a:solidFill>
                <a:schemeClr val="tx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lang="pt-BR" sz="1200" b="0" i="0" kern="1200" dirty="0" err="1">
                <a:solidFill>
                  <a:schemeClr val="tx1"/>
                </a:solidFill>
                <a:effectLst/>
                <a:latin typeface="+mn-lt"/>
                <a:ea typeface="+mn-ea"/>
                <a:cs typeface="+mn-cs"/>
              </a:rPr>
              <a:t>Cabozantinib</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prescribing</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information</a:t>
            </a:r>
            <a:r>
              <a:rPr lang="pt-BR" sz="1200" b="0" i="0" kern="1200" dirty="0">
                <a:solidFill>
                  <a:schemeClr val="tx1"/>
                </a:solidFill>
                <a:effectLst/>
                <a:latin typeface="+mn-lt"/>
                <a:ea typeface="+mn-ea"/>
                <a:cs typeface="+mn-cs"/>
              </a:rPr>
              <a:t>. </a:t>
            </a:r>
            <a:r>
              <a:rPr lang="en-US" dirty="0">
                <a:hlinkClick r:id="rId6"/>
              </a:rPr>
              <a:t>https://www.accessdata.fda.gov/drugsatfda_docs/label/2019/208692s003lbl.pdf</a:t>
            </a:r>
            <a:endParaRPr lang="pt-BR" sz="1200" b="0" i="0" kern="1200" dirty="0">
              <a:solidFill>
                <a:schemeClr val="tx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lang="pt-BR" sz="1200" b="0" i="0" kern="1200" dirty="0" err="1">
                <a:solidFill>
                  <a:schemeClr val="tx1"/>
                </a:solidFill>
                <a:effectLst/>
                <a:latin typeface="+mn-lt"/>
                <a:ea typeface="+mn-ea"/>
                <a:cs typeface="+mn-cs"/>
              </a:rPr>
              <a:t>Vandetanib</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prescribing</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information</a:t>
            </a:r>
            <a:r>
              <a:rPr lang="pt-BR" sz="1200" b="0" i="0" kern="1200" dirty="0">
                <a:solidFill>
                  <a:schemeClr val="tx1"/>
                </a:solidFill>
                <a:effectLst/>
                <a:latin typeface="+mn-lt"/>
                <a:ea typeface="+mn-ea"/>
                <a:cs typeface="+mn-cs"/>
              </a:rPr>
              <a:t>. </a:t>
            </a:r>
            <a:r>
              <a:rPr lang="en-US" dirty="0">
                <a:hlinkClick r:id="rId7"/>
              </a:rPr>
              <a:t>https://www.accessdata.fda.gov/drugsatfda_docs/label/2018/022405s014lbl.pdf</a:t>
            </a:r>
            <a:endParaRPr lang="pt-BR" sz="1200" b="0" i="0" kern="1200" dirty="0">
              <a:solidFill>
                <a:schemeClr val="tx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lang="pt-BR" sz="1200" b="0" i="0" kern="1200" dirty="0" err="1">
                <a:solidFill>
                  <a:schemeClr val="tx1"/>
                </a:solidFill>
                <a:effectLst/>
                <a:latin typeface="+mn-lt"/>
                <a:ea typeface="+mn-ea"/>
                <a:cs typeface="+mn-cs"/>
              </a:rPr>
              <a:t>Axitinib</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prescribing</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information</a:t>
            </a:r>
            <a:r>
              <a:rPr lang="pt-BR" sz="1200" b="0" i="0" kern="1200" dirty="0">
                <a:solidFill>
                  <a:schemeClr val="tx1"/>
                </a:solidFill>
                <a:effectLst/>
                <a:latin typeface="+mn-lt"/>
                <a:ea typeface="+mn-ea"/>
                <a:cs typeface="+mn-cs"/>
              </a:rPr>
              <a:t>. </a:t>
            </a:r>
            <a:r>
              <a:rPr lang="en-US" dirty="0">
                <a:hlinkClick r:id="rId8"/>
              </a:rPr>
              <a:t>https://www.accessdata.fda.gov/drugsatfda_docs/label/2018/202324s008lbl.pdf</a:t>
            </a:r>
            <a:endParaRPr lang="en-US" dirty="0"/>
          </a:p>
          <a:p>
            <a:pPr marL="0" marR="0" lvl="0" indent="0" algn="l" defTabSz="914378" rtl="0" eaLnBrk="1" fontAlgn="auto" latinLnBrk="0" hangingPunct="1">
              <a:lnSpc>
                <a:spcPct val="100000"/>
              </a:lnSpc>
              <a:spcBef>
                <a:spcPts val="0"/>
              </a:spcBef>
              <a:spcAft>
                <a:spcPts val="0"/>
              </a:spcAft>
              <a:buClrTx/>
              <a:buSzTx/>
              <a:buFontTx/>
              <a:buNone/>
              <a:tabLst/>
              <a:defRPr/>
            </a:pPr>
            <a:r>
              <a:rPr lang="pt-BR" sz="1200" b="0" i="0" kern="1200" dirty="0" err="1">
                <a:solidFill>
                  <a:schemeClr val="tx1"/>
                </a:solidFill>
                <a:effectLst/>
                <a:latin typeface="+mn-lt"/>
                <a:ea typeface="+mn-ea"/>
                <a:cs typeface="+mn-cs"/>
              </a:rPr>
              <a:t>Sorafenib</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prescribing</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information</a:t>
            </a:r>
            <a:r>
              <a:rPr lang="pt-BR" sz="1200" b="0" i="0" kern="1200" dirty="0">
                <a:solidFill>
                  <a:schemeClr val="tx1"/>
                </a:solidFill>
                <a:effectLst/>
                <a:latin typeface="+mn-lt"/>
                <a:ea typeface="+mn-ea"/>
                <a:cs typeface="+mn-cs"/>
              </a:rPr>
              <a:t>. </a:t>
            </a:r>
            <a:r>
              <a:rPr lang="en-US" dirty="0">
                <a:hlinkClick r:id="rId9"/>
              </a:rPr>
              <a:t>https://www.accessdata.fda.gov/drugsatfda_docs/label/2018/021923s020lbl.pdf</a:t>
            </a:r>
            <a:endParaRPr lang="pt-BR" sz="1200" b="1" i="0" kern="1200" dirty="0">
              <a:solidFill>
                <a:schemeClr val="tx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lang="pt-BR" sz="1200" b="1" i="0" kern="1200" dirty="0">
              <a:solidFill>
                <a:schemeClr val="tx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lang="pt-BR" sz="1200" b="1" i="0" kern="1200" dirty="0">
                <a:solidFill>
                  <a:schemeClr val="tx1"/>
                </a:solidFill>
                <a:effectLst/>
                <a:latin typeface="+mn-lt"/>
                <a:ea typeface="+mn-ea"/>
                <a:cs typeface="+mn-cs"/>
              </a:rPr>
              <a:t>Pop-up </a:t>
            </a:r>
            <a:r>
              <a:rPr lang="pt-BR" sz="1200" b="1" i="0" kern="1200" dirty="0" err="1">
                <a:solidFill>
                  <a:schemeClr val="tx1"/>
                </a:solidFill>
                <a:effectLst/>
                <a:latin typeface="+mn-lt"/>
                <a:ea typeface="+mn-ea"/>
                <a:cs typeface="+mn-cs"/>
              </a:rPr>
              <a:t>text</a:t>
            </a:r>
            <a:r>
              <a:rPr lang="pt-BR" sz="1200" b="1" i="0" kern="1200" dirty="0">
                <a:solidFill>
                  <a:schemeClr val="tx1"/>
                </a:solidFill>
                <a:effectLst/>
                <a:latin typeface="+mn-lt"/>
                <a:ea typeface="+mn-ea"/>
                <a:cs typeface="+mn-cs"/>
              </a:rPr>
              <a:t> for </a:t>
            </a:r>
            <a:r>
              <a:rPr lang="pt-BR" sz="1200" b="1" i="0" kern="1200" dirty="0" err="1">
                <a:solidFill>
                  <a:schemeClr val="tx1"/>
                </a:solidFill>
                <a:effectLst/>
                <a:latin typeface="+mn-lt"/>
                <a:ea typeface="+mn-ea"/>
                <a:cs typeface="+mn-cs"/>
              </a:rPr>
              <a:t>Heptotoxicity</a:t>
            </a:r>
            <a:r>
              <a:rPr lang="pt-BR" sz="1200" b="1" i="0" kern="1200" baseline="0" dirty="0">
                <a:solidFill>
                  <a:schemeClr val="tx1"/>
                </a:solidFill>
                <a:effectLst/>
                <a:latin typeface="+mn-lt"/>
                <a:ea typeface="+mn-ea"/>
                <a:cs typeface="+mn-cs"/>
              </a:rPr>
              <a:t> </a:t>
            </a:r>
            <a:r>
              <a:rPr lang="pt-BR" sz="1200" b="1" i="0" kern="1200" dirty="0" err="1">
                <a:solidFill>
                  <a:schemeClr val="tx1"/>
                </a:solidFill>
                <a:effectLst/>
                <a:latin typeface="+mn-lt"/>
                <a:ea typeface="+mn-ea"/>
                <a:cs typeface="+mn-cs"/>
              </a:rPr>
              <a:t>button</a:t>
            </a:r>
            <a:r>
              <a:rPr lang="pt-BR" sz="1200" b="1" i="0" kern="1200" dirty="0">
                <a:solidFill>
                  <a:schemeClr val="tx1"/>
                </a:solidFill>
                <a:effectLst/>
                <a:latin typeface="+mn-lt"/>
                <a:ea typeface="+mn-ea"/>
                <a:cs typeface="+mn-cs"/>
              </a:rPr>
              <a:t>:</a:t>
            </a:r>
          </a:p>
          <a:p>
            <a:pPr marL="0" indent="0">
              <a:buFont typeface="Arial"/>
              <a:buNone/>
            </a:pPr>
            <a:r>
              <a:rPr lang="en-US" dirty="0"/>
              <a:t>Hepatotoxicity</a:t>
            </a:r>
          </a:p>
          <a:p>
            <a:pPr marL="171450" indent="-171450">
              <a:buFont typeface="Arial"/>
              <a:buChar char="•"/>
            </a:pPr>
            <a:r>
              <a:rPr lang="en-US" dirty="0"/>
              <a:t>The</a:t>
            </a:r>
            <a:r>
              <a:rPr lang="en-US" baseline="0" dirty="0"/>
              <a:t> majority of TKIs induce hepatotoxicity</a:t>
            </a:r>
          </a:p>
          <a:p>
            <a:pPr marL="171450" indent="-171450">
              <a:buFont typeface="Arial"/>
              <a:buChar char="•"/>
            </a:pPr>
            <a:r>
              <a:rPr lang="en-US" baseline="0" dirty="0"/>
              <a:t>Cases of fatal hepatotoxicity have been noted in clinical trials and in post-marketing experience</a:t>
            </a:r>
          </a:p>
          <a:p>
            <a:pPr marL="171450" indent="-171450">
              <a:buFont typeface="Arial"/>
              <a:buChar char="•"/>
            </a:pPr>
            <a:r>
              <a:rPr lang="en-US" baseline="0" dirty="0"/>
              <a:t>There is a </a:t>
            </a:r>
            <a:r>
              <a:rPr lang="en-US" baseline="0" dirty="0" err="1"/>
              <a:t>heptotoxicity</a:t>
            </a:r>
            <a:r>
              <a:rPr lang="en-US" baseline="0" dirty="0"/>
              <a:t> </a:t>
            </a:r>
            <a:r>
              <a:rPr lang="en-US" b="1" baseline="0" dirty="0"/>
              <a:t>boxed label warning </a:t>
            </a:r>
            <a:r>
              <a:rPr lang="en-US" baseline="0" dirty="0"/>
              <a:t>for </a:t>
            </a:r>
            <a:r>
              <a:rPr lang="en-US" b="1" baseline="0" dirty="0"/>
              <a:t>r</a:t>
            </a:r>
            <a:r>
              <a:rPr lang="en-US" b="1" dirty="0"/>
              <a:t>egorafenib</a:t>
            </a:r>
            <a:r>
              <a:rPr lang="en-US" dirty="0"/>
              <a:t>,</a:t>
            </a:r>
            <a:r>
              <a:rPr lang="en-US" baseline="0" dirty="0"/>
              <a:t> </a:t>
            </a:r>
            <a:r>
              <a:rPr lang="en-US" b="1" baseline="0" dirty="0"/>
              <a:t>sunitinib</a:t>
            </a:r>
            <a:r>
              <a:rPr lang="en-US" baseline="0" dirty="0"/>
              <a:t>, and </a:t>
            </a:r>
            <a:r>
              <a:rPr lang="en-US" b="1" baseline="0" dirty="0"/>
              <a:t>pazopanib </a:t>
            </a:r>
          </a:p>
          <a:p>
            <a:pPr marL="171450" indent="-171450">
              <a:buFont typeface="Arial"/>
              <a:buChar char="•"/>
            </a:pPr>
            <a:r>
              <a:rPr lang="en-US" baseline="0" dirty="0"/>
              <a:t>Patients should be carefully monitored for TKI-induced hepatoxicity</a:t>
            </a:r>
          </a:p>
          <a:p>
            <a:pPr marL="171450" indent="-171450">
              <a:buFont typeface="Arial"/>
              <a:buChar char="•"/>
            </a:pPr>
            <a:endParaRPr lang="en-US" baseline="0" dirty="0"/>
          </a:p>
          <a:p>
            <a:pPr marL="0" marR="0" lvl="0" indent="0" algn="l" defTabSz="914378" rtl="0" eaLnBrk="1" fontAlgn="auto" latinLnBrk="0" hangingPunct="1">
              <a:lnSpc>
                <a:spcPct val="100000"/>
              </a:lnSpc>
              <a:spcBef>
                <a:spcPts val="0"/>
              </a:spcBef>
              <a:spcAft>
                <a:spcPts val="0"/>
              </a:spcAft>
              <a:buClrTx/>
              <a:buSzTx/>
              <a:buFont typeface="Arial"/>
              <a:buNone/>
              <a:tabLst/>
              <a:defRPr/>
            </a:pPr>
            <a:r>
              <a:rPr lang="pt-BR" sz="1200" b="1" i="0" kern="1200" dirty="0">
                <a:solidFill>
                  <a:schemeClr val="tx1"/>
                </a:solidFill>
                <a:effectLst/>
                <a:latin typeface="+mn-lt"/>
                <a:ea typeface="+mn-ea"/>
                <a:cs typeface="+mn-cs"/>
              </a:rPr>
              <a:t>Pop-up </a:t>
            </a:r>
            <a:r>
              <a:rPr lang="pt-BR" sz="1200" b="1" i="0" kern="1200" dirty="0" err="1">
                <a:solidFill>
                  <a:schemeClr val="tx1"/>
                </a:solidFill>
                <a:effectLst/>
                <a:latin typeface="+mn-lt"/>
                <a:ea typeface="+mn-ea"/>
                <a:cs typeface="+mn-cs"/>
              </a:rPr>
              <a:t>text</a:t>
            </a:r>
            <a:r>
              <a:rPr lang="pt-BR" sz="1200" b="1" i="0" kern="1200" dirty="0">
                <a:solidFill>
                  <a:schemeClr val="tx1"/>
                </a:solidFill>
                <a:effectLst/>
                <a:latin typeface="+mn-lt"/>
                <a:ea typeface="+mn-ea"/>
                <a:cs typeface="+mn-cs"/>
              </a:rPr>
              <a:t> for </a:t>
            </a:r>
            <a:r>
              <a:rPr lang="pt-BR" sz="1200" b="1" i="0" kern="1200" dirty="0" err="1">
                <a:solidFill>
                  <a:schemeClr val="tx1"/>
                </a:solidFill>
                <a:effectLst/>
                <a:latin typeface="+mn-lt"/>
                <a:ea typeface="+mn-ea"/>
                <a:cs typeface="+mn-cs"/>
              </a:rPr>
              <a:t>Hand-foot</a:t>
            </a:r>
            <a:r>
              <a:rPr lang="pt-BR" sz="1200" b="1" i="0" kern="1200" dirty="0">
                <a:solidFill>
                  <a:schemeClr val="tx1"/>
                </a:solidFill>
                <a:effectLst/>
                <a:latin typeface="+mn-lt"/>
                <a:ea typeface="+mn-ea"/>
                <a:cs typeface="+mn-cs"/>
              </a:rPr>
              <a:t> </a:t>
            </a:r>
            <a:r>
              <a:rPr lang="pt-BR" sz="1200" b="1" i="0" kern="1200" dirty="0" err="1">
                <a:solidFill>
                  <a:schemeClr val="tx1"/>
                </a:solidFill>
                <a:effectLst/>
                <a:latin typeface="+mn-lt"/>
                <a:ea typeface="+mn-ea"/>
                <a:cs typeface="+mn-cs"/>
              </a:rPr>
              <a:t>skin</a:t>
            </a:r>
            <a:r>
              <a:rPr lang="pt-BR" sz="1200" b="1" i="0" kern="1200" dirty="0">
                <a:solidFill>
                  <a:schemeClr val="tx1"/>
                </a:solidFill>
                <a:effectLst/>
                <a:latin typeface="+mn-lt"/>
                <a:ea typeface="+mn-ea"/>
                <a:cs typeface="+mn-cs"/>
              </a:rPr>
              <a:t> </a:t>
            </a:r>
            <a:r>
              <a:rPr lang="pt-BR" sz="1200" b="1" i="0" kern="1200" dirty="0" err="1">
                <a:solidFill>
                  <a:schemeClr val="tx1"/>
                </a:solidFill>
                <a:effectLst/>
                <a:latin typeface="+mn-lt"/>
                <a:ea typeface="+mn-ea"/>
                <a:cs typeface="+mn-cs"/>
              </a:rPr>
              <a:t>reaction</a:t>
            </a:r>
            <a:r>
              <a:rPr lang="pt-BR" sz="1200" b="1" i="0" kern="1200" dirty="0">
                <a:solidFill>
                  <a:schemeClr val="tx1"/>
                </a:solidFill>
                <a:effectLst/>
                <a:latin typeface="+mn-lt"/>
                <a:ea typeface="+mn-ea"/>
                <a:cs typeface="+mn-cs"/>
              </a:rPr>
              <a:t> </a:t>
            </a:r>
            <a:r>
              <a:rPr lang="pt-BR" sz="1200" b="1" i="0" kern="1200" dirty="0" err="1">
                <a:solidFill>
                  <a:schemeClr val="tx1"/>
                </a:solidFill>
                <a:effectLst/>
                <a:latin typeface="+mn-lt"/>
                <a:ea typeface="+mn-ea"/>
                <a:cs typeface="+mn-cs"/>
              </a:rPr>
              <a:t>button</a:t>
            </a:r>
            <a:r>
              <a:rPr lang="pt-BR" sz="1200" b="1" i="0" kern="1200" dirty="0">
                <a:solidFill>
                  <a:schemeClr val="tx1"/>
                </a:solidFill>
                <a:effectLst/>
                <a:latin typeface="+mn-lt"/>
                <a:ea typeface="+mn-ea"/>
                <a:cs typeface="+mn-cs"/>
              </a:rPr>
              <a:t>:</a:t>
            </a:r>
          </a:p>
          <a:p>
            <a:pPr marL="0" marR="0" indent="0" algn="l" defTabSz="914378" rtl="0" eaLnBrk="1" fontAlgn="auto" latinLnBrk="0" hangingPunct="1">
              <a:lnSpc>
                <a:spcPct val="100000"/>
              </a:lnSpc>
              <a:spcBef>
                <a:spcPts val="0"/>
              </a:spcBef>
              <a:spcAft>
                <a:spcPts val="0"/>
              </a:spcAft>
              <a:buClrTx/>
              <a:buSzTx/>
              <a:buFont typeface="Arial"/>
              <a:buNone/>
              <a:tabLst/>
              <a:defRPr/>
            </a:pPr>
            <a:r>
              <a:rPr lang="en-US" dirty="0"/>
              <a:t>Hand-foot skin reaction (HFSR)</a:t>
            </a:r>
          </a:p>
          <a:p>
            <a:pPr marL="171450" marR="0" indent="-171450" algn="l" defTabSz="914378" rtl="0" eaLnBrk="1" fontAlgn="auto" latinLnBrk="0" hangingPunct="1">
              <a:lnSpc>
                <a:spcPct val="100000"/>
              </a:lnSpc>
              <a:spcBef>
                <a:spcPts val="0"/>
              </a:spcBef>
              <a:spcAft>
                <a:spcPts val="0"/>
              </a:spcAft>
              <a:buClrTx/>
              <a:buSzTx/>
              <a:buFont typeface="Arial"/>
              <a:buChar char="•"/>
              <a:tabLst/>
              <a:defRPr/>
            </a:pPr>
            <a:r>
              <a:rPr lang="en-US" dirty="0">
                <a:solidFill>
                  <a:srgbClr val="FF0000"/>
                </a:solidFill>
              </a:rPr>
              <a:t>Dose-limiting toxicity of </a:t>
            </a:r>
            <a:r>
              <a:rPr lang="en-US" dirty="0" err="1">
                <a:solidFill>
                  <a:srgbClr val="FF0000"/>
                </a:solidFill>
              </a:rPr>
              <a:t>multikinase</a:t>
            </a:r>
            <a:r>
              <a:rPr lang="en-US" dirty="0">
                <a:solidFill>
                  <a:srgbClr val="FF0000"/>
                </a:solidFill>
              </a:rPr>
              <a:t> inhibitors</a:t>
            </a:r>
          </a:p>
          <a:p>
            <a:pPr marL="171450" marR="0" indent="-171450" algn="l" defTabSz="914378" rtl="0" eaLnBrk="1" fontAlgn="auto" latinLnBrk="0" hangingPunct="1">
              <a:lnSpc>
                <a:spcPct val="100000"/>
              </a:lnSpc>
              <a:spcBef>
                <a:spcPts val="0"/>
              </a:spcBef>
              <a:spcAft>
                <a:spcPts val="0"/>
              </a:spcAft>
              <a:buClrTx/>
              <a:buSzTx/>
              <a:buFont typeface="Arial"/>
              <a:buChar char="•"/>
              <a:tabLst/>
              <a:defRPr/>
            </a:pPr>
            <a:r>
              <a:rPr lang="en-US" baseline="0" dirty="0">
                <a:solidFill>
                  <a:srgbClr val="FF0000"/>
                </a:solidFill>
              </a:rPr>
              <a:t>Common in patients taking r</a:t>
            </a:r>
            <a:r>
              <a:rPr lang="en-US" dirty="0">
                <a:solidFill>
                  <a:srgbClr val="FF0000"/>
                </a:solidFill>
              </a:rPr>
              <a:t>egorafenib,</a:t>
            </a:r>
            <a:r>
              <a:rPr lang="en-US" baseline="0" dirty="0">
                <a:solidFill>
                  <a:srgbClr val="FF0000"/>
                </a:solidFill>
              </a:rPr>
              <a:t> </a:t>
            </a:r>
            <a:r>
              <a:rPr lang="en-US" baseline="0" dirty="0" err="1">
                <a:solidFill>
                  <a:srgbClr val="FF0000"/>
                </a:solidFill>
              </a:rPr>
              <a:t>cabozantinib</a:t>
            </a:r>
            <a:r>
              <a:rPr lang="en-US" baseline="0" dirty="0">
                <a:solidFill>
                  <a:srgbClr val="FF0000"/>
                </a:solidFill>
              </a:rPr>
              <a:t>, sorafenib, </a:t>
            </a:r>
            <a:r>
              <a:rPr lang="en-US" baseline="0" dirty="0" err="1">
                <a:solidFill>
                  <a:srgbClr val="FF0000"/>
                </a:solidFill>
              </a:rPr>
              <a:t>axitinib</a:t>
            </a:r>
            <a:r>
              <a:rPr lang="en-US" baseline="0" dirty="0">
                <a:solidFill>
                  <a:srgbClr val="FF0000"/>
                </a:solidFill>
              </a:rPr>
              <a:t>, and sunitinib</a:t>
            </a:r>
          </a:p>
          <a:p>
            <a:pPr marL="171450" marR="0" indent="-171450" algn="l" defTabSz="914378" rtl="0" eaLnBrk="1" fontAlgn="auto" latinLnBrk="0" hangingPunct="1">
              <a:lnSpc>
                <a:spcPct val="100000"/>
              </a:lnSpc>
              <a:spcBef>
                <a:spcPts val="0"/>
              </a:spcBef>
              <a:spcAft>
                <a:spcPts val="0"/>
              </a:spcAft>
              <a:buClrTx/>
              <a:buSzTx/>
              <a:buFont typeface="Arial"/>
              <a:buChar char="•"/>
              <a:tabLst/>
              <a:defRPr/>
            </a:pPr>
            <a:r>
              <a:rPr lang="en-US" baseline="0" dirty="0">
                <a:solidFill>
                  <a:srgbClr val="FF0000"/>
                </a:solidFill>
              </a:rPr>
              <a:t>High-grade HFSR is reported in over 20% of patients taking regorafenib</a:t>
            </a:r>
            <a:endParaRPr lang="en-US" dirty="0"/>
          </a:p>
          <a:p>
            <a:pPr marL="0" indent="0">
              <a:buFont typeface="Arial"/>
              <a:buNone/>
            </a:pPr>
            <a:endParaRPr lang="en-US" dirty="0"/>
          </a:p>
          <a:p>
            <a:pPr marL="0" marR="0" lvl="0" indent="0" algn="l" defTabSz="914378" rtl="0" eaLnBrk="1" fontAlgn="auto" latinLnBrk="0" hangingPunct="1">
              <a:lnSpc>
                <a:spcPct val="100000"/>
              </a:lnSpc>
              <a:spcBef>
                <a:spcPts val="0"/>
              </a:spcBef>
              <a:spcAft>
                <a:spcPts val="0"/>
              </a:spcAft>
              <a:buClrTx/>
              <a:buSzTx/>
              <a:buFont typeface="Arial"/>
              <a:buNone/>
              <a:tabLst/>
              <a:defRPr/>
            </a:pPr>
            <a:r>
              <a:rPr lang="pt-BR" sz="1200" b="1" i="0" kern="1200" dirty="0">
                <a:solidFill>
                  <a:schemeClr val="tx1"/>
                </a:solidFill>
                <a:effectLst/>
                <a:latin typeface="+mn-lt"/>
                <a:ea typeface="+mn-ea"/>
                <a:cs typeface="+mn-cs"/>
              </a:rPr>
              <a:t>Pop-up </a:t>
            </a:r>
            <a:r>
              <a:rPr lang="pt-BR" sz="1200" b="1" i="0" kern="1200" dirty="0" err="1">
                <a:solidFill>
                  <a:schemeClr val="tx1"/>
                </a:solidFill>
                <a:effectLst/>
                <a:latin typeface="+mn-lt"/>
                <a:ea typeface="+mn-ea"/>
                <a:cs typeface="+mn-cs"/>
              </a:rPr>
              <a:t>text</a:t>
            </a:r>
            <a:r>
              <a:rPr lang="pt-BR" sz="1200" b="1" i="0" kern="1200" dirty="0">
                <a:solidFill>
                  <a:schemeClr val="tx1"/>
                </a:solidFill>
                <a:effectLst/>
                <a:latin typeface="+mn-lt"/>
                <a:ea typeface="+mn-ea"/>
                <a:cs typeface="+mn-cs"/>
              </a:rPr>
              <a:t> for </a:t>
            </a:r>
            <a:r>
              <a:rPr lang="pt-BR" sz="1200" b="1" i="0" kern="1200" dirty="0" err="1">
                <a:solidFill>
                  <a:schemeClr val="tx1"/>
                </a:solidFill>
                <a:effectLst/>
                <a:latin typeface="+mn-lt"/>
                <a:ea typeface="+mn-ea"/>
                <a:cs typeface="+mn-cs"/>
              </a:rPr>
              <a:t>Thyroid</a:t>
            </a:r>
            <a:r>
              <a:rPr lang="pt-BR" sz="1200" b="1" i="0" kern="1200" dirty="0">
                <a:solidFill>
                  <a:schemeClr val="tx1"/>
                </a:solidFill>
                <a:effectLst/>
                <a:latin typeface="+mn-lt"/>
                <a:ea typeface="+mn-ea"/>
                <a:cs typeface="+mn-cs"/>
              </a:rPr>
              <a:t> </a:t>
            </a:r>
            <a:r>
              <a:rPr lang="pt-BR" sz="1200" b="1" i="0" kern="1200" dirty="0" err="1">
                <a:solidFill>
                  <a:schemeClr val="tx1"/>
                </a:solidFill>
                <a:effectLst/>
                <a:latin typeface="+mn-lt"/>
                <a:ea typeface="+mn-ea"/>
                <a:cs typeface="+mn-cs"/>
              </a:rPr>
              <a:t>disorders</a:t>
            </a:r>
            <a:r>
              <a:rPr lang="pt-BR" sz="1200" b="1" i="0" kern="1200" baseline="0" dirty="0">
                <a:solidFill>
                  <a:schemeClr val="tx1"/>
                </a:solidFill>
                <a:effectLst/>
                <a:latin typeface="+mn-lt"/>
                <a:ea typeface="+mn-ea"/>
                <a:cs typeface="+mn-cs"/>
              </a:rPr>
              <a:t> </a:t>
            </a:r>
            <a:r>
              <a:rPr lang="pt-BR" sz="1200" b="1" i="0" kern="1200" dirty="0" err="1">
                <a:solidFill>
                  <a:schemeClr val="tx1"/>
                </a:solidFill>
                <a:effectLst/>
                <a:latin typeface="+mn-lt"/>
                <a:ea typeface="+mn-ea"/>
                <a:cs typeface="+mn-cs"/>
              </a:rPr>
              <a:t>button</a:t>
            </a:r>
            <a:r>
              <a:rPr lang="pt-BR" sz="1200" b="1" i="0" kern="1200" dirty="0">
                <a:solidFill>
                  <a:schemeClr val="tx1"/>
                </a:solidFill>
                <a:effectLst/>
                <a:latin typeface="+mn-lt"/>
                <a:ea typeface="+mn-ea"/>
                <a:cs typeface="+mn-cs"/>
              </a:rPr>
              <a:t>:</a:t>
            </a:r>
          </a:p>
          <a:p>
            <a:pPr marL="0" marR="0" indent="0" algn="l" defTabSz="914378" rtl="0" eaLnBrk="1" fontAlgn="auto" latinLnBrk="0" hangingPunct="1">
              <a:lnSpc>
                <a:spcPct val="100000"/>
              </a:lnSpc>
              <a:spcBef>
                <a:spcPts val="0"/>
              </a:spcBef>
              <a:spcAft>
                <a:spcPts val="0"/>
              </a:spcAft>
              <a:buClrTx/>
              <a:buSzTx/>
              <a:buFont typeface="Arial"/>
              <a:buNone/>
              <a:tabLst/>
              <a:defRPr/>
            </a:pPr>
            <a:r>
              <a:rPr lang="en-US" dirty="0"/>
              <a:t>Thyroid disorders</a:t>
            </a:r>
          </a:p>
          <a:p>
            <a:pPr marL="171450" indent="-171450">
              <a:buFont typeface="Arial"/>
              <a:buChar char="•"/>
            </a:pPr>
            <a:r>
              <a:rPr lang="en-US" dirty="0"/>
              <a:t>Hypothyroidism, hyperthyroidism, and thyroiditis may</a:t>
            </a:r>
            <a:r>
              <a:rPr lang="en-US" baseline="0" dirty="0"/>
              <a:t> occur</a:t>
            </a:r>
          </a:p>
          <a:p>
            <a:pPr marL="171450" indent="-171450">
              <a:buFont typeface="Arial"/>
              <a:buChar char="•"/>
            </a:pPr>
            <a:r>
              <a:rPr lang="en-US" baseline="0" dirty="0"/>
              <a:t>Monitor thyroid function at baseline and monitor for signs and symptoms of thyroid dysfunction during treatment</a:t>
            </a:r>
          </a:p>
          <a:p>
            <a:pPr marL="171450" indent="-171450">
              <a:buFont typeface="Arial"/>
              <a:buChar char="•"/>
            </a:pPr>
            <a:r>
              <a:rPr lang="en-US" baseline="0" dirty="0"/>
              <a:t>Check the prescribing information for additional monitoring, as some require TSH levels as often as every 4 weeks</a:t>
            </a:r>
            <a:endParaRPr lang="en-US" dirty="0"/>
          </a:p>
          <a:p>
            <a:pPr marL="0" indent="0">
              <a:buFont typeface="Arial"/>
              <a:buNone/>
            </a:pPr>
            <a:endParaRPr lang="en-US" dirty="0"/>
          </a:p>
          <a:p>
            <a:pPr marL="0" marR="0" lvl="0" indent="0" algn="l" defTabSz="914378" rtl="0" eaLnBrk="1" fontAlgn="auto" latinLnBrk="0" hangingPunct="1">
              <a:lnSpc>
                <a:spcPct val="100000"/>
              </a:lnSpc>
              <a:spcBef>
                <a:spcPts val="0"/>
              </a:spcBef>
              <a:spcAft>
                <a:spcPts val="0"/>
              </a:spcAft>
              <a:buClrTx/>
              <a:buSzTx/>
              <a:buFont typeface="Arial"/>
              <a:buNone/>
              <a:tabLst/>
              <a:defRPr/>
            </a:pPr>
            <a:r>
              <a:rPr lang="pt-BR" sz="1200" b="1" i="0" kern="1200" dirty="0">
                <a:solidFill>
                  <a:schemeClr val="tx1"/>
                </a:solidFill>
                <a:effectLst/>
                <a:latin typeface="+mn-lt"/>
                <a:ea typeface="+mn-ea"/>
                <a:cs typeface="+mn-cs"/>
              </a:rPr>
              <a:t>Pop-up </a:t>
            </a:r>
            <a:r>
              <a:rPr lang="pt-BR" sz="1200" b="1" i="0" kern="1200" dirty="0" err="1">
                <a:solidFill>
                  <a:schemeClr val="tx1"/>
                </a:solidFill>
                <a:effectLst/>
                <a:latin typeface="+mn-lt"/>
                <a:ea typeface="+mn-ea"/>
                <a:cs typeface="+mn-cs"/>
              </a:rPr>
              <a:t>text</a:t>
            </a:r>
            <a:r>
              <a:rPr lang="pt-BR" sz="1200" b="1" i="0" kern="1200" dirty="0">
                <a:solidFill>
                  <a:schemeClr val="tx1"/>
                </a:solidFill>
                <a:effectLst/>
                <a:latin typeface="+mn-lt"/>
                <a:ea typeface="+mn-ea"/>
                <a:cs typeface="+mn-cs"/>
              </a:rPr>
              <a:t> for Heart </a:t>
            </a:r>
            <a:r>
              <a:rPr lang="pt-BR" sz="1200" b="1" i="0" kern="1200" dirty="0" err="1">
                <a:solidFill>
                  <a:schemeClr val="tx1"/>
                </a:solidFill>
                <a:effectLst/>
                <a:latin typeface="+mn-lt"/>
                <a:ea typeface="+mn-ea"/>
                <a:cs typeface="+mn-cs"/>
              </a:rPr>
              <a:t>failure</a:t>
            </a:r>
            <a:r>
              <a:rPr lang="pt-BR" sz="1200" b="1" i="0" kern="1200" dirty="0">
                <a:solidFill>
                  <a:schemeClr val="tx1"/>
                </a:solidFill>
                <a:effectLst/>
                <a:latin typeface="+mn-lt"/>
                <a:ea typeface="+mn-ea"/>
                <a:cs typeface="+mn-cs"/>
              </a:rPr>
              <a:t> </a:t>
            </a:r>
            <a:r>
              <a:rPr lang="pt-BR" sz="1200" b="1" i="0" kern="1200" dirty="0" err="1">
                <a:solidFill>
                  <a:schemeClr val="tx1"/>
                </a:solidFill>
                <a:effectLst/>
                <a:latin typeface="+mn-lt"/>
                <a:ea typeface="+mn-ea"/>
                <a:cs typeface="+mn-cs"/>
              </a:rPr>
              <a:t>button</a:t>
            </a:r>
            <a:r>
              <a:rPr lang="pt-BR" sz="1200" b="1" i="0" kern="1200" dirty="0">
                <a:solidFill>
                  <a:schemeClr val="tx1"/>
                </a:solidFill>
                <a:effectLst/>
                <a:latin typeface="+mn-lt"/>
                <a:ea typeface="+mn-ea"/>
                <a:cs typeface="+mn-cs"/>
              </a:rPr>
              <a:t>:</a:t>
            </a:r>
          </a:p>
          <a:p>
            <a:pPr marL="0" indent="0">
              <a:buFont typeface="Arial"/>
              <a:buNone/>
            </a:pPr>
            <a:r>
              <a:rPr lang="en-US" dirty="0"/>
              <a:t>Heart failure </a:t>
            </a:r>
          </a:p>
          <a:p>
            <a:pPr marL="171450" indent="-171450">
              <a:buFont typeface="Arial"/>
              <a:buChar char="•"/>
            </a:pPr>
            <a:r>
              <a:rPr lang="en-US" baseline="0" dirty="0"/>
              <a:t>New</a:t>
            </a:r>
            <a:r>
              <a:rPr lang="en-US" dirty="0"/>
              <a:t> onset or worsening of existing heart failure</a:t>
            </a:r>
          </a:p>
          <a:p>
            <a:pPr marL="171450" indent="-171450">
              <a:buFont typeface="Arial"/>
              <a:buChar char="•"/>
            </a:pPr>
            <a:r>
              <a:rPr lang="en-US" dirty="0"/>
              <a:t>Monitor for signs</a:t>
            </a:r>
            <a:r>
              <a:rPr lang="en-US" baseline="0" dirty="0"/>
              <a:t> and symptoms of heart failure and monitor the LVEF as recommended by the specific agent’s prescribing information</a:t>
            </a:r>
            <a:endParaRPr lang="en-US" dirty="0"/>
          </a:p>
          <a:p>
            <a:pPr marL="0" indent="0">
              <a:buFont typeface="Arial"/>
              <a:buNone/>
            </a:pPr>
            <a:endParaRPr lang="en-US" dirty="0"/>
          </a:p>
          <a:p>
            <a:pPr marL="0" marR="0" lvl="0" indent="0" algn="l" defTabSz="914378" rtl="0" eaLnBrk="1" fontAlgn="auto" latinLnBrk="0" hangingPunct="1">
              <a:lnSpc>
                <a:spcPct val="100000"/>
              </a:lnSpc>
              <a:spcBef>
                <a:spcPts val="0"/>
              </a:spcBef>
              <a:spcAft>
                <a:spcPts val="0"/>
              </a:spcAft>
              <a:buClrTx/>
              <a:buSzTx/>
              <a:buFont typeface="Arial"/>
              <a:buNone/>
              <a:tabLst/>
              <a:defRPr/>
            </a:pPr>
            <a:r>
              <a:rPr lang="pt-BR" sz="1200" b="1" i="0" kern="1200" dirty="0">
                <a:solidFill>
                  <a:schemeClr val="tx1"/>
                </a:solidFill>
                <a:effectLst/>
                <a:latin typeface="+mn-lt"/>
                <a:ea typeface="+mn-ea"/>
                <a:cs typeface="+mn-cs"/>
              </a:rPr>
              <a:t>Pop-up </a:t>
            </a:r>
            <a:r>
              <a:rPr lang="pt-BR" sz="1200" b="1" i="0" kern="1200" dirty="0" err="1">
                <a:solidFill>
                  <a:schemeClr val="tx1"/>
                </a:solidFill>
                <a:effectLst/>
                <a:latin typeface="+mn-lt"/>
                <a:ea typeface="+mn-ea"/>
                <a:cs typeface="+mn-cs"/>
              </a:rPr>
              <a:t>text</a:t>
            </a:r>
            <a:r>
              <a:rPr lang="pt-BR" sz="1200" b="1" i="0" kern="1200" dirty="0">
                <a:solidFill>
                  <a:schemeClr val="tx1"/>
                </a:solidFill>
                <a:effectLst/>
                <a:latin typeface="+mn-lt"/>
                <a:ea typeface="+mn-ea"/>
                <a:cs typeface="+mn-cs"/>
              </a:rPr>
              <a:t> for </a:t>
            </a:r>
            <a:r>
              <a:rPr lang="pt-BR" sz="1200" b="1" i="0" kern="1200" dirty="0" err="1">
                <a:solidFill>
                  <a:schemeClr val="tx1"/>
                </a:solidFill>
                <a:effectLst/>
                <a:latin typeface="+mn-lt"/>
                <a:ea typeface="+mn-ea"/>
                <a:cs typeface="+mn-cs"/>
              </a:rPr>
              <a:t>QTc</a:t>
            </a:r>
            <a:r>
              <a:rPr lang="pt-BR" sz="1200" b="1" i="0" kern="1200" dirty="0">
                <a:solidFill>
                  <a:schemeClr val="tx1"/>
                </a:solidFill>
                <a:effectLst/>
                <a:latin typeface="+mn-lt"/>
                <a:ea typeface="+mn-ea"/>
                <a:cs typeface="+mn-cs"/>
              </a:rPr>
              <a:t> </a:t>
            </a:r>
            <a:r>
              <a:rPr lang="pt-BR" sz="1200" b="1" i="0" kern="1200" dirty="0" err="1">
                <a:solidFill>
                  <a:schemeClr val="tx1"/>
                </a:solidFill>
                <a:effectLst/>
                <a:latin typeface="+mn-lt"/>
                <a:ea typeface="+mn-ea"/>
                <a:cs typeface="+mn-cs"/>
              </a:rPr>
              <a:t>prolongation</a:t>
            </a:r>
            <a:r>
              <a:rPr lang="pt-BR" sz="1200" b="1" i="0" kern="1200" baseline="0" dirty="0">
                <a:solidFill>
                  <a:schemeClr val="tx1"/>
                </a:solidFill>
                <a:effectLst/>
                <a:latin typeface="+mn-lt"/>
                <a:ea typeface="+mn-ea"/>
                <a:cs typeface="+mn-cs"/>
              </a:rPr>
              <a:t> </a:t>
            </a:r>
            <a:r>
              <a:rPr lang="pt-BR" sz="1200" b="1" i="0" kern="1200" dirty="0" err="1">
                <a:solidFill>
                  <a:schemeClr val="tx1"/>
                </a:solidFill>
                <a:effectLst/>
                <a:latin typeface="+mn-lt"/>
                <a:ea typeface="+mn-ea"/>
                <a:cs typeface="+mn-cs"/>
              </a:rPr>
              <a:t>button</a:t>
            </a:r>
            <a:r>
              <a:rPr lang="pt-BR" sz="1200" b="1" i="0" kern="1200" dirty="0">
                <a:solidFill>
                  <a:schemeClr val="tx1"/>
                </a:solidFill>
                <a:effectLst/>
                <a:latin typeface="+mn-lt"/>
                <a:ea typeface="+mn-ea"/>
                <a:cs typeface="+mn-cs"/>
              </a:rPr>
              <a:t>:</a:t>
            </a:r>
          </a:p>
          <a:p>
            <a:pPr marL="0" marR="0" indent="0" algn="l" defTabSz="914378" rtl="0" eaLnBrk="1" fontAlgn="auto" latinLnBrk="0" hangingPunct="1">
              <a:lnSpc>
                <a:spcPct val="100000"/>
              </a:lnSpc>
              <a:spcBef>
                <a:spcPts val="0"/>
              </a:spcBef>
              <a:spcAft>
                <a:spcPts val="0"/>
              </a:spcAft>
              <a:buClrTx/>
              <a:buSzTx/>
              <a:buFont typeface="Arial"/>
              <a:buNone/>
              <a:tabLst/>
              <a:defRPr/>
            </a:pPr>
            <a:r>
              <a:rPr lang="en-US" dirty="0"/>
              <a:t>QTc prolongation</a:t>
            </a:r>
          </a:p>
          <a:p>
            <a:pPr marL="171450" marR="0" indent="-171450" algn="l" defTabSz="914378" rtl="0" eaLnBrk="1" fontAlgn="auto" latinLnBrk="0" hangingPunct="1">
              <a:lnSpc>
                <a:spcPct val="100000"/>
              </a:lnSpc>
              <a:spcBef>
                <a:spcPts val="0"/>
              </a:spcBef>
              <a:spcAft>
                <a:spcPts val="0"/>
              </a:spcAft>
              <a:buClrTx/>
              <a:buSzTx/>
              <a:buFont typeface="Arial"/>
              <a:buChar char="•"/>
              <a:tabLst/>
              <a:defRPr/>
            </a:pPr>
            <a:r>
              <a:rPr lang="en-US" b="1" baseline="0" dirty="0"/>
              <a:t>B</a:t>
            </a:r>
            <a:r>
              <a:rPr lang="en-US" b="1" dirty="0"/>
              <a:t>oxed label warning </a:t>
            </a:r>
            <a:r>
              <a:rPr lang="en-US" dirty="0"/>
              <a:t>for </a:t>
            </a:r>
            <a:r>
              <a:rPr lang="en-US" b="1" dirty="0" err="1"/>
              <a:t>vandetanib</a:t>
            </a:r>
            <a:r>
              <a:rPr lang="en-US" dirty="0"/>
              <a:t> with a </a:t>
            </a:r>
            <a:r>
              <a:rPr lang="en-US" baseline="0" dirty="0"/>
              <a:t>required</a:t>
            </a:r>
            <a:r>
              <a:rPr lang="en-US" dirty="0"/>
              <a:t> REMS program (</a:t>
            </a:r>
            <a:r>
              <a:rPr lang="en-US" dirty="0" err="1"/>
              <a:t>www.caprelsarems.com</a:t>
            </a:r>
            <a:r>
              <a:rPr lang="en-US" dirty="0"/>
              <a:t>) due to prolonged QT interval, </a:t>
            </a:r>
            <a:r>
              <a:rPr lang="en-US" baseline="0" dirty="0" err="1"/>
              <a:t>Torsades</a:t>
            </a:r>
            <a:r>
              <a:rPr lang="en-US" baseline="0" dirty="0"/>
              <a:t> de pointes, and sudden death that occurred in patients receiving </a:t>
            </a:r>
            <a:r>
              <a:rPr lang="en-US" u="sng" baseline="0" dirty="0" err="1"/>
              <a:t>vandetanib</a:t>
            </a:r>
            <a:r>
              <a:rPr lang="en-US" baseline="0" dirty="0"/>
              <a:t> </a:t>
            </a:r>
            <a:endParaRPr lang="en-US" dirty="0"/>
          </a:p>
          <a:p>
            <a:pPr marL="171450" indent="-171450">
              <a:buFont typeface="Arial"/>
              <a:buChar char="•"/>
            </a:pPr>
            <a:r>
              <a:rPr lang="en-US" dirty="0"/>
              <a:t>Do</a:t>
            </a:r>
            <a:r>
              <a:rPr lang="en-US" baseline="0" dirty="0"/>
              <a:t> not initiate in patients with electrolyte imbalances or long QT syndrome</a:t>
            </a:r>
          </a:p>
          <a:p>
            <a:pPr marL="171450" indent="-171450">
              <a:buFont typeface="Arial"/>
              <a:buChar char="•"/>
            </a:pPr>
            <a:r>
              <a:rPr lang="en-US" baseline="0" dirty="0"/>
              <a:t>Check the prescribing information for the specific recommendations for ECG monitoring for these agents, and correct electrolyte abnormalities prior to and during therapy</a:t>
            </a:r>
          </a:p>
          <a:p>
            <a:pPr marL="0" indent="0">
              <a:buFont typeface="Arial"/>
              <a:buNone/>
            </a:pPr>
            <a:endParaRPr lang="en-US" dirty="0"/>
          </a:p>
          <a:p>
            <a:pPr marL="0" marR="0" lvl="0" indent="0" algn="l" defTabSz="914378" rtl="0" eaLnBrk="1" fontAlgn="auto" latinLnBrk="0" hangingPunct="1">
              <a:lnSpc>
                <a:spcPct val="100000"/>
              </a:lnSpc>
              <a:spcBef>
                <a:spcPts val="0"/>
              </a:spcBef>
              <a:spcAft>
                <a:spcPts val="0"/>
              </a:spcAft>
              <a:buClrTx/>
              <a:buSzTx/>
              <a:buFont typeface="Arial"/>
              <a:buNone/>
              <a:tabLst/>
              <a:defRPr/>
            </a:pPr>
            <a:r>
              <a:rPr lang="pt-BR" sz="1200" b="1" i="0" kern="1200" dirty="0">
                <a:solidFill>
                  <a:schemeClr val="tx1"/>
                </a:solidFill>
                <a:effectLst/>
                <a:latin typeface="+mn-lt"/>
                <a:ea typeface="+mn-ea"/>
                <a:cs typeface="+mn-cs"/>
              </a:rPr>
              <a:t>Pop-up </a:t>
            </a:r>
            <a:r>
              <a:rPr lang="pt-BR" sz="1200" b="1" i="0" kern="1200" dirty="0" err="1">
                <a:solidFill>
                  <a:schemeClr val="tx1"/>
                </a:solidFill>
                <a:effectLst/>
                <a:latin typeface="+mn-lt"/>
                <a:ea typeface="+mn-ea"/>
                <a:cs typeface="+mn-cs"/>
              </a:rPr>
              <a:t>text</a:t>
            </a:r>
            <a:r>
              <a:rPr lang="pt-BR" sz="1200" b="1" i="0" kern="1200" dirty="0">
                <a:solidFill>
                  <a:schemeClr val="tx1"/>
                </a:solidFill>
                <a:effectLst/>
                <a:latin typeface="+mn-lt"/>
                <a:ea typeface="+mn-ea"/>
                <a:cs typeface="+mn-cs"/>
              </a:rPr>
              <a:t> for </a:t>
            </a:r>
            <a:r>
              <a:rPr lang="pt-BR" sz="1200" b="1" i="0" kern="1200" dirty="0" err="1">
                <a:solidFill>
                  <a:schemeClr val="tx1"/>
                </a:solidFill>
                <a:effectLst/>
                <a:latin typeface="+mn-lt"/>
                <a:ea typeface="+mn-ea"/>
                <a:cs typeface="+mn-cs"/>
              </a:rPr>
              <a:t>Perforations</a:t>
            </a:r>
            <a:r>
              <a:rPr lang="pt-BR" sz="1200" b="1" i="0" kern="1200" dirty="0">
                <a:solidFill>
                  <a:schemeClr val="tx1"/>
                </a:solidFill>
                <a:effectLst/>
                <a:latin typeface="+mn-lt"/>
                <a:ea typeface="+mn-ea"/>
                <a:cs typeface="+mn-cs"/>
              </a:rPr>
              <a:t> </a:t>
            </a:r>
            <a:r>
              <a:rPr lang="pt-BR" sz="1200" b="1" i="0" kern="1200" dirty="0" err="1">
                <a:solidFill>
                  <a:schemeClr val="tx1"/>
                </a:solidFill>
                <a:effectLst/>
                <a:latin typeface="+mn-lt"/>
                <a:ea typeface="+mn-ea"/>
                <a:cs typeface="+mn-cs"/>
              </a:rPr>
              <a:t>and</a:t>
            </a:r>
            <a:r>
              <a:rPr lang="pt-BR" sz="1200" b="1" i="0" kern="1200" dirty="0">
                <a:solidFill>
                  <a:schemeClr val="tx1"/>
                </a:solidFill>
                <a:effectLst/>
                <a:latin typeface="+mn-lt"/>
                <a:ea typeface="+mn-ea"/>
                <a:cs typeface="+mn-cs"/>
              </a:rPr>
              <a:t> fistulas</a:t>
            </a:r>
            <a:r>
              <a:rPr lang="pt-BR" sz="1200" b="1" i="0" kern="1200" baseline="0" dirty="0">
                <a:solidFill>
                  <a:schemeClr val="tx1"/>
                </a:solidFill>
                <a:effectLst/>
                <a:latin typeface="+mn-lt"/>
                <a:ea typeface="+mn-ea"/>
                <a:cs typeface="+mn-cs"/>
              </a:rPr>
              <a:t> </a:t>
            </a:r>
            <a:r>
              <a:rPr lang="pt-BR" sz="1200" b="1" i="0" kern="1200" dirty="0" err="1">
                <a:solidFill>
                  <a:schemeClr val="tx1"/>
                </a:solidFill>
                <a:effectLst/>
                <a:latin typeface="+mn-lt"/>
                <a:ea typeface="+mn-ea"/>
                <a:cs typeface="+mn-cs"/>
              </a:rPr>
              <a:t>button</a:t>
            </a:r>
            <a:r>
              <a:rPr lang="pt-BR" sz="1200" b="1" i="0" kern="1200" dirty="0">
                <a:solidFill>
                  <a:schemeClr val="tx1"/>
                </a:solidFill>
                <a:effectLst/>
                <a:latin typeface="+mn-lt"/>
                <a:ea typeface="+mn-ea"/>
                <a:cs typeface="+mn-cs"/>
              </a:rPr>
              <a:t>:</a:t>
            </a:r>
          </a:p>
          <a:p>
            <a:pPr marL="0" marR="0" indent="0" algn="l" defTabSz="914378" rtl="0" eaLnBrk="1" fontAlgn="auto" latinLnBrk="0" hangingPunct="1">
              <a:lnSpc>
                <a:spcPct val="100000"/>
              </a:lnSpc>
              <a:spcBef>
                <a:spcPts val="0"/>
              </a:spcBef>
              <a:spcAft>
                <a:spcPts val="0"/>
              </a:spcAft>
              <a:buClrTx/>
              <a:buSzTx/>
              <a:buFont typeface="Arial"/>
              <a:buNone/>
              <a:tabLst/>
              <a:defRPr/>
            </a:pPr>
            <a:r>
              <a:rPr lang="en-US" dirty="0"/>
              <a:t>Perforations and fistulas</a:t>
            </a:r>
          </a:p>
          <a:p>
            <a:pPr marL="171450" indent="-171450">
              <a:buFont typeface="Arial"/>
              <a:buChar char="•"/>
            </a:pPr>
            <a:r>
              <a:rPr lang="en-US" dirty="0"/>
              <a:t>Rare but serious adverse</a:t>
            </a:r>
            <a:r>
              <a:rPr lang="en-US" baseline="0" dirty="0"/>
              <a:t> event</a:t>
            </a:r>
            <a:endParaRPr lang="en-US" dirty="0"/>
          </a:p>
          <a:p>
            <a:pPr marL="171450" indent="-171450">
              <a:buFont typeface="Arial"/>
              <a:buChar char="•"/>
            </a:pPr>
            <a:r>
              <a:rPr lang="en-US" dirty="0"/>
              <a:t>Boxed label warning for </a:t>
            </a:r>
            <a:r>
              <a:rPr lang="en-US" dirty="0" err="1"/>
              <a:t>cabozantinib</a:t>
            </a:r>
            <a:r>
              <a:rPr lang="en-US" dirty="0"/>
              <a:t> for medullary thyroid cancer</a:t>
            </a:r>
          </a:p>
          <a:p>
            <a:pPr marL="171450" indent="-171450">
              <a:buFont typeface="Arial"/>
              <a:buChar char="•"/>
            </a:pPr>
            <a:r>
              <a:rPr lang="en-US" dirty="0"/>
              <a:t>Discontinue in patients who develop a</a:t>
            </a:r>
            <a:r>
              <a:rPr lang="en-US" baseline="0" dirty="0"/>
              <a:t> perforation or fistula</a:t>
            </a:r>
            <a:endParaRPr lang="en-US" dirty="0"/>
          </a:p>
          <a:p>
            <a:pPr marL="0" indent="0">
              <a:buFont typeface="Arial"/>
              <a:buNone/>
            </a:pPr>
            <a:endParaRPr lang="en-US" dirty="0"/>
          </a:p>
          <a:p>
            <a:pPr marL="0" marR="0" lvl="0" indent="0" algn="l" defTabSz="914378" rtl="0" eaLnBrk="1" fontAlgn="auto" latinLnBrk="0" hangingPunct="1">
              <a:lnSpc>
                <a:spcPct val="100000"/>
              </a:lnSpc>
              <a:spcBef>
                <a:spcPts val="0"/>
              </a:spcBef>
              <a:spcAft>
                <a:spcPts val="0"/>
              </a:spcAft>
              <a:buClrTx/>
              <a:buSzTx/>
              <a:buFont typeface="Arial"/>
              <a:buNone/>
              <a:tabLst/>
              <a:defRPr/>
            </a:pPr>
            <a:r>
              <a:rPr lang="pt-BR" sz="1200" b="1" i="0" kern="1200" dirty="0">
                <a:solidFill>
                  <a:schemeClr val="tx1"/>
                </a:solidFill>
                <a:effectLst/>
                <a:latin typeface="+mn-lt"/>
                <a:ea typeface="+mn-ea"/>
                <a:cs typeface="+mn-cs"/>
              </a:rPr>
              <a:t>Pop-up </a:t>
            </a:r>
            <a:r>
              <a:rPr lang="pt-BR" sz="1200" b="1" i="0" kern="1200" dirty="0" err="1">
                <a:solidFill>
                  <a:schemeClr val="tx1"/>
                </a:solidFill>
                <a:effectLst/>
                <a:latin typeface="+mn-lt"/>
                <a:ea typeface="+mn-ea"/>
                <a:cs typeface="+mn-cs"/>
              </a:rPr>
              <a:t>text</a:t>
            </a:r>
            <a:r>
              <a:rPr lang="pt-BR" sz="1200" b="1" i="0" kern="1200" dirty="0">
                <a:solidFill>
                  <a:schemeClr val="tx1"/>
                </a:solidFill>
                <a:effectLst/>
                <a:latin typeface="+mn-lt"/>
                <a:ea typeface="+mn-ea"/>
                <a:cs typeface="+mn-cs"/>
              </a:rPr>
              <a:t> for </a:t>
            </a:r>
            <a:r>
              <a:rPr lang="pt-BR" sz="1200" b="1" i="0" kern="1200" dirty="0" err="1">
                <a:solidFill>
                  <a:schemeClr val="tx1"/>
                </a:solidFill>
                <a:effectLst/>
                <a:latin typeface="+mn-lt"/>
                <a:ea typeface="+mn-ea"/>
                <a:cs typeface="+mn-cs"/>
              </a:rPr>
              <a:t>Hemorrhage</a:t>
            </a:r>
            <a:r>
              <a:rPr lang="pt-BR" sz="1200" b="1" i="0" kern="1200" dirty="0">
                <a:solidFill>
                  <a:schemeClr val="tx1"/>
                </a:solidFill>
                <a:effectLst/>
                <a:latin typeface="+mn-lt"/>
                <a:ea typeface="+mn-ea"/>
                <a:cs typeface="+mn-cs"/>
              </a:rPr>
              <a:t> </a:t>
            </a:r>
            <a:r>
              <a:rPr lang="pt-BR" sz="1200" b="1" i="0" kern="1200" dirty="0" err="1">
                <a:solidFill>
                  <a:schemeClr val="tx1"/>
                </a:solidFill>
                <a:effectLst/>
                <a:latin typeface="+mn-lt"/>
                <a:ea typeface="+mn-ea"/>
                <a:cs typeface="+mn-cs"/>
              </a:rPr>
              <a:t>button</a:t>
            </a:r>
            <a:r>
              <a:rPr lang="pt-BR" sz="1200" b="1" i="0" kern="1200" dirty="0">
                <a:solidFill>
                  <a:schemeClr val="tx1"/>
                </a:solidFill>
                <a:effectLst/>
                <a:latin typeface="+mn-lt"/>
                <a:ea typeface="+mn-ea"/>
                <a:cs typeface="+mn-cs"/>
              </a:rPr>
              <a:t>:</a:t>
            </a:r>
          </a:p>
          <a:p>
            <a:pPr marL="0" marR="0" indent="0" algn="l" defTabSz="914378" rtl="0" eaLnBrk="1" fontAlgn="auto" latinLnBrk="0" hangingPunct="1">
              <a:lnSpc>
                <a:spcPct val="100000"/>
              </a:lnSpc>
              <a:spcBef>
                <a:spcPts val="0"/>
              </a:spcBef>
              <a:spcAft>
                <a:spcPts val="0"/>
              </a:spcAft>
              <a:buClrTx/>
              <a:buSzTx/>
              <a:buFont typeface="Arial"/>
              <a:buNone/>
              <a:tabLst/>
              <a:defRPr/>
            </a:pPr>
            <a:r>
              <a:rPr lang="en-US" dirty="0"/>
              <a:t>Hemorrhage </a:t>
            </a:r>
          </a:p>
          <a:p>
            <a:pPr marL="171450" marR="0" indent="-171450" algn="l" defTabSz="914378" rtl="0" eaLnBrk="1" fontAlgn="auto" latinLnBrk="0" hangingPunct="1">
              <a:lnSpc>
                <a:spcPct val="100000"/>
              </a:lnSpc>
              <a:spcBef>
                <a:spcPts val="0"/>
              </a:spcBef>
              <a:spcAft>
                <a:spcPts val="0"/>
              </a:spcAft>
              <a:buClrTx/>
              <a:buSzTx/>
              <a:buFont typeface="Arial"/>
              <a:buChar char="•"/>
              <a:tabLst/>
              <a:defRPr/>
            </a:pPr>
            <a:r>
              <a:rPr lang="en-US" dirty="0"/>
              <a:t>Boxed label warning for </a:t>
            </a:r>
            <a:r>
              <a:rPr lang="en-US" dirty="0" err="1"/>
              <a:t>cabozantinib</a:t>
            </a:r>
            <a:r>
              <a:rPr lang="en-US" dirty="0"/>
              <a:t> for medullary thyroid cancer</a:t>
            </a:r>
          </a:p>
          <a:p>
            <a:pPr marL="171450" marR="0" indent="-171450" algn="l" defTabSz="914378" rtl="0" eaLnBrk="1" fontAlgn="auto" latinLnBrk="0" hangingPunct="1">
              <a:lnSpc>
                <a:spcPct val="100000"/>
              </a:lnSpc>
              <a:spcBef>
                <a:spcPts val="0"/>
              </a:spcBef>
              <a:spcAft>
                <a:spcPts val="0"/>
              </a:spcAft>
              <a:buClrTx/>
              <a:buSzTx/>
              <a:buFont typeface="Arial"/>
              <a:buChar char="•"/>
              <a:tabLst/>
              <a:defRPr/>
            </a:pPr>
            <a:r>
              <a:rPr lang="en-US" dirty="0"/>
              <a:t>Monitor for signs</a:t>
            </a:r>
            <a:r>
              <a:rPr lang="en-US" baseline="0" dirty="0"/>
              <a:t> and symptoms of bleeding</a:t>
            </a:r>
            <a:endParaRPr lang="en-US" dirty="0"/>
          </a:p>
          <a:p>
            <a:pPr marL="0" indent="0">
              <a:buFont typeface="Arial"/>
              <a:buNone/>
            </a:pPr>
            <a:endParaRPr lang="en-US" dirty="0"/>
          </a:p>
          <a:p>
            <a:pPr marL="0" marR="0" lvl="0" indent="0" algn="l" defTabSz="914378" rtl="0" eaLnBrk="1" fontAlgn="auto" latinLnBrk="0" hangingPunct="1">
              <a:lnSpc>
                <a:spcPct val="100000"/>
              </a:lnSpc>
              <a:spcBef>
                <a:spcPts val="0"/>
              </a:spcBef>
              <a:spcAft>
                <a:spcPts val="0"/>
              </a:spcAft>
              <a:buClrTx/>
              <a:buSzTx/>
              <a:buFont typeface="Arial"/>
              <a:buNone/>
              <a:tabLst/>
              <a:defRPr/>
            </a:pPr>
            <a:r>
              <a:rPr lang="pt-BR" sz="1200" b="1" i="0" kern="1200" dirty="0">
                <a:solidFill>
                  <a:schemeClr val="tx1"/>
                </a:solidFill>
                <a:effectLst/>
                <a:latin typeface="+mn-lt"/>
                <a:ea typeface="+mn-ea"/>
                <a:cs typeface="+mn-cs"/>
              </a:rPr>
              <a:t>Pop-up </a:t>
            </a:r>
            <a:r>
              <a:rPr lang="pt-BR" sz="1200" b="1" i="0" kern="1200" dirty="0" err="1">
                <a:solidFill>
                  <a:schemeClr val="tx1"/>
                </a:solidFill>
                <a:effectLst/>
                <a:latin typeface="+mn-lt"/>
                <a:ea typeface="+mn-ea"/>
                <a:cs typeface="+mn-cs"/>
              </a:rPr>
              <a:t>text</a:t>
            </a:r>
            <a:r>
              <a:rPr lang="pt-BR" sz="1200" b="1" i="0" kern="1200" dirty="0">
                <a:solidFill>
                  <a:schemeClr val="tx1"/>
                </a:solidFill>
                <a:effectLst/>
                <a:latin typeface="+mn-lt"/>
                <a:ea typeface="+mn-ea"/>
                <a:cs typeface="+mn-cs"/>
              </a:rPr>
              <a:t> for </a:t>
            </a:r>
            <a:r>
              <a:rPr lang="pt-BR" sz="1200" b="1" i="0" kern="1200" dirty="0" err="1">
                <a:solidFill>
                  <a:schemeClr val="tx1"/>
                </a:solidFill>
                <a:effectLst/>
                <a:latin typeface="+mn-lt"/>
                <a:ea typeface="+mn-ea"/>
                <a:cs typeface="+mn-cs"/>
              </a:rPr>
              <a:t>Voice</a:t>
            </a:r>
            <a:r>
              <a:rPr lang="pt-BR" sz="1200" b="1" i="0" kern="1200" dirty="0">
                <a:solidFill>
                  <a:schemeClr val="tx1"/>
                </a:solidFill>
                <a:effectLst/>
                <a:latin typeface="+mn-lt"/>
                <a:ea typeface="+mn-ea"/>
                <a:cs typeface="+mn-cs"/>
              </a:rPr>
              <a:t> </a:t>
            </a:r>
            <a:r>
              <a:rPr lang="pt-BR" sz="1200" b="1" i="0" kern="1200" dirty="0" err="1">
                <a:solidFill>
                  <a:schemeClr val="tx1"/>
                </a:solidFill>
                <a:effectLst/>
                <a:latin typeface="+mn-lt"/>
                <a:ea typeface="+mn-ea"/>
                <a:cs typeface="+mn-cs"/>
              </a:rPr>
              <a:t>changes</a:t>
            </a:r>
            <a:r>
              <a:rPr lang="pt-BR" sz="1200" b="1" i="0" kern="1200" baseline="0" dirty="0">
                <a:solidFill>
                  <a:schemeClr val="tx1"/>
                </a:solidFill>
                <a:effectLst/>
                <a:latin typeface="+mn-lt"/>
                <a:ea typeface="+mn-ea"/>
                <a:cs typeface="+mn-cs"/>
              </a:rPr>
              <a:t> </a:t>
            </a:r>
            <a:r>
              <a:rPr lang="pt-BR" sz="1200" b="1" i="0" kern="1200" dirty="0" err="1">
                <a:solidFill>
                  <a:schemeClr val="tx1"/>
                </a:solidFill>
                <a:effectLst/>
                <a:latin typeface="+mn-lt"/>
                <a:ea typeface="+mn-ea"/>
                <a:cs typeface="+mn-cs"/>
              </a:rPr>
              <a:t>button</a:t>
            </a:r>
            <a:r>
              <a:rPr lang="pt-BR" sz="1200" b="1" i="0" kern="1200" dirty="0">
                <a:solidFill>
                  <a:schemeClr val="tx1"/>
                </a:solidFill>
                <a:effectLst/>
                <a:latin typeface="+mn-lt"/>
                <a:ea typeface="+mn-ea"/>
                <a:cs typeface="+mn-cs"/>
              </a:rPr>
              <a:t>:</a:t>
            </a:r>
          </a:p>
          <a:p>
            <a:pPr marL="0" marR="0" indent="0" algn="l" defTabSz="914378" rtl="0" eaLnBrk="1" fontAlgn="auto" latinLnBrk="0" hangingPunct="1">
              <a:lnSpc>
                <a:spcPct val="100000"/>
              </a:lnSpc>
              <a:spcBef>
                <a:spcPts val="0"/>
              </a:spcBef>
              <a:spcAft>
                <a:spcPts val="0"/>
              </a:spcAft>
              <a:buClrTx/>
              <a:buSzTx/>
              <a:buFont typeface="Arial"/>
              <a:buNone/>
              <a:tabLst/>
              <a:defRPr/>
            </a:pPr>
            <a:r>
              <a:rPr lang="en-US" dirty="0"/>
              <a:t>Voice changes</a:t>
            </a:r>
          </a:p>
          <a:p>
            <a:pPr marL="171450" marR="0" indent="-171450" algn="l" defTabSz="914378" rtl="0" eaLnBrk="1" fontAlgn="auto" latinLnBrk="0" hangingPunct="1">
              <a:lnSpc>
                <a:spcPct val="100000"/>
              </a:lnSpc>
              <a:spcBef>
                <a:spcPts val="0"/>
              </a:spcBef>
              <a:spcAft>
                <a:spcPts val="0"/>
              </a:spcAft>
              <a:buClrTx/>
              <a:buSzTx/>
              <a:buFont typeface="Arial"/>
              <a:buChar char="•"/>
              <a:tabLst/>
              <a:defRPr/>
            </a:pPr>
            <a:r>
              <a:rPr lang="en-US" dirty="0"/>
              <a:t>Often described as hoarseness</a:t>
            </a:r>
          </a:p>
          <a:p>
            <a:pPr marL="171450" marR="0" indent="-171450" algn="l" defTabSz="914378" rtl="0" eaLnBrk="1" fontAlgn="auto" latinLnBrk="0" hangingPunct="1">
              <a:lnSpc>
                <a:spcPct val="100000"/>
              </a:lnSpc>
              <a:spcBef>
                <a:spcPts val="0"/>
              </a:spcBef>
              <a:spcAft>
                <a:spcPts val="0"/>
              </a:spcAft>
              <a:buClrTx/>
              <a:buSzTx/>
              <a:buFont typeface="Arial"/>
              <a:buChar char="•"/>
              <a:tabLst/>
              <a:defRPr/>
            </a:pPr>
            <a:r>
              <a:rPr lang="en-US" dirty="0"/>
              <a:t>Most common with sorafenib, </a:t>
            </a:r>
            <a:r>
              <a:rPr lang="en-US" dirty="0" err="1"/>
              <a:t>axitinib</a:t>
            </a:r>
            <a:r>
              <a:rPr lang="en-US" dirty="0"/>
              <a:t>, regorafenib, and </a:t>
            </a:r>
            <a:r>
              <a:rPr lang="en-US" dirty="0" err="1"/>
              <a:t>lenvatinib</a:t>
            </a:r>
            <a:endParaRPr lang="en-US" dirty="0"/>
          </a:p>
          <a:p>
            <a:pPr marL="171450" marR="0" indent="-171450" algn="l" defTabSz="914378" rtl="0" eaLnBrk="1" fontAlgn="auto" latinLnBrk="0" hangingPunct="1">
              <a:lnSpc>
                <a:spcPct val="100000"/>
              </a:lnSpc>
              <a:spcBef>
                <a:spcPts val="0"/>
              </a:spcBef>
              <a:spcAft>
                <a:spcPts val="0"/>
              </a:spcAft>
              <a:buClrTx/>
              <a:buSzTx/>
              <a:buFont typeface="Arial"/>
              <a:buChar char="•"/>
              <a:tabLst/>
              <a:defRPr/>
            </a:pPr>
            <a:endParaRPr lang="en-US" dirty="0"/>
          </a:p>
          <a:p>
            <a:pPr marL="0" indent="0">
              <a:buFont typeface="Arial"/>
              <a:buNone/>
            </a:pPr>
            <a:endParaRPr lang="en-US" dirty="0"/>
          </a:p>
          <a:p>
            <a:pPr marL="0" marR="0" lvl="0" indent="0" algn="l" defTabSz="914378" rtl="0" eaLnBrk="1" fontAlgn="auto" latinLnBrk="0" hangingPunct="1">
              <a:lnSpc>
                <a:spcPct val="100000"/>
              </a:lnSpc>
              <a:spcBef>
                <a:spcPts val="0"/>
              </a:spcBef>
              <a:spcAft>
                <a:spcPts val="0"/>
              </a:spcAft>
              <a:buClrTx/>
              <a:buSzTx/>
              <a:buFontTx/>
              <a:buNone/>
              <a:tabLst/>
              <a:defRPr/>
            </a:pPr>
            <a:endParaRPr lang="pt-BR" sz="1200" b="1" i="0" kern="1200" dirty="0">
              <a:solidFill>
                <a:schemeClr val="tx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lang="pt-BR" sz="1200" b="0" i="1" kern="1200" dirty="0">
                <a:solidFill>
                  <a:schemeClr val="tx1"/>
                </a:solidFill>
                <a:effectLst/>
                <a:latin typeface="+mn-lt"/>
                <a:ea typeface="+mn-ea"/>
                <a:cs typeface="+mn-cs"/>
              </a:rPr>
              <a:t>The</a:t>
            </a:r>
            <a:r>
              <a:rPr lang="pt-BR" sz="1200" b="0" i="1" kern="1200" baseline="0" dirty="0">
                <a:solidFill>
                  <a:schemeClr val="tx1"/>
                </a:solidFill>
                <a:effectLst/>
                <a:latin typeface="+mn-lt"/>
                <a:ea typeface="+mn-ea"/>
                <a:cs typeface="+mn-cs"/>
              </a:rPr>
              <a:t> general </a:t>
            </a:r>
            <a:r>
              <a:rPr lang="pt-BR" sz="1200" b="0" i="1" kern="1200" baseline="0" dirty="0" err="1">
                <a:solidFill>
                  <a:schemeClr val="tx1"/>
                </a:solidFill>
                <a:effectLst/>
                <a:latin typeface="+mn-lt"/>
                <a:ea typeface="+mn-ea"/>
                <a:cs typeface="+mn-cs"/>
              </a:rPr>
              <a:t>side</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effects</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of</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tyrosine</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kinase</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inhibitors</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with</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angiogenesis</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targets</a:t>
            </a:r>
            <a:r>
              <a:rPr lang="pt-BR" sz="1200" b="0" i="1" kern="1200" baseline="0" dirty="0">
                <a:solidFill>
                  <a:schemeClr val="tx1"/>
                </a:solidFill>
                <a:effectLst/>
                <a:latin typeface="+mn-lt"/>
                <a:ea typeface="+mn-ea"/>
                <a:cs typeface="+mn-cs"/>
              </a:rPr>
              <a:t> are </a:t>
            </a:r>
            <a:r>
              <a:rPr lang="pt-BR" sz="1200" b="0" i="1" kern="1200" baseline="0" dirty="0" err="1">
                <a:solidFill>
                  <a:schemeClr val="tx1"/>
                </a:solidFill>
                <a:effectLst/>
                <a:latin typeface="+mn-lt"/>
                <a:ea typeface="+mn-ea"/>
                <a:cs typeface="+mn-cs"/>
              </a:rPr>
              <a:t>provided</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Keep</a:t>
            </a:r>
            <a:r>
              <a:rPr lang="pt-BR" sz="1200" b="0" i="1" kern="1200" baseline="0" dirty="0">
                <a:solidFill>
                  <a:schemeClr val="tx1"/>
                </a:solidFill>
                <a:effectLst/>
                <a:latin typeface="+mn-lt"/>
                <a:ea typeface="+mn-ea"/>
                <a:cs typeface="+mn-cs"/>
              </a:rPr>
              <a:t> in </a:t>
            </a:r>
            <a:r>
              <a:rPr lang="pt-BR" sz="1200" b="0" i="1" kern="1200" baseline="0" dirty="0" err="1">
                <a:solidFill>
                  <a:schemeClr val="tx1"/>
                </a:solidFill>
                <a:effectLst/>
                <a:latin typeface="+mn-lt"/>
                <a:ea typeface="+mn-ea"/>
                <a:cs typeface="+mn-cs"/>
              </a:rPr>
              <a:t>mind</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all</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the</a:t>
            </a:r>
            <a:r>
              <a:rPr lang="pt-BR" sz="1200" b="0" i="1" kern="1200" baseline="0" dirty="0">
                <a:solidFill>
                  <a:schemeClr val="tx1"/>
                </a:solidFill>
                <a:effectLst/>
                <a:latin typeface="+mn-lt"/>
                <a:ea typeface="+mn-ea"/>
                <a:cs typeface="+mn-cs"/>
              </a:rPr>
              <a:t> VEGF adverse </a:t>
            </a:r>
            <a:r>
              <a:rPr lang="pt-BR" sz="1200" b="0" i="1" kern="1200" baseline="0" dirty="0" err="1">
                <a:solidFill>
                  <a:schemeClr val="tx1"/>
                </a:solidFill>
                <a:effectLst/>
                <a:latin typeface="+mn-lt"/>
                <a:ea typeface="+mn-ea"/>
                <a:cs typeface="+mn-cs"/>
              </a:rPr>
              <a:t>effects</a:t>
            </a:r>
            <a:r>
              <a:rPr lang="pt-BR" sz="1200" b="0" i="1" kern="1200" baseline="0" dirty="0">
                <a:solidFill>
                  <a:schemeClr val="tx1"/>
                </a:solidFill>
                <a:effectLst/>
                <a:latin typeface="+mn-lt"/>
                <a:ea typeface="+mn-ea"/>
                <a:cs typeface="+mn-cs"/>
              </a:rPr>
              <a:t> still </a:t>
            </a:r>
            <a:r>
              <a:rPr lang="pt-BR" sz="1200" b="0" i="1" kern="1200" baseline="0" dirty="0" err="1">
                <a:solidFill>
                  <a:schemeClr val="tx1"/>
                </a:solidFill>
                <a:effectLst/>
                <a:latin typeface="+mn-lt"/>
                <a:ea typeface="+mn-ea"/>
                <a:cs typeface="+mn-cs"/>
              </a:rPr>
              <a:t>apply</a:t>
            </a:r>
            <a:r>
              <a:rPr lang="pt-BR" sz="1200" b="0" i="1" kern="1200" baseline="0" dirty="0">
                <a:solidFill>
                  <a:schemeClr val="tx1"/>
                </a:solidFill>
                <a:effectLst/>
                <a:latin typeface="+mn-lt"/>
                <a:ea typeface="+mn-ea"/>
                <a:cs typeface="+mn-cs"/>
              </a:rPr>
              <a:t> for </a:t>
            </a:r>
            <a:r>
              <a:rPr lang="pt-BR" sz="1200" b="0" i="1" kern="1200" baseline="0" dirty="0" err="1">
                <a:solidFill>
                  <a:schemeClr val="tx1"/>
                </a:solidFill>
                <a:effectLst/>
                <a:latin typeface="+mn-lt"/>
                <a:ea typeface="+mn-ea"/>
                <a:cs typeface="+mn-cs"/>
              </a:rPr>
              <a:t>these</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agents</a:t>
            </a:r>
            <a:r>
              <a:rPr lang="pt-BR" sz="1200" b="0" i="1" kern="1200" baseline="0" dirty="0">
                <a:solidFill>
                  <a:schemeClr val="tx1"/>
                </a:solidFill>
                <a:effectLst/>
                <a:latin typeface="+mn-lt"/>
                <a:ea typeface="+mn-ea"/>
                <a:cs typeface="+mn-cs"/>
              </a:rPr>
              <a:t> as </a:t>
            </a:r>
            <a:r>
              <a:rPr lang="pt-BR" sz="1200" b="0" i="1" kern="1200" baseline="0" dirty="0" err="1">
                <a:solidFill>
                  <a:schemeClr val="tx1"/>
                </a:solidFill>
                <a:effectLst/>
                <a:latin typeface="+mn-lt"/>
                <a:ea typeface="+mn-ea"/>
                <a:cs typeface="+mn-cs"/>
              </a:rPr>
              <a:t>well</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since</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that</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is</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one</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of</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their</a:t>
            </a:r>
            <a:r>
              <a:rPr lang="pt-BR" sz="1200" b="0" i="1" kern="1200" baseline="0" dirty="0">
                <a:solidFill>
                  <a:schemeClr val="tx1"/>
                </a:solidFill>
                <a:effectLst/>
                <a:latin typeface="+mn-lt"/>
                <a:ea typeface="+mn-ea"/>
                <a:cs typeface="+mn-cs"/>
              </a:rPr>
              <a:t> </a:t>
            </a:r>
            <a:r>
              <a:rPr lang="pt-BR" sz="1200" b="0" i="1" kern="1200" baseline="0" dirty="0" err="1">
                <a:solidFill>
                  <a:schemeClr val="tx1"/>
                </a:solidFill>
                <a:effectLst/>
                <a:latin typeface="+mn-lt"/>
                <a:ea typeface="+mn-ea"/>
                <a:cs typeface="+mn-cs"/>
              </a:rPr>
              <a:t>targets</a:t>
            </a:r>
            <a:r>
              <a:rPr lang="pt-BR" sz="1200" b="0" i="1" kern="1200" baseline="0" dirty="0">
                <a:solidFill>
                  <a:schemeClr val="tx1"/>
                </a:solidFill>
                <a:effectLst/>
                <a:latin typeface="+mn-lt"/>
                <a:ea typeface="+mn-ea"/>
                <a:cs typeface="+mn-cs"/>
              </a:rPr>
              <a:t>. </a:t>
            </a:r>
            <a:endParaRPr lang="pt-BR"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21</a:t>
            </a:fld>
            <a:endParaRPr lang="en-US" dirty="0"/>
          </a:p>
        </p:txBody>
      </p:sp>
    </p:spTree>
    <p:extLst>
      <p:ext uri="{BB962C8B-B14F-4D97-AF65-F5344CB8AC3E}">
        <p14:creationId xmlns:p14="http://schemas.microsoft.com/office/powerpoint/2010/main" val="383675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23</a:t>
            </a:fld>
            <a:endParaRPr lang="en-US" dirty="0"/>
          </a:p>
        </p:txBody>
      </p:sp>
    </p:spTree>
    <p:extLst>
      <p:ext uri="{BB962C8B-B14F-4D97-AF65-F5344CB8AC3E}">
        <p14:creationId xmlns:p14="http://schemas.microsoft.com/office/powerpoint/2010/main" val="1232962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061">
              <a:defRPr/>
            </a:pPr>
            <a:r>
              <a:rPr lang="en-US" b="1" dirty="0"/>
              <a:t>Reference: Please make this PDF available as a supplemental resource</a:t>
            </a:r>
          </a:p>
          <a:p>
            <a:pPr marL="0" marR="0" lvl="0" indent="0" algn="l" defTabSz="897061" rtl="0" eaLnBrk="1" fontAlgn="auto" latinLnBrk="0" hangingPunct="1">
              <a:lnSpc>
                <a:spcPct val="100000"/>
              </a:lnSpc>
              <a:spcBef>
                <a:spcPts val="0"/>
              </a:spcBef>
              <a:spcAft>
                <a:spcPts val="0"/>
              </a:spcAft>
              <a:buClrTx/>
              <a:buSzTx/>
              <a:buFontTx/>
              <a:buNone/>
              <a:tabLst/>
              <a:defRPr/>
            </a:pPr>
            <a:r>
              <a:rPr lang="it-IT" sz="1200" kern="1200" dirty="0" err="1">
                <a:solidFill>
                  <a:schemeClr val="tx1"/>
                </a:solidFill>
                <a:latin typeface="+mn-lt"/>
                <a:ea typeface="Calibri" panose="020F0502020204030204" pitchFamily="34" charset="0"/>
                <a:cs typeface="Times New Roman" panose="02020603050405020304" pitchFamily="18" charset="0"/>
              </a:rPr>
              <a:t>McLellan</a:t>
            </a:r>
            <a:r>
              <a:rPr lang="it-IT" sz="1200" kern="1200" dirty="0">
                <a:solidFill>
                  <a:schemeClr val="tx1"/>
                </a:solidFill>
                <a:latin typeface="+mn-lt"/>
                <a:ea typeface="Calibri" panose="020F0502020204030204" pitchFamily="34" charset="0"/>
                <a:cs typeface="Times New Roman" panose="02020603050405020304" pitchFamily="18" charset="0"/>
              </a:rPr>
              <a:t> B, et al. </a:t>
            </a:r>
            <a:r>
              <a:rPr lang="it-IT" sz="1200" i="1" kern="1200" dirty="0" err="1">
                <a:solidFill>
                  <a:schemeClr val="tx1"/>
                </a:solidFill>
                <a:latin typeface="+mn-lt"/>
                <a:ea typeface="Calibri" panose="020F0502020204030204" pitchFamily="34" charset="0"/>
                <a:cs typeface="Times New Roman" panose="02020603050405020304" pitchFamily="18" charset="0"/>
              </a:rPr>
              <a:t>Ann</a:t>
            </a:r>
            <a:r>
              <a:rPr lang="it-IT" sz="1200" i="1" kern="1200" dirty="0">
                <a:solidFill>
                  <a:schemeClr val="tx1"/>
                </a:solidFill>
                <a:latin typeface="+mn-lt"/>
                <a:ea typeface="Calibri" panose="020F0502020204030204" pitchFamily="34" charset="0"/>
                <a:cs typeface="Times New Roman" panose="02020603050405020304" pitchFamily="18" charset="0"/>
              </a:rPr>
              <a:t> </a:t>
            </a:r>
            <a:r>
              <a:rPr lang="it-IT" sz="1200" i="1" kern="1200" dirty="0" err="1">
                <a:solidFill>
                  <a:schemeClr val="tx1"/>
                </a:solidFill>
                <a:latin typeface="+mn-lt"/>
                <a:ea typeface="Calibri" panose="020F0502020204030204" pitchFamily="34" charset="0"/>
                <a:cs typeface="Times New Roman" panose="02020603050405020304" pitchFamily="18" charset="0"/>
              </a:rPr>
              <a:t>Oncol</a:t>
            </a:r>
            <a:r>
              <a:rPr lang="it-IT" sz="1200" kern="1200" dirty="0">
                <a:solidFill>
                  <a:schemeClr val="tx1"/>
                </a:solidFill>
                <a:latin typeface="+mn-lt"/>
                <a:ea typeface="Calibri" panose="020F0502020204030204" pitchFamily="34" charset="0"/>
                <a:cs typeface="Times New Roman" panose="02020603050405020304" pitchFamily="18" charset="0"/>
              </a:rPr>
              <a:t>. 2015;26(10):2017-2026. Figure 1; p.2021.</a:t>
            </a:r>
          </a:p>
          <a:p>
            <a:pPr defTabSz="897061">
              <a:defRPr/>
            </a:pPr>
            <a:endParaRPr lang="en-US" dirty="0"/>
          </a:p>
          <a:p>
            <a:pPr marL="0" marR="0" lvl="0" indent="0" algn="l" defTabSz="897061" rtl="0" eaLnBrk="1" fontAlgn="auto" latinLnBrk="0" hangingPunct="1">
              <a:lnSpc>
                <a:spcPct val="100000"/>
              </a:lnSpc>
              <a:spcBef>
                <a:spcPts val="0"/>
              </a:spcBef>
              <a:spcAft>
                <a:spcPts val="0"/>
              </a:spcAft>
              <a:buClrTx/>
              <a:buSzTx/>
              <a:buFontTx/>
              <a:buNone/>
              <a:tabLst/>
              <a:defRPr/>
            </a:pPr>
            <a:r>
              <a:rPr lang="pt-BR" sz="1200" b="1" i="0" kern="1200" dirty="0">
                <a:solidFill>
                  <a:schemeClr val="tx1"/>
                </a:solidFill>
                <a:effectLst/>
                <a:latin typeface="+mn-lt"/>
                <a:ea typeface="+mn-ea"/>
                <a:cs typeface="+mn-cs"/>
              </a:rPr>
              <a:t>Pop-up </a:t>
            </a:r>
            <a:r>
              <a:rPr lang="pt-BR" sz="1200" b="1" i="0" kern="1200" dirty="0" err="1">
                <a:solidFill>
                  <a:schemeClr val="tx1"/>
                </a:solidFill>
                <a:effectLst/>
                <a:latin typeface="+mn-lt"/>
                <a:ea typeface="+mn-ea"/>
                <a:cs typeface="+mn-cs"/>
              </a:rPr>
              <a:t>text</a:t>
            </a:r>
            <a:r>
              <a:rPr lang="pt-BR" sz="1200" b="1" i="0" kern="1200" dirty="0">
                <a:solidFill>
                  <a:schemeClr val="tx1"/>
                </a:solidFill>
                <a:effectLst/>
                <a:latin typeface="+mn-lt"/>
                <a:ea typeface="+mn-ea"/>
                <a:cs typeface="+mn-cs"/>
              </a:rPr>
              <a:t> for Grade 1 </a:t>
            </a:r>
            <a:r>
              <a:rPr lang="pt-BR" sz="1200" b="1" i="0" kern="1200" dirty="0" err="1">
                <a:solidFill>
                  <a:schemeClr val="tx1"/>
                </a:solidFill>
                <a:effectLst/>
                <a:latin typeface="+mn-lt"/>
                <a:ea typeface="+mn-ea"/>
                <a:cs typeface="+mn-cs"/>
              </a:rPr>
              <a:t>button</a:t>
            </a:r>
            <a:r>
              <a:rPr lang="pt-BR" sz="1200" b="1" i="0" kern="1200" dirty="0">
                <a:solidFill>
                  <a:schemeClr val="tx1"/>
                </a:solidFill>
                <a:effectLst/>
                <a:latin typeface="+mn-lt"/>
                <a:ea typeface="+mn-ea"/>
                <a:cs typeface="+mn-cs"/>
              </a:rPr>
              <a:t>: </a:t>
            </a:r>
          </a:p>
          <a:p>
            <a:pPr marL="171450" indent="-171450" defTabSz="897061">
              <a:buFont typeface="Arial"/>
              <a:buChar char="•"/>
              <a:defRPr/>
            </a:pPr>
            <a:r>
              <a:rPr lang="en-US" dirty="0"/>
              <a:t>Minimal skin changes or dermatitis </a:t>
            </a:r>
            <a:r>
              <a:rPr lang="en-US" baseline="0" dirty="0"/>
              <a:t>without pain</a:t>
            </a:r>
          </a:p>
          <a:p>
            <a:pPr marL="171450" marR="0" lvl="0" indent="-171450" algn="l" defTabSz="897061" rtl="0" eaLnBrk="1" fontAlgn="auto" latinLnBrk="0" hangingPunct="1">
              <a:lnSpc>
                <a:spcPct val="100000"/>
              </a:lnSpc>
              <a:spcBef>
                <a:spcPts val="0"/>
              </a:spcBef>
              <a:spcAft>
                <a:spcPts val="0"/>
              </a:spcAft>
              <a:buClrTx/>
              <a:buSzTx/>
              <a:buFont typeface="Arial"/>
              <a:buChar char="•"/>
              <a:tabLst/>
              <a:defRPr/>
            </a:pPr>
            <a:r>
              <a:rPr lang="en-US" b="0" i="0" baseline="0" dirty="0"/>
              <a:t>Maintain current dose and implement supportive care</a:t>
            </a:r>
            <a:endParaRPr lang="en-US" i="0" dirty="0"/>
          </a:p>
          <a:p>
            <a:pPr defTabSz="897061">
              <a:defRPr/>
            </a:pPr>
            <a:endParaRPr lang="en-US" dirty="0"/>
          </a:p>
          <a:p>
            <a:pPr marL="0" marR="0" lvl="0" indent="0" algn="l" defTabSz="897061" rtl="0" eaLnBrk="1" fontAlgn="auto" latinLnBrk="0" hangingPunct="1">
              <a:lnSpc>
                <a:spcPct val="100000"/>
              </a:lnSpc>
              <a:spcBef>
                <a:spcPts val="0"/>
              </a:spcBef>
              <a:spcAft>
                <a:spcPts val="0"/>
              </a:spcAft>
              <a:buClrTx/>
              <a:buSzTx/>
              <a:buFontTx/>
              <a:buNone/>
              <a:tabLst/>
              <a:defRPr/>
            </a:pPr>
            <a:r>
              <a:rPr lang="pt-BR" sz="1200" b="1" i="0" kern="1200" dirty="0">
                <a:solidFill>
                  <a:schemeClr val="tx1"/>
                </a:solidFill>
                <a:effectLst/>
                <a:latin typeface="+mn-lt"/>
                <a:ea typeface="+mn-ea"/>
                <a:cs typeface="+mn-cs"/>
              </a:rPr>
              <a:t>Pop-up </a:t>
            </a:r>
            <a:r>
              <a:rPr lang="pt-BR" sz="1200" b="1" i="0" kern="1200" dirty="0" err="1">
                <a:solidFill>
                  <a:schemeClr val="tx1"/>
                </a:solidFill>
                <a:effectLst/>
                <a:latin typeface="+mn-lt"/>
                <a:ea typeface="+mn-ea"/>
                <a:cs typeface="+mn-cs"/>
              </a:rPr>
              <a:t>text</a:t>
            </a:r>
            <a:r>
              <a:rPr lang="pt-BR" sz="1200" b="1" i="0" kern="1200" dirty="0">
                <a:solidFill>
                  <a:schemeClr val="tx1"/>
                </a:solidFill>
                <a:effectLst/>
                <a:latin typeface="+mn-lt"/>
                <a:ea typeface="+mn-ea"/>
                <a:cs typeface="+mn-cs"/>
              </a:rPr>
              <a:t> for Grade 2 </a:t>
            </a:r>
            <a:r>
              <a:rPr lang="pt-BR" sz="1200" b="1" i="0" kern="1200" dirty="0" err="1">
                <a:solidFill>
                  <a:schemeClr val="tx1"/>
                </a:solidFill>
                <a:effectLst/>
                <a:latin typeface="+mn-lt"/>
                <a:ea typeface="+mn-ea"/>
                <a:cs typeface="+mn-cs"/>
              </a:rPr>
              <a:t>button</a:t>
            </a:r>
            <a:r>
              <a:rPr lang="pt-BR" sz="1200" b="1" i="0" kern="1200" dirty="0">
                <a:solidFill>
                  <a:schemeClr val="tx1"/>
                </a:solidFill>
                <a:effectLst/>
                <a:latin typeface="+mn-lt"/>
                <a:ea typeface="+mn-ea"/>
                <a:cs typeface="+mn-cs"/>
              </a:rPr>
              <a:t>: </a:t>
            </a:r>
          </a:p>
          <a:p>
            <a:pPr marL="171450" indent="-171450" defTabSz="897061">
              <a:buFont typeface="Arial"/>
              <a:buChar char="•"/>
              <a:defRPr/>
            </a:pPr>
            <a:r>
              <a:rPr lang="en-US" dirty="0"/>
              <a:t>Painful skin changes</a:t>
            </a:r>
            <a:r>
              <a:rPr lang="en-US" baseline="0" dirty="0"/>
              <a:t> that limit activities of daily living </a:t>
            </a:r>
          </a:p>
          <a:p>
            <a:pPr marL="171450" marR="0" lvl="0" indent="-171450" algn="l" defTabSz="897061" rtl="0" eaLnBrk="1" fontAlgn="auto" latinLnBrk="0" hangingPunct="1">
              <a:lnSpc>
                <a:spcPct val="100000"/>
              </a:lnSpc>
              <a:spcBef>
                <a:spcPts val="0"/>
              </a:spcBef>
              <a:spcAft>
                <a:spcPts val="0"/>
              </a:spcAft>
              <a:buClrTx/>
              <a:buSzTx/>
              <a:buFont typeface="Arial"/>
              <a:buChar char="•"/>
              <a:tabLst/>
              <a:defRPr/>
            </a:pPr>
            <a:r>
              <a:rPr lang="en-US" b="0" i="0" baseline="0" dirty="0"/>
              <a:t>Decrease by one dose level and initiate supportive care. If no improvement, interrupt for at least 1 week</a:t>
            </a:r>
          </a:p>
          <a:p>
            <a:pPr defTabSz="897061">
              <a:defRPr/>
            </a:pPr>
            <a:endParaRPr lang="en-US" dirty="0"/>
          </a:p>
          <a:p>
            <a:pPr marL="0" marR="0" lvl="0" indent="0" algn="l" defTabSz="897061" rtl="0" eaLnBrk="1" fontAlgn="auto" latinLnBrk="0" hangingPunct="1">
              <a:lnSpc>
                <a:spcPct val="100000"/>
              </a:lnSpc>
              <a:spcBef>
                <a:spcPts val="0"/>
              </a:spcBef>
              <a:spcAft>
                <a:spcPts val="0"/>
              </a:spcAft>
              <a:buClrTx/>
              <a:buSzTx/>
              <a:buFontTx/>
              <a:buNone/>
              <a:tabLst/>
              <a:defRPr/>
            </a:pPr>
            <a:r>
              <a:rPr lang="pt-BR" sz="1200" b="1" i="0" kern="1200" dirty="0">
                <a:solidFill>
                  <a:schemeClr val="tx1"/>
                </a:solidFill>
                <a:effectLst/>
                <a:latin typeface="+mn-lt"/>
                <a:ea typeface="+mn-ea"/>
                <a:cs typeface="+mn-cs"/>
              </a:rPr>
              <a:t>Pop-up </a:t>
            </a:r>
            <a:r>
              <a:rPr lang="pt-BR" sz="1200" b="1" i="0" kern="1200" dirty="0" err="1">
                <a:solidFill>
                  <a:schemeClr val="tx1"/>
                </a:solidFill>
                <a:effectLst/>
                <a:latin typeface="+mn-lt"/>
                <a:ea typeface="+mn-ea"/>
                <a:cs typeface="+mn-cs"/>
              </a:rPr>
              <a:t>text</a:t>
            </a:r>
            <a:r>
              <a:rPr lang="pt-BR" sz="1200" b="1" i="0" kern="1200" dirty="0">
                <a:solidFill>
                  <a:schemeClr val="tx1"/>
                </a:solidFill>
                <a:effectLst/>
                <a:latin typeface="+mn-lt"/>
                <a:ea typeface="+mn-ea"/>
                <a:cs typeface="+mn-cs"/>
              </a:rPr>
              <a:t> for Grade 3 </a:t>
            </a:r>
            <a:r>
              <a:rPr lang="pt-BR" sz="1200" b="1" i="0" kern="1200" dirty="0" err="1">
                <a:solidFill>
                  <a:schemeClr val="tx1"/>
                </a:solidFill>
                <a:effectLst/>
                <a:latin typeface="+mn-lt"/>
                <a:ea typeface="+mn-ea"/>
                <a:cs typeface="+mn-cs"/>
              </a:rPr>
              <a:t>button</a:t>
            </a:r>
            <a:r>
              <a:rPr lang="pt-BR" sz="1200" b="1" i="0" kern="1200" dirty="0">
                <a:solidFill>
                  <a:schemeClr val="tx1"/>
                </a:solidFill>
                <a:effectLst/>
                <a:latin typeface="+mn-lt"/>
                <a:ea typeface="+mn-ea"/>
                <a:cs typeface="+mn-cs"/>
              </a:rPr>
              <a:t>: </a:t>
            </a:r>
          </a:p>
          <a:p>
            <a:pPr marL="171450" indent="-171450" defTabSz="897061">
              <a:buFont typeface="Arial"/>
              <a:buChar char="•"/>
              <a:defRPr/>
            </a:pPr>
            <a:r>
              <a:rPr lang="en-US" dirty="0"/>
              <a:t>Severe skin changes with pain that limit self-care </a:t>
            </a:r>
            <a:r>
              <a:rPr lang="en-US" baseline="0" dirty="0"/>
              <a:t>activities of daily living</a:t>
            </a:r>
          </a:p>
          <a:p>
            <a:pPr marL="171450" indent="-171450" defTabSz="897061">
              <a:buFont typeface="Arial"/>
              <a:buChar char="•"/>
              <a:defRPr/>
            </a:pPr>
            <a:r>
              <a:rPr lang="en-US" b="0" i="0" dirty="0"/>
              <a:t>Interrupt therapy for at least a week and until toxicity resolves to grade 0–1. When resuming treatment, decrease dose by one dose level</a:t>
            </a:r>
            <a:endParaRPr lang="en-US" i="0" baseline="0" dirty="0"/>
          </a:p>
          <a:p>
            <a:pPr marL="171450" indent="-171450" defTabSz="897061">
              <a:buFont typeface="Arial"/>
              <a:buChar char="•"/>
              <a:defRPr/>
            </a:pPr>
            <a:endParaRPr lang="en-US" dirty="0"/>
          </a:p>
          <a:p>
            <a:pPr defTabSz="897061">
              <a:defRPr/>
            </a:pPr>
            <a:r>
              <a:rPr lang="en-US" i="1" dirty="0"/>
              <a:t>Hand-foot</a:t>
            </a:r>
            <a:r>
              <a:rPr lang="en-US" i="1" baseline="0" dirty="0"/>
              <a:t> skin reaction observed with tyrosine kinase inhibitors is distinct from hand-foot syndrome (palmar-plantar </a:t>
            </a:r>
            <a:r>
              <a:rPr lang="en-US" i="1" baseline="0" dirty="0" err="1"/>
              <a:t>erthyrodyesthesia</a:t>
            </a:r>
            <a:r>
              <a:rPr lang="en-US" i="1" baseline="0" dirty="0"/>
              <a:t>) associated with traditional chemotherapy. </a:t>
            </a:r>
            <a:r>
              <a:rPr lang="en-US" i="1" dirty="0"/>
              <a:t>It’s onset is fairly soon after initiating treatment,</a:t>
            </a:r>
            <a:r>
              <a:rPr lang="en-US" i="1" baseline="0" dirty="0"/>
              <a:t> usually within the first 2-4 weeks, </a:t>
            </a:r>
            <a:r>
              <a:rPr lang="en-US" i="1" dirty="0"/>
              <a:t>and it causes a painful sensation, erythema, and hyperkeratosis at pressure points. When I am describing it to a patient, I tell them it typically affects areas of friction on the hands</a:t>
            </a:r>
            <a:r>
              <a:rPr lang="en-US" i="1" baseline="0" dirty="0"/>
              <a:t> and feet </a:t>
            </a:r>
            <a:r>
              <a:rPr lang="en-US" i="1" dirty="0"/>
              <a:t>especially in areas where they normally have calluses. </a:t>
            </a:r>
          </a:p>
          <a:p>
            <a:pPr defTabSz="897061">
              <a:defRPr/>
            </a:pPr>
            <a:r>
              <a:rPr lang="en-US" i="1" dirty="0"/>
              <a:t>This is different from </a:t>
            </a:r>
            <a:r>
              <a:rPr lang="en-US" b="0" i="1" dirty="0"/>
              <a:t>hand-foot syndrome which usually has a symmetrical distribution and causes scaling and redness that </a:t>
            </a:r>
            <a:r>
              <a:rPr lang="en-US" b="0" i="1" baseline="0" dirty="0"/>
              <a:t>occurs weeks to months after starting treatment.</a:t>
            </a:r>
          </a:p>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25</a:t>
            </a:fld>
            <a:endParaRPr lang="en-US" dirty="0"/>
          </a:p>
        </p:txBody>
      </p:sp>
    </p:spTree>
    <p:extLst>
      <p:ext uri="{BB962C8B-B14F-4D97-AF65-F5344CB8AC3E}">
        <p14:creationId xmlns:p14="http://schemas.microsoft.com/office/powerpoint/2010/main" val="4231379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061" rtl="0" eaLnBrk="1" fontAlgn="auto" latinLnBrk="0" hangingPunct="1">
              <a:lnSpc>
                <a:spcPct val="100000"/>
              </a:lnSpc>
              <a:spcBef>
                <a:spcPts val="0"/>
              </a:spcBef>
              <a:spcAft>
                <a:spcPts val="0"/>
              </a:spcAft>
              <a:buClrTx/>
              <a:buSzTx/>
              <a:buFontTx/>
              <a:buNone/>
              <a:tabLst/>
              <a:defRPr/>
            </a:pPr>
            <a:r>
              <a:rPr lang="en-US" b="1" i="0" dirty="0"/>
              <a:t>Reference</a:t>
            </a:r>
            <a:r>
              <a:rPr lang="en-US" i="0" dirty="0"/>
              <a:t>: </a:t>
            </a:r>
            <a:r>
              <a:rPr lang="en-US" sz="1200" kern="1200" dirty="0">
                <a:solidFill>
                  <a:schemeClr val="tx1"/>
                </a:solidFill>
                <a:latin typeface="+mn-lt"/>
                <a:ea typeface="Calibri" panose="020F0502020204030204" pitchFamily="34" charset="0"/>
                <a:cs typeface="Times New Roman" panose="02020603050405020304" pitchFamily="18" charset="0"/>
              </a:rPr>
              <a:t>McLellan B, et al. </a:t>
            </a:r>
            <a:r>
              <a:rPr lang="en-US" sz="1200" i="1" kern="1200" dirty="0">
                <a:solidFill>
                  <a:schemeClr val="tx1"/>
                </a:solidFill>
                <a:latin typeface="+mn-lt"/>
                <a:ea typeface="Calibri" panose="020F0502020204030204" pitchFamily="34" charset="0"/>
                <a:cs typeface="Times New Roman" panose="02020603050405020304" pitchFamily="18" charset="0"/>
              </a:rPr>
              <a:t>Ann Oncol. </a:t>
            </a:r>
            <a:r>
              <a:rPr lang="en-US" sz="1200" kern="1200" dirty="0">
                <a:solidFill>
                  <a:schemeClr val="tx1"/>
                </a:solidFill>
                <a:latin typeface="+mn-lt"/>
                <a:ea typeface="Calibri" panose="020F0502020204030204" pitchFamily="34" charset="0"/>
                <a:cs typeface="Times New Roman" panose="02020603050405020304" pitchFamily="18" charset="0"/>
              </a:rPr>
              <a:t>2015;26(10):2017-2026.</a:t>
            </a:r>
          </a:p>
          <a:p>
            <a:pPr defTabSz="897061">
              <a:defRPr/>
            </a:pPr>
            <a:endParaRPr lang="en-US" i="1" dirty="0"/>
          </a:p>
          <a:p>
            <a:pPr defTabSz="897061">
              <a:defRPr/>
            </a:pPr>
            <a:r>
              <a:rPr lang="en-US" i="1" dirty="0"/>
              <a:t>The most important thing you can do to prevent hand-foot skin reaction is to examine the condition of the patient’s hands and feet before initiating therapy and suggest that they get a manicure, pedicure, and use a pumice stone before they start. </a:t>
            </a:r>
          </a:p>
          <a:p>
            <a:pPr defTabSz="897061">
              <a:defRPr/>
            </a:pPr>
            <a:endParaRPr lang="en-US" i="1" dirty="0"/>
          </a:p>
          <a:p>
            <a:pPr defTabSz="897061">
              <a:defRPr/>
            </a:pPr>
            <a:r>
              <a:rPr lang="en-US" i="1" dirty="0"/>
              <a:t>Controlling calluses can really help prevent this toxicity. They should keep their hands and feet well moisturized and if they start to develop hand-foot skin reaction, they could use a urea-based cream to help break down hyperkeratotic areas. </a:t>
            </a:r>
          </a:p>
          <a:p>
            <a:pPr defTabSz="897061">
              <a:defRPr/>
            </a:pPr>
            <a:endParaRPr lang="en-US" i="1" dirty="0"/>
          </a:p>
          <a:p>
            <a:pPr defTabSz="897061">
              <a:defRPr/>
            </a:pPr>
            <a:r>
              <a:rPr lang="en-US" i="1" dirty="0"/>
              <a:t>Pain control with topical analgesics may be required, and for grade 2-3 symptoms, topical steroids may be beneficial for their anti-inflammatory effect. Patient should also protect their feet by wearing comfortable, well-fitting shoes. Sorry, no flip flops! </a:t>
            </a:r>
          </a:p>
          <a:p>
            <a:pPr defTabSz="897061">
              <a:defRPr/>
            </a:pPr>
            <a:endParaRPr lang="en-US" i="1" dirty="0"/>
          </a:p>
          <a:p>
            <a:pPr defTabSz="897061">
              <a:defRPr/>
            </a:pPr>
            <a:r>
              <a:rPr lang="en-US" i="1" dirty="0"/>
              <a:t>Like most adverse effects, its always best to do everything we can to prevent hand-foot skin reaction upfront rather than waiting until it happens to treat! In more severe</a:t>
            </a:r>
            <a:r>
              <a:rPr lang="en-US" i="1" baseline="0" dirty="0"/>
              <a:t> cases, temporary dose reductions or treatment interruption may be required.</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26</a:t>
            </a:fld>
            <a:endParaRPr lang="en-US" dirty="0"/>
          </a:p>
        </p:txBody>
      </p:sp>
    </p:spTree>
    <p:extLst>
      <p:ext uri="{BB962C8B-B14F-4D97-AF65-F5344CB8AC3E}">
        <p14:creationId xmlns:p14="http://schemas.microsoft.com/office/powerpoint/2010/main" val="1419439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27</a:t>
            </a:fld>
            <a:endParaRPr lang="en-US" dirty="0"/>
          </a:p>
        </p:txBody>
      </p:sp>
    </p:spTree>
    <p:extLst>
      <p:ext uri="{BB962C8B-B14F-4D97-AF65-F5344CB8AC3E}">
        <p14:creationId xmlns:p14="http://schemas.microsoft.com/office/powerpoint/2010/main" val="2615704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factors that can influence choice of treatment – cost of oral cancer medications</a:t>
            </a:r>
          </a:p>
          <a:p>
            <a:endParaRPr lang="en-US" dirty="0"/>
          </a:p>
          <a:p>
            <a:r>
              <a:rPr lang="en-US" dirty="0"/>
              <a:t>Even if we are able to identify the ideal treatment regimen for a patient, the cost of treatment, particularly for oral medications, can create barriers.</a:t>
            </a:r>
          </a:p>
          <a:p>
            <a:r>
              <a:rPr lang="en-US" dirty="0"/>
              <a:t>In your practice, have you encountered circumstances when patients were unable to take recommended treatments due to the cost of oral medications (for any cancer, not just kidney cancer)? </a:t>
            </a:r>
          </a:p>
          <a:p>
            <a:pPr lvl="1"/>
            <a:r>
              <a:rPr lang="en-US" dirty="0"/>
              <a:t>Yes</a:t>
            </a:r>
          </a:p>
          <a:p>
            <a:pPr lvl="1"/>
            <a:r>
              <a:rPr lang="en-US" dirty="0"/>
              <a:t>No</a:t>
            </a:r>
          </a:p>
          <a:p>
            <a:pPr lvl="1"/>
            <a:endParaRPr lang="en-US" dirty="0"/>
          </a:p>
          <a:p>
            <a:r>
              <a:rPr lang="en-US" dirty="0"/>
              <a:t>If you’ve been able to overcome some of these barriers, please share with us some of your strategies in the chat box. </a:t>
            </a:r>
          </a:p>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29</a:t>
            </a:fld>
            <a:endParaRPr lang="en-US" dirty="0"/>
          </a:p>
        </p:txBody>
      </p:sp>
    </p:spTree>
    <p:extLst>
      <p:ext uri="{BB962C8B-B14F-4D97-AF65-F5344CB8AC3E}">
        <p14:creationId xmlns:p14="http://schemas.microsoft.com/office/powerpoint/2010/main" val="1919895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30</a:t>
            </a:fld>
            <a:endParaRPr lang="en-US" dirty="0"/>
          </a:p>
        </p:txBody>
      </p:sp>
    </p:spTree>
    <p:extLst>
      <p:ext uri="{BB962C8B-B14F-4D97-AF65-F5344CB8AC3E}">
        <p14:creationId xmlns:p14="http://schemas.microsoft.com/office/powerpoint/2010/main" val="3119774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35</a:t>
            </a:fld>
            <a:endParaRPr lang="en-US" dirty="0"/>
          </a:p>
        </p:txBody>
      </p:sp>
    </p:spTree>
    <p:extLst>
      <p:ext uri="{BB962C8B-B14F-4D97-AF65-F5344CB8AC3E}">
        <p14:creationId xmlns:p14="http://schemas.microsoft.com/office/powerpoint/2010/main" val="199748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Share Screen and ask participants to introduce themselves.</a:t>
            </a:r>
          </a:p>
        </p:txBody>
      </p:sp>
      <p:sp>
        <p:nvSpPr>
          <p:cNvPr id="4" name="Slide Number Placeholder 3"/>
          <p:cNvSpPr>
            <a:spLocks noGrp="1"/>
          </p:cNvSpPr>
          <p:nvPr>
            <p:ph type="sldNum" sz="quarter" idx="5"/>
          </p:nvPr>
        </p:nvSpPr>
        <p:spPr/>
        <p:txBody>
          <a:bodyPr/>
          <a:lstStyle/>
          <a:p>
            <a:fld id="{A89DA16C-85F3-E44E-A8CA-C86C07C778B6}" type="slidenum">
              <a:rPr lang="en-US" smtClean="0"/>
              <a:t>3</a:t>
            </a:fld>
            <a:endParaRPr lang="en-US" dirty="0"/>
          </a:p>
        </p:txBody>
      </p:sp>
    </p:spTree>
    <p:extLst>
      <p:ext uri="{BB962C8B-B14F-4D97-AF65-F5344CB8AC3E}">
        <p14:creationId xmlns:p14="http://schemas.microsoft.com/office/powerpoint/2010/main" val="1731547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36</a:t>
            </a:fld>
            <a:endParaRPr lang="en-US" dirty="0"/>
          </a:p>
        </p:txBody>
      </p:sp>
    </p:spTree>
    <p:extLst>
      <p:ext uri="{BB962C8B-B14F-4D97-AF65-F5344CB8AC3E}">
        <p14:creationId xmlns:p14="http://schemas.microsoft.com/office/powerpoint/2010/main" val="990124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Sub-study participant compensation = $50 Amazon gift card.</a:t>
            </a:r>
          </a:p>
        </p:txBody>
      </p:sp>
      <p:sp>
        <p:nvSpPr>
          <p:cNvPr id="4" name="Slide Number Placeholder 3"/>
          <p:cNvSpPr>
            <a:spLocks noGrp="1"/>
          </p:cNvSpPr>
          <p:nvPr>
            <p:ph type="sldNum" sz="quarter" idx="5"/>
          </p:nvPr>
        </p:nvSpPr>
        <p:spPr/>
        <p:txBody>
          <a:bodyPr/>
          <a:lstStyle/>
          <a:p>
            <a:fld id="{A89DA16C-85F3-E44E-A8CA-C86C07C778B6}" type="slidenum">
              <a:rPr lang="en-US" smtClean="0"/>
              <a:t>38</a:t>
            </a:fld>
            <a:endParaRPr lang="en-US" dirty="0"/>
          </a:p>
        </p:txBody>
      </p:sp>
    </p:spTree>
    <p:extLst>
      <p:ext uri="{BB962C8B-B14F-4D97-AF65-F5344CB8AC3E}">
        <p14:creationId xmlns:p14="http://schemas.microsoft.com/office/powerpoint/2010/main" val="164945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4</a:t>
            </a:fld>
            <a:endParaRPr lang="en-US" dirty="0"/>
          </a:p>
        </p:txBody>
      </p:sp>
    </p:spTree>
    <p:extLst>
      <p:ext uri="{BB962C8B-B14F-4D97-AF65-F5344CB8AC3E}">
        <p14:creationId xmlns:p14="http://schemas.microsoft.com/office/powerpoint/2010/main" val="63386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12</a:t>
            </a:fld>
            <a:endParaRPr lang="en-US" dirty="0"/>
          </a:p>
        </p:txBody>
      </p:sp>
    </p:spTree>
    <p:extLst>
      <p:ext uri="{BB962C8B-B14F-4D97-AF65-F5344CB8AC3E}">
        <p14:creationId xmlns:p14="http://schemas.microsoft.com/office/powerpoint/2010/main" val="336256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Rheumatologis</a:t>
            </a:r>
            <a:r>
              <a:rPr lang="en-US" dirty="0"/>
              <a:t> grew concerned for RA-associated ILD or atypical infection, prompting the CT chest </a:t>
            </a:r>
          </a:p>
        </p:txBody>
      </p:sp>
      <p:sp>
        <p:nvSpPr>
          <p:cNvPr id="4" name="Slide Number Placeholder 3"/>
          <p:cNvSpPr>
            <a:spLocks noGrp="1"/>
          </p:cNvSpPr>
          <p:nvPr>
            <p:ph type="sldNum" sz="quarter" idx="5"/>
          </p:nvPr>
        </p:nvSpPr>
        <p:spPr/>
        <p:txBody>
          <a:bodyPr/>
          <a:lstStyle/>
          <a:p>
            <a:fld id="{A89DA16C-85F3-E44E-A8CA-C86C07C778B6}" type="slidenum">
              <a:rPr lang="en-US" smtClean="0"/>
              <a:t>14</a:t>
            </a:fld>
            <a:endParaRPr lang="en-US" dirty="0"/>
          </a:p>
        </p:txBody>
      </p:sp>
    </p:spTree>
    <p:extLst>
      <p:ext uri="{BB962C8B-B14F-4D97-AF65-F5344CB8AC3E}">
        <p14:creationId xmlns:p14="http://schemas.microsoft.com/office/powerpoint/2010/main" val="217316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you prepare her and set appropriate expectations?</a:t>
            </a:r>
          </a:p>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15</a:t>
            </a:fld>
            <a:endParaRPr lang="en-US" dirty="0"/>
          </a:p>
        </p:txBody>
      </p:sp>
    </p:spTree>
    <p:extLst>
      <p:ext uri="{BB962C8B-B14F-4D97-AF65-F5344CB8AC3E}">
        <p14:creationId xmlns:p14="http://schemas.microsoft.com/office/powerpoint/2010/main" val="325457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16</a:t>
            </a:fld>
            <a:endParaRPr lang="en-US" dirty="0"/>
          </a:p>
        </p:txBody>
      </p:sp>
    </p:spTree>
    <p:extLst>
      <p:ext uri="{BB962C8B-B14F-4D97-AF65-F5344CB8AC3E}">
        <p14:creationId xmlns:p14="http://schemas.microsoft.com/office/powerpoint/2010/main" val="655846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061">
              <a:defRPr/>
            </a:pPr>
            <a:r>
              <a:rPr lang="en-US" i="1" dirty="0"/>
              <a:t>Tyrosine kinase inhibitors or TKIs</a:t>
            </a:r>
            <a:r>
              <a:rPr lang="en-US" i="1" baseline="0" dirty="0"/>
              <a:t> are </a:t>
            </a:r>
            <a:r>
              <a:rPr lang="en-US" i="1" dirty="0" err="1"/>
              <a:t>multikinase</a:t>
            </a:r>
            <a:r>
              <a:rPr lang="en-US" i="1" dirty="0"/>
              <a:t> inhibitors that block the activity of several protein kinases associated with </a:t>
            </a:r>
            <a:r>
              <a:rPr lang="en-US" b="0" i="1" u="none" dirty="0"/>
              <a:t>angiogenesis</a:t>
            </a:r>
            <a:r>
              <a:rPr lang="en-US" i="1" dirty="0"/>
              <a:t> including </a:t>
            </a:r>
            <a:r>
              <a:rPr lang="en-US" b="0" i="1" u="none" dirty="0"/>
              <a:t>VEGF</a:t>
            </a:r>
            <a:r>
              <a:rPr lang="en-US" i="1" dirty="0"/>
              <a:t> receptors 1, 2, and 3. </a:t>
            </a:r>
          </a:p>
          <a:p>
            <a:pPr defTabSz="897061">
              <a:defRPr/>
            </a:pPr>
            <a:endParaRPr lang="en-US" i="1" dirty="0"/>
          </a:p>
          <a:p>
            <a:pPr defTabSz="897061">
              <a:defRPr/>
            </a:pPr>
            <a:r>
              <a:rPr lang="en-US" i="1" dirty="0"/>
              <a:t>Because these agents works</a:t>
            </a:r>
            <a:r>
              <a:rPr lang="en-US" i="1" baseline="0" dirty="0"/>
              <a:t> intracellularly, it is thought that they may overcome resistance mechanisms to the other VEGF inhibitors</a:t>
            </a:r>
          </a:p>
          <a:p>
            <a:pPr defTabSz="897061">
              <a:defRPr/>
            </a:pPr>
            <a:endParaRPr lang="en-US" i="1" baseline="0" dirty="0"/>
          </a:p>
          <a:p>
            <a:pPr defTabSz="897061">
              <a:defRPr/>
            </a:pPr>
            <a:r>
              <a:rPr lang="en-US" i="1" dirty="0"/>
              <a:t>These drugs also block </a:t>
            </a:r>
            <a:r>
              <a:rPr lang="en-US" b="0" i="1" u="none" dirty="0"/>
              <a:t>kinases</a:t>
            </a:r>
            <a:r>
              <a:rPr lang="en-US" i="1" dirty="0"/>
              <a:t> involved in tumor microenvironment, fibroblast growth factor receptor (FGFR) and platelet-derived</a:t>
            </a:r>
            <a:r>
              <a:rPr lang="en-US" i="1" baseline="0" dirty="0"/>
              <a:t> growth factor receptor-beta (PDGFR-B)</a:t>
            </a:r>
          </a:p>
          <a:p>
            <a:pPr defTabSz="897061">
              <a:defRPr/>
            </a:pPr>
            <a:endParaRPr lang="en-US" i="1" baseline="0" dirty="0"/>
          </a:p>
          <a:p>
            <a:pPr defTabSz="897061">
              <a:defRPr/>
            </a:pPr>
            <a:r>
              <a:rPr lang="en-US" i="1" baseline="0" dirty="0"/>
              <a:t>Blocking these multiple pathways results in inhibition of tumor growth.</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17</a:t>
            </a:fld>
            <a:endParaRPr lang="en-US" dirty="0"/>
          </a:p>
        </p:txBody>
      </p:sp>
    </p:spTree>
    <p:extLst>
      <p:ext uri="{BB962C8B-B14F-4D97-AF65-F5344CB8AC3E}">
        <p14:creationId xmlns:p14="http://schemas.microsoft.com/office/powerpoint/2010/main" val="1220625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18</a:t>
            </a:fld>
            <a:endParaRPr lang="en-US" dirty="0"/>
          </a:p>
        </p:txBody>
      </p:sp>
    </p:spTree>
    <p:extLst>
      <p:ext uri="{BB962C8B-B14F-4D97-AF65-F5344CB8AC3E}">
        <p14:creationId xmlns:p14="http://schemas.microsoft.com/office/powerpoint/2010/main" val="3919975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FBB1-6B41-0B4F-BC78-344CA22DAC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9344A1-18F6-DC49-9379-9A000735A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1DA6E7-18F6-F041-A3A6-20DD9175DB02}"/>
              </a:ext>
            </a:extLst>
          </p:cNvPr>
          <p:cNvSpPr>
            <a:spLocks noGrp="1"/>
          </p:cNvSpPr>
          <p:nvPr>
            <p:ph type="dt" sz="half" idx="10"/>
          </p:nvPr>
        </p:nvSpPr>
        <p:spPr/>
        <p:txBody>
          <a:bodyPr/>
          <a:lstStyle/>
          <a:p>
            <a:fld id="{4EC743F4-8769-40B4-85DF-6CB8DE9F66AA}" type="datetimeFigureOut">
              <a:rPr lang="en-US" smtClean="0"/>
              <a:t>7/13/2021</a:t>
            </a:fld>
            <a:endParaRPr lang="en-US" dirty="0"/>
          </a:p>
        </p:txBody>
      </p:sp>
      <p:sp>
        <p:nvSpPr>
          <p:cNvPr id="5" name="Footer Placeholder 4">
            <a:extLst>
              <a:ext uri="{FF2B5EF4-FFF2-40B4-BE49-F238E27FC236}">
                <a16:creationId xmlns:a16="http://schemas.microsoft.com/office/drawing/2014/main" id="{30AAE803-7E65-984C-881E-45D940A2F8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FF8232-5868-8A4F-98CD-B96C5FDB55E5}"/>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02825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8422-0511-364E-BEB9-675792E56F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D5B199-F3A0-3B4C-B8B1-517D842BEB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51FF9-37BC-E848-96C0-F1A432733571}"/>
              </a:ext>
            </a:extLst>
          </p:cNvPr>
          <p:cNvSpPr>
            <a:spLocks noGrp="1"/>
          </p:cNvSpPr>
          <p:nvPr>
            <p:ph type="dt" sz="half" idx="10"/>
          </p:nvPr>
        </p:nvSpPr>
        <p:spPr/>
        <p:txBody>
          <a:bodyPr/>
          <a:lstStyle/>
          <a:p>
            <a:fld id="{4EC743F4-8769-40B4-85DF-6CB8DE9F66AA}" type="datetimeFigureOut">
              <a:rPr lang="en-US" smtClean="0"/>
              <a:t>7/13/2021</a:t>
            </a:fld>
            <a:endParaRPr lang="en-US" dirty="0"/>
          </a:p>
        </p:txBody>
      </p:sp>
      <p:sp>
        <p:nvSpPr>
          <p:cNvPr id="5" name="Footer Placeholder 4">
            <a:extLst>
              <a:ext uri="{FF2B5EF4-FFF2-40B4-BE49-F238E27FC236}">
                <a16:creationId xmlns:a16="http://schemas.microsoft.com/office/drawing/2014/main" id="{E5E2CE7B-BCE9-824A-AE76-4B2962D54D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53F070-4B24-BD43-8E45-AB19083908B7}"/>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39964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0D917-700F-CA4D-8F0B-4D1A2D96DC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7407D3-D1CE-B04D-83DC-50AC0BBFAF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05A53-0599-3547-9B42-984E631BF25A}"/>
              </a:ext>
            </a:extLst>
          </p:cNvPr>
          <p:cNvSpPr>
            <a:spLocks noGrp="1"/>
          </p:cNvSpPr>
          <p:nvPr>
            <p:ph type="dt" sz="half" idx="10"/>
          </p:nvPr>
        </p:nvSpPr>
        <p:spPr/>
        <p:txBody>
          <a:bodyPr/>
          <a:lstStyle/>
          <a:p>
            <a:fld id="{4EC743F4-8769-40B4-85DF-6CB8DE9F66AA}" type="datetimeFigureOut">
              <a:rPr lang="en-US" smtClean="0"/>
              <a:t>7/13/2021</a:t>
            </a:fld>
            <a:endParaRPr lang="en-US" dirty="0"/>
          </a:p>
        </p:txBody>
      </p:sp>
      <p:sp>
        <p:nvSpPr>
          <p:cNvPr id="5" name="Footer Placeholder 4">
            <a:extLst>
              <a:ext uri="{FF2B5EF4-FFF2-40B4-BE49-F238E27FC236}">
                <a16:creationId xmlns:a16="http://schemas.microsoft.com/office/drawing/2014/main" id="{458067AD-5676-0449-AA83-8AACDAB872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398B13-B33B-6049-A595-B5286022C3A1}"/>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13226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F2C85-D1B3-0741-B0FE-C17BB23320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45B83-5DC0-F441-9EFA-2788D71FEE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6E682-A940-DA4F-AD79-FA3108EB4F6E}"/>
              </a:ext>
            </a:extLst>
          </p:cNvPr>
          <p:cNvSpPr>
            <a:spLocks noGrp="1"/>
          </p:cNvSpPr>
          <p:nvPr>
            <p:ph type="dt" sz="half" idx="10"/>
          </p:nvPr>
        </p:nvSpPr>
        <p:spPr/>
        <p:txBody>
          <a:bodyPr/>
          <a:lstStyle/>
          <a:p>
            <a:fld id="{4EC743F4-8769-40B4-85DF-6CB8DE9F66AA}" type="datetimeFigureOut">
              <a:rPr lang="en-US" smtClean="0"/>
              <a:t>7/13/2021</a:t>
            </a:fld>
            <a:endParaRPr lang="en-US" dirty="0"/>
          </a:p>
        </p:txBody>
      </p:sp>
      <p:sp>
        <p:nvSpPr>
          <p:cNvPr id="5" name="Footer Placeholder 4">
            <a:extLst>
              <a:ext uri="{FF2B5EF4-FFF2-40B4-BE49-F238E27FC236}">
                <a16:creationId xmlns:a16="http://schemas.microsoft.com/office/drawing/2014/main" id="{74C08064-D4F5-6644-94CF-51F7FCFB9E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DD073B-B8FA-AF45-B088-5B4E2142FBC1}"/>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24996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D497-E1AF-D647-87C3-05DB0EF04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1D2141-9150-9544-BD37-7433C0E6E2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79354B-F5E8-B440-BC6B-55835A5ED93B}"/>
              </a:ext>
            </a:extLst>
          </p:cNvPr>
          <p:cNvSpPr>
            <a:spLocks noGrp="1"/>
          </p:cNvSpPr>
          <p:nvPr>
            <p:ph type="dt" sz="half" idx="10"/>
          </p:nvPr>
        </p:nvSpPr>
        <p:spPr/>
        <p:txBody>
          <a:bodyPr/>
          <a:lstStyle/>
          <a:p>
            <a:fld id="{4EC743F4-8769-40B4-85DF-6CB8DE9F66AA}" type="datetimeFigureOut">
              <a:rPr lang="en-US" smtClean="0"/>
              <a:t>7/13/2021</a:t>
            </a:fld>
            <a:endParaRPr lang="en-US" dirty="0"/>
          </a:p>
        </p:txBody>
      </p:sp>
      <p:sp>
        <p:nvSpPr>
          <p:cNvPr id="5" name="Footer Placeholder 4">
            <a:extLst>
              <a:ext uri="{FF2B5EF4-FFF2-40B4-BE49-F238E27FC236}">
                <a16:creationId xmlns:a16="http://schemas.microsoft.com/office/drawing/2014/main" id="{91A98B37-0257-EC4D-AD80-5253CE83FE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988434-B57A-F949-9CE9-8B3BB0AA983C}"/>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339337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63B4-0955-F14D-BEA9-D06B1E5CD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C52B0-5733-EB4D-B834-0F2D772BA3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728911-FCC9-0643-8B2B-C8B67AD389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35E7C-D4DB-CB46-B566-9F25295471E9}"/>
              </a:ext>
            </a:extLst>
          </p:cNvPr>
          <p:cNvSpPr>
            <a:spLocks noGrp="1"/>
          </p:cNvSpPr>
          <p:nvPr>
            <p:ph type="dt" sz="half" idx="10"/>
          </p:nvPr>
        </p:nvSpPr>
        <p:spPr/>
        <p:txBody>
          <a:bodyPr/>
          <a:lstStyle/>
          <a:p>
            <a:fld id="{4EC743F4-8769-40B4-85DF-6CB8DE9F66AA}" type="datetimeFigureOut">
              <a:rPr lang="en-US" smtClean="0"/>
              <a:t>7/13/2021</a:t>
            </a:fld>
            <a:endParaRPr lang="en-US" dirty="0"/>
          </a:p>
        </p:txBody>
      </p:sp>
      <p:sp>
        <p:nvSpPr>
          <p:cNvPr id="6" name="Footer Placeholder 5">
            <a:extLst>
              <a:ext uri="{FF2B5EF4-FFF2-40B4-BE49-F238E27FC236}">
                <a16:creationId xmlns:a16="http://schemas.microsoft.com/office/drawing/2014/main" id="{1F235A57-5C3D-7147-B11D-37F289BF99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F1CA31-586B-074F-83CB-188AF64F2A1C}"/>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24942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C9A1-AE9B-F540-B406-4725E721A6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A05231-8196-2445-A601-59622F396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10C696-13B8-CD40-AC4F-806D6440A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FB163A-6EF8-4441-A9F1-331E190453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C94133-550F-9749-B927-086CA23AC6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047600-73B9-9749-B665-8053B494A63C}"/>
              </a:ext>
            </a:extLst>
          </p:cNvPr>
          <p:cNvSpPr>
            <a:spLocks noGrp="1"/>
          </p:cNvSpPr>
          <p:nvPr>
            <p:ph type="dt" sz="half" idx="10"/>
          </p:nvPr>
        </p:nvSpPr>
        <p:spPr/>
        <p:txBody>
          <a:bodyPr/>
          <a:lstStyle/>
          <a:p>
            <a:fld id="{4EC743F4-8769-40B4-85DF-6CB8DE9F66AA}" type="datetimeFigureOut">
              <a:rPr lang="en-US" smtClean="0"/>
              <a:pPr/>
              <a:t>7/13/2021</a:t>
            </a:fld>
            <a:endParaRPr lang="en-US" dirty="0"/>
          </a:p>
        </p:txBody>
      </p:sp>
      <p:sp>
        <p:nvSpPr>
          <p:cNvPr id="8" name="Footer Placeholder 7">
            <a:extLst>
              <a:ext uri="{FF2B5EF4-FFF2-40B4-BE49-F238E27FC236}">
                <a16:creationId xmlns:a16="http://schemas.microsoft.com/office/drawing/2014/main" id="{8A78697F-5E36-1249-BBCE-ACDEC2685B0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C75413F-3902-3F43-9FA0-000B3D9DF4F6}"/>
              </a:ext>
            </a:extLst>
          </p:cNvPr>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348647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D2BA-2F5A-3B40-814A-619E45A88B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CFB996-2B0B-FA40-8BAB-4C45449BF02F}"/>
              </a:ext>
            </a:extLst>
          </p:cNvPr>
          <p:cNvSpPr>
            <a:spLocks noGrp="1"/>
          </p:cNvSpPr>
          <p:nvPr>
            <p:ph type="dt" sz="half" idx="10"/>
          </p:nvPr>
        </p:nvSpPr>
        <p:spPr/>
        <p:txBody>
          <a:bodyPr/>
          <a:lstStyle/>
          <a:p>
            <a:fld id="{4EC743F4-8769-40B4-85DF-6CB8DE9F66AA}" type="datetimeFigureOut">
              <a:rPr lang="en-US" smtClean="0"/>
              <a:t>7/13/2021</a:t>
            </a:fld>
            <a:endParaRPr lang="en-US" dirty="0"/>
          </a:p>
        </p:txBody>
      </p:sp>
      <p:sp>
        <p:nvSpPr>
          <p:cNvPr id="4" name="Footer Placeholder 3">
            <a:extLst>
              <a:ext uri="{FF2B5EF4-FFF2-40B4-BE49-F238E27FC236}">
                <a16:creationId xmlns:a16="http://schemas.microsoft.com/office/drawing/2014/main" id="{7E25CE82-7EF8-7149-9909-4C5F7B5BCC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399554-689E-7845-BB42-3C6315971340}"/>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22745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AD83D9-CB36-BB42-859E-E1D55D0E19EE}"/>
              </a:ext>
            </a:extLst>
          </p:cNvPr>
          <p:cNvSpPr>
            <a:spLocks noGrp="1"/>
          </p:cNvSpPr>
          <p:nvPr>
            <p:ph type="dt" sz="half" idx="10"/>
          </p:nvPr>
        </p:nvSpPr>
        <p:spPr/>
        <p:txBody>
          <a:bodyPr/>
          <a:lstStyle/>
          <a:p>
            <a:fld id="{4EC743F4-8769-40B4-85DF-6CB8DE9F66AA}" type="datetimeFigureOut">
              <a:rPr lang="en-US" smtClean="0"/>
              <a:t>7/13/2021</a:t>
            </a:fld>
            <a:endParaRPr lang="en-US" dirty="0"/>
          </a:p>
        </p:txBody>
      </p:sp>
      <p:sp>
        <p:nvSpPr>
          <p:cNvPr id="3" name="Footer Placeholder 2">
            <a:extLst>
              <a:ext uri="{FF2B5EF4-FFF2-40B4-BE49-F238E27FC236}">
                <a16:creationId xmlns:a16="http://schemas.microsoft.com/office/drawing/2014/main" id="{B962ADAD-AB3D-BC4E-B5AA-C5AB20BE882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17D1628-AE4D-534A-B582-DAEA2FC72A54}"/>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152052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0066-A146-AB49-A780-9557A7F7C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E3991-46BB-E041-A135-0077E7DBC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7E9235-A1B7-4B42-A87F-F86136212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3BEEE-3846-964F-A064-77FA0120571C}"/>
              </a:ext>
            </a:extLst>
          </p:cNvPr>
          <p:cNvSpPr>
            <a:spLocks noGrp="1"/>
          </p:cNvSpPr>
          <p:nvPr>
            <p:ph type="dt" sz="half" idx="10"/>
          </p:nvPr>
        </p:nvSpPr>
        <p:spPr/>
        <p:txBody>
          <a:bodyPr/>
          <a:lstStyle/>
          <a:p>
            <a:fld id="{4EC743F4-8769-40B4-85DF-6CB8DE9F66AA}" type="datetimeFigureOut">
              <a:rPr lang="en-US" smtClean="0"/>
              <a:t>7/13/2021</a:t>
            </a:fld>
            <a:endParaRPr lang="en-US" dirty="0"/>
          </a:p>
        </p:txBody>
      </p:sp>
      <p:sp>
        <p:nvSpPr>
          <p:cNvPr id="6" name="Footer Placeholder 5">
            <a:extLst>
              <a:ext uri="{FF2B5EF4-FFF2-40B4-BE49-F238E27FC236}">
                <a16:creationId xmlns:a16="http://schemas.microsoft.com/office/drawing/2014/main" id="{283338A9-87F9-714D-9509-A09AC2305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5F243B-D732-DA4C-B1CA-9B6E3E2C8811}"/>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74634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3A61-085A-2246-9A7B-8A580AF0E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ACC3E0-FD35-0748-8F77-A7CE5FB064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8309F3-95CB-6F4B-B6B9-F084D6060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FEE858-F50B-1D4E-B1FE-F404B1043049}"/>
              </a:ext>
            </a:extLst>
          </p:cNvPr>
          <p:cNvSpPr>
            <a:spLocks noGrp="1"/>
          </p:cNvSpPr>
          <p:nvPr>
            <p:ph type="dt" sz="half" idx="10"/>
          </p:nvPr>
        </p:nvSpPr>
        <p:spPr/>
        <p:txBody>
          <a:bodyPr/>
          <a:lstStyle/>
          <a:p>
            <a:fld id="{4EC743F4-8769-40B4-85DF-6CB8DE9F66AA}" type="datetimeFigureOut">
              <a:rPr lang="en-US" smtClean="0"/>
              <a:t>7/13/2021</a:t>
            </a:fld>
            <a:endParaRPr lang="en-US" dirty="0"/>
          </a:p>
        </p:txBody>
      </p:sp>
      <p:sp>
        <p:nvSpPr>
          <p:cNvPr id="6" name="Footer Placeholder 5">
            <a:extLst>
              <a:ext uri="{FF2B5EF4-FFF2-40B4-BE49-F238E27FC236}">
                <a16:creationId xmlns:a16="http://schemas.microsoft.com/office/drawing/2014/main" id="{D9E3265F-F7D8-0A47-8786-AC136BD96F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237E55-0EE8-414A-8DB4-FAD53C320BA3}"/>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117347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E4CE00-B5FB-714A-95A8-FA7C8A691F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123BB5-1654-B146-805D-068E938535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3478E-E9B8-3244-99E7-0B8D7572C0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743F4-8769-40B4-85DF-6CB8DE9F66AA}" type="datetimeFigureOut">
              <a:rPr lang="en-US" smtClean="0"/>
              <a:pPr/>
              <a:t>7/13/2021</a:t>
            </a:fld>
            <a:endParaRPr lang="en-US" dirty="0"/>
          </a:p>
        </p:txBody>
      </p:sp>
      <p:sp>
        <p:nvSpPr>
          <p:cNvPr id="5" name="Footer Placeholder 4">
            <a:extLst>
              <a:ext uri="{FF2B5EF4-FFF2-40B4-BE49-F238E27FC236}">
                <a16:creationId xmlns:a16="http://schemas.microsoft.com/office/drawing/2014/main" id="{23886788-16F0-B14D-B345-F2E0959500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A907BE-C776-5C40-8ACA-7C1FFFD31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32498316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7.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cknight2@kumc.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hyperlink" Target="http://www.eeds.com/" TargetMode="External"/><Relationship Id="rId7" Type="http://schemas.openxmlformats.org/officeDocument/2006/relationships/image" Target="../media/image3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www.masoniccanceralliance.org/"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hyperlink" Target="http://www.eeds.com/" TargetMode="Externa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versity of Kansas Cancer Center">
            <a:extLst>
              <a:ext uri="{FF2B5EF4-FFF2-40B4-BE49-F238E27FC236}">
                <a16:creationId xmlns:a16="http://schemas.microsoft.com/office/drawing/2014/main" id="{98CE8AC8-9B29-6D41-8DC9-35DEB3828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930" y="6149287"/>
            <a:ext cx="2584133" cy="420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rtnerships - North Kansas City Hospital, North Kansas City, MO">
            <a:extLst>
              <a:ext uri="{FF2B5EF4-FFF2-40B4-BE49-F238E27FC236}">
                <a16:creationId xmlns:a16="http://schemas.microsoft.com/office/drawing/2014/main" id="{5F31D3C6-ECF6-2A4B-9D2C-C5D50E485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5712" y="6149287"/>
            <a:ext cx="2087083" cy="57742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roject ECHO® — Amplify Consulting -">
            <a:extLst>
              <a:ext uri="{FF2B5EF4-FFF2-40B4-BE49-F238E27FC236}">
                <a16:creationId xmlns:a16="http://schemas.microsoft.com/office/drawing/2014/main" id="{4BAD12CF-E2F6-0D4D-9B63-BC4872A4F7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49" t="12055" r="8148" b="9535"/>
          <a:stretch/>
        </p:blipFill>
        <p:spPr bwMode="auto">
          <a:xfrm>
            <a:off x="179205" y="6070102"/>
            <a:ext cx="1134244" cy="6414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9B37924-0066-504B-B4EB-5ADD722CE65C}"/>
              </a:ext>
            </a:extLst>
          </p:cNvPr>
          <p:cNvSpPr/>
          <p:nvPr/>
        </p:nvSpPr>
        <p:spPr>
          <a:xfrm>
            <a:off x="0" y="916298"/>
            <a:ext cx="12192000" cy="2881630"/>
          </a:xfrm>
          <a:prstGeom prst="rect">
            <a:avLst/>
          </a:prstGeom>
          <a:solidFill>
            <a:srgbClr val="00497F">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BD5B31E-1A54-914F-B370-75F1F34B24D1}"/>
              </a:ext>
            </a:extLst>
          </p:cNvPr>
          <p:cNvPicPr>
            <a:picLocks noChangeAspect="1"/>
          </p:cNvPicPr>
          <p:nvPr/>
        </p:nvPicPr>
        <p:blipFill>
          <a:blip r:embed="rId6"/>
          <a:stretch>
            <a:fillRect/>
          </a:stretch>
        </p:blipFill>
        <p:spPr>
          <a:xfrm>
            <a:off x="425402" y="703847"/>
            <a:ext cx="3306532" cy="3306532"/>
          </a:xfrm>
          <a:prstGeom prst="rect">
            <a:avLst/>
          </a:prstGeom>
        </p:spPr>
      </p:pic>
      <p:sp>
        <p:nvSpPr>
          <p:cNvPr id="4" name="TextBox 3">
            <a:extLst>
              <a:ext uri="{FF2B5EF4-FFF2-40B4-BE49-F238E27FC236}">
                <a16:creationId xmlns:a16="http://schemas.microsoft.com/office/drawing/2014/main" id="{8816C68E-76EE-1B40-83A4-7E4B0EABA0B6}"/>
              </a:ext>
            </a:extLst>
          </p:cNvPr>
          <p:cNvSpPr txBox="1"/>
          <p:nvPr/>
        </p:nvSpPr>
        <p:spPr>
          <a:xfrm>
            <a:off x="3815471" y="1482718"/>
            <a:ext cx="7891547" cy="1107996"/>
          </a:xfrm>
          <a:prstGeom prst="rect">
            <a:avLst/>
          </a:prstGeom>
          <a:noFill/>
        </p:spPr>
        <p:txBody>
          <a:bodyPr wrap="square" rtlCol="0">
            <a:spAutoFit/>
          </a:bodyPr>
          <a:lstStyle/>
          <a:p>
            <a:pPr algn="ctr"/>
            <a:r>
              <a:rPr lang="en-US" sz="2200" b="1" dirty="0">
                <a:solidFill>
                  <a:srgbClr val="004174"/>
                </a:solidFill>
                <a:latin typeface="Century Gothic" panose="020B0502020202020204" pitchFamily="34" charset="0"/>
              </a:rPr>
              <a:t>Using Tele-Mentoring to Optimize Quality of Care and Quality of Life for Patients With Metastatic Kidney Cancer (TOQQ-RCC) ECHO Series</a:t>
            </a:r>
          </a:p>
        </p:txBody>
      </p:sp>
      <p:sp>
        <p:nvSpPr>
          <p:cNvPr id="15" name="TextBox 14">
            <a:extLst>
              <a:ext uri="{FF2B5EF4-FFF2-40B4-BE49-F238E27FC236}">
                <a16:creationId xmlns:a16="http://schemas.microsoft.com/office/drawing/2014/main" id="{E3EE600E-9B5E-254E-A831-2CEB4A1D6E08}"/>
              </a:ext>
            </a:extLst>
          </p:cNvPr>
          <p:cNvSpPr txBox="1"/>
          <p:nvPr/>
        </p:nvSpPr>
        <p:spPr>
          <a:xfrm>
            <a:off x="4157334" y="2861817"/>
            <a:ext cx="7207819" cy="646331"/>
          </a:xfrm>
          <a:prstGeom prst="rect">
            <a:avLst/>
          </a:prstGeom>
          <a:noFill/>
        </p:spPr>
        <p:txBody>
          <a:bodyPr wrap="square" rtlCol="0">
            <a:spAutoFit/>
          </a:bodyPr>
          <a:lstStyle/>
          <a:p>
            <a:pPr algn="ctr"/>
            <a:r>
              <a:rPr lang="en-US" b="1" dirty="0">
                <a:solidFill>
                  <a:srgbClr val="004174"/>
                </a:solidFill>
              </a:rPr>
              <a:t>Facilitators: Elizabeth Wulff-Burchfield, MD,</a:t>
            </a:r>
          </a:p>
          <a:p>
            <a:pPr algn="ctr"/>
            <a:r>
              <a:rPr lang="en-US" b="1" dirty="0">
                <a:solidFill>
                  <a:srgbClr val="004174"/>
                </a:solidFill>
              </a:rPr>
              <a:t>Jennifer Klemp, PhD, MPH &amp; Catie Knight, MPH</a:t>
            </a:r>
          </a:p>
        </p:txBody>
      </p:sp>
      <p:pic>
        <p:nvPicPr>
          <p:cNvPr id="8" name="Picture 7" descr="Logo&#10;&#10;Description automatically generated">
            <a:extLst>
              <a:ext uri="{FF2B5EF4-FFF2-40B4-BE49-F238E27FC236}">
                <a16:creationId xmlns:a16="http://schemas.microsoft.com/office/drawing/2014/main" id="{271A2B13-390B-5A44-96B9-AFD299200886}"/>
              </a:ext>
            </a:extLst>
          </p:cNvPr>
          <p:cNvPicPr>
            <a:picLocks noChangeAspect="1"/>
          </p:cNvPicPr>
          <p:nvPr/>
        </p:nvPicPr>
        <p:blipFill>
          <a:blip r:embed="rId7"/>
          <a:stretch>
            <a:fillRect/>
          </a:stretch>
        </p:blipFill>
        <p:spPr>
          <a:xfrm>
            <a:off x="5132819" y="168628"/>
            <a:ext cx="4334336" cy="1630393"/>
          </a:xfrm>
          <a:prstGeom prst="rect">
            <a:avLst/>
          </a:prstGeom>
        </p:spPr>
      </p:pic>
      <p:sp>
        <p:nvSpPr>
          <p:cNvPr id="12" name="Rectangle 11">
            <a:extLst>
              <a:ext uri="{FF2B5EF4-FFF2-40B4-BE49-F238E27FC236}">
                <a16:creationId xmlns:a16="http://schemas.microsoft.com/office/drawing/2014/main" id="{A5FB55CA-90E1-B84B-A8D1-E5CBDCB8DCA6}"/>
              </a:ext>
            </a:extLst>
          </p:cNvPr>
          <p:cNvSpPr/>
          <p:nvPr/>
        </p:nvSpPr>
        <p:spPr>
          <a:xfrm>
            <a:off x="1313449" y="4258796"/>
            <a:ext cx="9565097" cy="1429622"/>
          </a:xfrm>
          <a:prstGeom prst="rect">
            <a:avLst/>
          </a:prstGeom>
        </p:spPr>
        <p:txBody>
          <a:bodyPr wrap="square">
            <a:spAutoFit/>
          </a:bodyPr>
          <a:lstStyle/>
          <a:p>
            <a:pPr algn="ctr">
              <a:lnSpc>
                <a:spcPct val="150000"/>
              </a:lnSpc>
            </a:pPr>
            <a:r>
              <a:rPr lang="en-US" sz="2000" b="1" dirty="0">
                <a:solidFill>
                  <a:srgbClr val="004174"/>
                </a:solidFill>
              </a:rPr>
              <a:t>Session 4, July 16, 2021</a:t>
            </a:r>
          </a:p>
          <a:p>
            <a:pPr algn="ctr">
              <a:lnSpc>
                <a:spcPct val="150000"/>
              </a:lnSpc>
            </a:pPr>
            <a:r>
              <a:rPr lang="en-US" sz="2000" b="1" dirty="0">
                <a:solidFill>
                  <a:srgbClr val="004174"/>
                </a:solidFill>
              </a:rPr>
              <a:t> </a:t>
            </a:r>
            <a:r>
              <a:rPr lang="en-US" sz="2000" b="1" i="1" dirty="0">
                <a:solidFill>
                  <a:srgbClr val="004174"/>
                </a:solidFill>
              </a:rPr>
              <a:t>Tyrosine Kinase Inhibitor (TKI) Toxicity Monitoring and Management</a:t>
            </a:r>
          </a:p>
          <a:p>
            <a:pPr algn="ctr">
              <a:lnSpc>
                <a:spcPct val="150000"/>
              </a:lnSpc>
            </a:pPr>
            <a:r>
              <a:rPr lang="en-US" sz="2000" b="1" dirty="0">
                <a:solidFill>
                  <a:srgbClr val="004174"/>
                </a:solidFill>
              </a:rPr>
              <a:t>Guest Speaker: Grace Martin, PharmD, BCOP</a:t>
            </a:r>
          </a:p>
        </p:txBody>
      </p:sp>
    </p:spTree>
    <p:extLst>
      <p:ext uri="{BB962C8B-B14F-4D97-AF65-F5344CB8AC3E}">
        <p14:creationId xmlns:p14="http://schemas.microsoft.com/office/powerpoint/2010/main" val="271484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5994419-6E89-5D43-924C-214466EDDE32}"/>
              </a:ext>
            </a:extLst>
          </p:cNvPr>
          <p:cNvSpPr/>
          <p:nvPr/>
        </p:nvSpPr>
        <p:spPr>
          <a:xfrm>
            <a:off x="0" y="444495"/>
            <a:ext cx="8161006" cy="746053"/>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4DB1742-E2C2-4E49-BCBA-4198D09D5FFD}"/>
              </a:ext>
            </a:extLst>
          </p:cNvPr>
          <p:cNvSpPr txBox="1"/>
          <p:nvPr/>
        </p:nvSpPr>
        <p:spPr>
          <a:xfrm>
            <a:off x="4128791" y="501292"/>
            <a:ext cx="4108555"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ECHO Clinic Tips</a:t>
            </a:r>
          </a:p>
        </p:txBody>
      </p:sp>
      <p:grpSp>
        <p:nvGrpSpPr>
          <p:cNvPr id="23" name="Group 22">
            <a:extLst>
              <a:ext uri="{FF2B5EF4-FFF2-40B4-BE49-F238E27FC236}">
                <a16:creationId xmlns:a16="http://schemas.microsoft.com/office/drawing/2014/main" id="{D4A7EA90-FB95-154B-B46C-0E46E07A9D47}"/>
              </a:ext>
            </a:extLst>
          </p:cNvPr>
          <p:cNvGrpSpPr/>
          <p:nvPr/>
        </p:nvGrpSpPr>
        <p:grpSpPr>
          <a:xfrm>
            <a:off x="236600" y="4135665"/>
            <a:ext cx="3678937" cy="2124856"/>
            <a:chOff x="7848439" y="1304144"/>
            <a:chExt cx="3678937" cy="2124856"/>
          </a:xfrm>
        </p:grpSpPr>
        <p:pic>
          <p:nvPicPr>
            <p:cNvPr id="9220" name="Picture 4" descr="Zoom call etiquette – Academic Technology Help Center">
              <a:extLst>
                <a:ext uri="{FF2B5EF4-FFF2-40B4-BE49-F238E27FC236}">
                  <a16:creationId xmlns:a16="http://schemas.microsoft.com/office/drawing/2014/main" id="{BBE070CC-04B5-9846-8595-59ABFBD99E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26" t="28464" b="8495"/>
            <a:stretch/>
          </p:blipFill>
          <p:spPr bwMode="auto">
            <a:xfrm>
              <a:off x="7851647" y="2112264"/>
              <a:ext cx="3675729" cy="131673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C40C5825-9496-C649-9ACE-842425380168}"/>
                </a:ext>
              </a:extLst>
            </p:cNvPr>
            <p:cNvSpPr/>
            <p:nvPr/>
          </p:nvSpPr>
          <p:spPr>
            <a:xfrm>
              <a:off x="7848439" y="1304144"/>
              <a:ext cx="3678937" cy="746811"/>
            </a:xfrm>
            <a:prstGeom prst="roundRect">
              <a:avLst/>
            </a:prstGeom>
            <a:solidFill>
              <a:schemeClr val="bg2">
                <a:lumMod val="75000"/>
                <a:alpha val="6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174"/>
                </a:solidFill>
              </a:endParaRPr>
            </a:p>
            <a:p>
              <a:pPr algn="ctr"/>
              <a:r>
                <a:rPr lang="en-US" sz="2000" b="1" dirty="0">
                  <a:solidFill>
                    <a:srgbClr val="004174"/>
                  </a:solidFill>
                </a:rPr>
                <a:t>MUTE YOURSELF</a:t>
              </a:r>
            </a:p>
            <a:p>
              <a:pPr algn="ctr"/>
              <a:r>
                <a:rPr lang="en-US" dirty="0">
                  <a:solidFill>
                    <a:srgbClr val="004174"/>
                  </a:solidFill>
                </a:rPr>
                <a:t>when you’re not speaking.</a:t>
              </a:r>
            </a:p>
            <a:p>
              <a:pPr algn="ctr"/>
              <a:endParaRPr lang="en-US" dirty="0">
                <a:solidFill>
                  <a:schemeClr val="accent3"/>
                </a:solidFill>
              </a:endParaRPr>
            </a:p>
          </p:txBody>
        </p:sp>
      </p:grpSp>
      <p:grpSp>
        <p:nvGrpSpPr>
          <p:cNvPr id="24" name="Group 23">
            <a:extLst>
              <a:ext uri="{FF2B5EF4-FFF2-40B4-BE49-F238E27FC236}">
                <a16:creationId xmlns:a16="http://schemas.microsoft.com/office/drawing/2014/main" id="{97021D05-1FDA-2646-AE7D-EDD205790734}"/>
              </a:ext>
            </a:extLst>
          </p:cNvPr>
          <p:cNvGrpSpPr/>
          <p:nvPr/>
        </p:nvGrpSpPr>
        <p:grpSpPr>
          <a:xfrm>
            <a:off x="27684" y="1322355"/>
            <a:ext cx="4171408" cy="2641606"/>
            <a:chOff x="7736194" y="160623"/>
            <a:chExt cx="4171408" cy="2641606"/>
          </a:xfrm>
        </p:grpSpPr>
        <p:sp>
          <p:nvSpPr>
            <p:cNvPr id="22" name="Rounded Rectangle 21">
              <a:extLst>
                <a:ext uri="{FF2B5EF4-FFF2-40B4-BE49-F238E27FC236}">
                  <a16:creationId xmlns:a16="http://schemas.microsoft.com/office/drawing/2014/main" id="{8509B968-4EC4-D448-B6F4-FB032E8338B5}"/>
                </a:ext>
              </a:extLst>
            </p:cNvPr>
            <p:cNvSpPr/>
            <p:nvPr/>
          </p:nvSpPr>
          <p:spPr>
            <a:xfrm>
              <a:off x="8449056" y="160623"/>
              <a:ext cx="2746726" cy="2641606"/>
            </a:xfrm>
            <a:prstGeom prst="roundRect">
              <a:avLst/>
            </a:prstGeom>
            <a:solidFill>
              <a:schemeClr val="bg2">
                <a:lumMod val="75000"/>
                <a:alpha val="6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174"/>
                </a:solidFill>
              </a:endParaRPr>
            </a:p>
            <a:p>
              <a:pPr algn="ctr"/>
              <a:endParaRPr lang="en-US" dirty="0">
                <a:solidFill>
                  <a:schemeClr val="accent3"/>
                </a:solidFill>
              </a:endParaRPr>
            </a:p>
          </p:txBody>
        </p:sp>
        <p:sp>
          <p:nvSpPr>
            <p:cNvPr id="12" name="Rectangle 11">
              <a:extLst>
                <a:ext uri="{FF2B5EF4-FFF2-40B4-BE49-F238E27FC236}">
                  <a16:creationId xmlns:a16="http://schemas.microsoft.com/office/drawing/2014/main" id="{89414C73-0B87-784C-98FA-7E6C16145F13}"/>
                </a:ext>
              </a:extLst>
            </p:cNvPr>
            <p:cNvSpPr/>
            <p:nvPr/>
          </p:nvSpPr>
          <p:spPr>
            <a:xfrm>
              <a:off x="7736194" y="332327"/>
              <a:ext cx="4171408" cy="954107"/>
            </a:xfrm>
            <a:prstGeom prst="rect">
              <a:avLst/>
            </a:prstGeom>
          </p:spPr>
          <p:txBody>
            <a:bodyPr wrap="square">
              <a:spAutoFit/>
            </a:bodyPr>
            <a:lstStyle/>
            <a:p>
              <a:pPr algn="ctr"/>
              <a:r>
                <a:rPr lang="en-US" sz="2000" b="1" dirty="0">
                  <a:solidFill>
                    <a:srgbClr val="004174"/>
                  </a:solidFill>
                </a:rPr>
                <a:t>TESTING 1, 2, 3</a:t>
              </a:r>
            </a:p>
            <a:p>
              <a:pPr algn="ctr"/>
              <a:r>
                <a:rPr lang="en-US" dirty="0">
                  <a:solidFill>
                    <a:srgbClr val="004174"/>
                  </a:solidFill>
                </a:rPr>
                <a:t>Test both audio &amp;</a:t>
              </a:r>
            </a:p>
            <a:p>
              <a:pPr algn="ctr"/>
              <a:r>
                <a:rPr lang="en-US" dirty="0">
                  <a:solidFill>
                    <a:srgbClr val="004174"/>
                  </a:solidFill>
                </a:rPr>
                <a:t>video in advance.</a:t>
              </a:r>
            </a:p>
          </p:txBody>
        </p:sp>
        <p:pic>
          <p:nvPicPr>
            <p:cNvPr id="9224" name="Picture 8" descr="Sound icon PNG">
              <a:extLst>
                <a:ext uri="{FF2B5EF4-FFF2-40B4-BE49-F238E27FC236}">
                  <a16:creationId xmlns:a16="http://schemas.microsoft.com/office/drawing/2014/main" id="{E969BBF1-EB33-1B46-B6E5-802DDA828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866" y="1485540"/>
              <a:ext cx="1172063" cy="11720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0FF0A604-0363-5A48-A0EA-4BA32C9410CC}"/>
              </a:ext>
            </a:extLst>
          </p:cNvPr>
          <p:cNvGrpSpPr/>
          <p:nvPr/>
        </p:nvGrpSpPr>
        <p:grpSpPr>
          <a:xfrm>
            <a:off x="4274082" y="1885738"/>
            <a:ext cx="3436667" cy="4688127"/>
            <a:chOff x="671655" y="2522161"/>
            <a:chExt cx="3920182" cy="5361521"/>
          </a:xfrm>
        </p:grpSpPr>
        <p:sp>
          <p:nvSpPr>
            <p:cNvPr id="34" name="Rounded Rectangle 33">
              <a:extLst>
                <a:ext uri="{FF2B5EF4-FFF2-40B4-BE49-F238E27FC236}">
                  <a16:creationId xmlns:a16="http://schemas.microsoft.com/office/drawing/2014/main" id="{77105E95-7235-D248-AA4C-72778651F7C3}"/>
                </a:ext>
              </a:extLst>
            </p:cNvPr>
            <p:cNvSpPr/>
            <p:nvPr/>
          </p:nvSpPr>
          <p:spPr>
            <a:xfrm>
              <a:off x="671655" y="2522161"/>
              <a:ext cx="3920182" cy="5361521"/>
            </a:xfrm>
            <a:prstGeom prst="roundRect">
              <a:avLst/>
            </a:prstGeom>
            <a:solidFill>
              <a:schemeClr val="bg2">
                <a:lumMod val="75000"/>
                <a:alpha val="6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5" name="Rectangle 24">
              <a:extLst>
                <a:ext uri="{FF2B5EF4-FFF2-40B4-BE49-F238E27FC236}">
                  <a16:creationId xmlns:a16="http://schemas.microsoft.com/office/drawing/2014/main" id="{4FCFDD71-22C8-DF41-823E-BA3D17F8A36C}"/>
                </a:ext>
              </a:extLst>
            </p:cNvPr>
            <p:cNvSpPr/>
            <p:nvPr/>
          </p:nvSpPr>
          <p:spPr>
            <a:xfrm>
              <a:off x="820572" y="2805942"/>
              <a:ext cx="3657719" cy="1091153"/>
            </a:xfrm>
            <a:prstGeom prst="rect">
              <a:avLst/>
            </a:prstGeom>
          </p:spPr>
          <p:txBody>
            <a:bodyPr wrap="square">
              <a:spAutoFit/>
            </a:bodyPr>
            <a:lstStyle/>
            <a:p>
              <a:pPr algn="ctr"/>
              <a:r>
                <a:rPr lang="en-US" sz="2000" b="1" dirty="0">
                  <a:solidFill>
                    <a:srgbClr val="004174"/>
                  </a:solidFill>
                </a:rPr>
                <a:t>PARTICIPATE</a:t>
              </a:r>
            </a:p>
            <a:p>
              <a:pPr algn="ctr"/>
              <a:r>
                <a:rPr lang="en-US" dirty="0">
                  <a:solidFill>
                    <a:srgbClr val="004174"/>
                  </a:solidFill>
                </a:rPr>
                <a:t>Speak clearly, use the chat box, and actively engage.</a:t>
              </a:r>
            </a:p>
          </p:txBody>
        </p:sp>
      </p:grpSp>
      <p:grpSp>
        <p:nvGrpSpPr>
          <p:cNvPr id="21" name="Group 20">
            <a:extLst>
              <a:ext uri="{FF2B5EF4-FFF2-40B4-BE49-F238E27FC236}">
                <a16:creationId xmlns:a16="http://schemas.microsoft.com/office/drawing/2014/main" id="{B22CDD3A-F3FC-0341-B630-F0142F2EA444}"/>
              </a:ext>
            </a:extLst>
          </p:cNvPr>
          <p:cNvGrpSpPr/>
          <p:nvPr/>
        </p:nvGrpSpPr>
        <p:grpSpPr>
          <a:xfrm>
            <a:off x="8069294" y="506412"/>
            <a:ext cx="3921962" cy="5907093"/>
            <a:chOff x="-63563" y="1450663"/>
            <a:chExt cx="3414737" cy="5238342"/>
          </a:xfrm>
        </p:grpSpPr>
        <p:sp>
          <p:nvSpPr>
            <p:cNvPr id="14" name="Rounded Rectangle 13">
              <a:extLst>
                <a:ext uri="{FF2B5EF4-FFF2-40B4-BE49-F238E27FC236}">
                  <a16:creationId xmlns:a16="http://schemas.microsoft.com/office/drawing/2014/main" id="{6F3F4C98-BC8D-5946-8708-7E5F6AE7B691}"/>
                </a:ext>
              </a:extLst>
            </p:cNvPr>
            <p:cNvSpPr/>
            <p:nvPr/>
          </p:nvSpPr>
          <p:spPr>
            <a:xfrm>
              <a:off x="297097" y="1450663"/>
              <a:ext cx="2560484" cy="5238342"/>
            </a:xfrm>
            <a:prstGeom prst="roundRect">
              <a:avLst/>
            </a:prstGeom>
            <a:solidFill>
              <a:schemeClr val="bg2">
                <a:lumMod val="75000"/>
                <a:alpha val="6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15" name="Picture 8">
              <a:extLst>
                <a:ext uri="{FF2B5EF4-FFF2-40B4-BE49-F238E27FC236}">
                  <a16:creationId xmlns:a16="http://schemas.microsoft.com/office/drawing/2014/main" id="{D2B7B8F9-2A7B-5B41-824E-A587B0333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3" y="2935360"/>
              <a:ext cx="2538561" cy="164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6678290E-968C-7641-B0AB-E56032FC3C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289" y="4729043"/>
              <a:ext cx="2500885" cy="1768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15640CF-DAB7-7B40-A30E-2AF98E6E07F3}"/>
                </a:ext>
              </a:extLst>
            </p:cNvPr>
            <p:cNvSpPr txBox="1"/>
            <p:nvPr/>
          </p:nvSpPr>
          <p:spPr>
            <a:xfrm>
              <a:off x="397763" y="1646824"/>
              <a:ext cx="2359152" cy="1091731"/>
            </a:xfrm>
            <a:prstGeom prst="rect">
              <a:avLst/>
            </a:prstGeom>
            <a:noFill/>
          </p:spPr>
          <p:txBody>
            <a:bodyPr wrap="square" rtlCol="0">
              <a:spAutoFit/>
            </a:bodyPr>
            <a:lstStyle/>
            <a:p>
              <a:pPr algn="ctr"/>
              <a:r>
                <a:rPr lang="en-US" sz="2000" b="1" dirty="0">
                  <a:solidFill>
                    <a:srgbClr val="004174"/>
                  </a:solidFill>
                </a:rPr>
                <a:t>CAMERAS ON</a:t>
              </a:r>
            </a:p>
            <a:p>
              <a:pPr algn="ctr"/>
              <a:r>
                <a:rPr lang="en-US" dirty="0">
                  <a:solidFill>
                    <a:srgbClr val="004174"/>
                  </a:solidFill>
                </a:rPr>
                <a:t>Well-lit faces are</a:t>
              </a:r>
            </a:p>
            <a:p>
              <a:pPr algn="ctr"/>
              <a:r>
                <a:rPr lang="en-US" dirty="0">
                  <a:solidFill>
                    <a:srgbClr val="004174"/>
                  </a:solidFill>
                </a:rPr>
                <a:t>more engaging!</a:t>
              </a:r>
            </a:p>
            <a:p>
              <a:endParaRPr lang="en-US" dirty="0"/>
            </a:p>
          </p:txBody>
        </p:sp>
        <p:pic>
          <p:nvPicPr>
            <p:cNvPr id="17" name="Graphic 16" descr="Thumbs up sign with solid fill">
              <a:extLst>
                <a:ext uri="{FF2B5EF4-FFF2-40B4-BE49-F238E27FC236}">
                  <a16:creationId xmlns:a16="http://schemas.microsoft.com/office/drawing/2014/main" id="{E0565D82-2B1A-7E45-BF83-CC2DCDD825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9434" y="3514891"/>
              <a:ext cx="554943" cy="554943"/>
            </a:xfrm>
            <a:prstGeom prst="rect">
              <a:avLst/>
            </a:prstGeom>
          </p:spPr>
        </p:pic>
        <p:pic>
          <p:nvPicPr>
            <p:cNvPr id="20" name="Graphic 19" descr="Thumbs Down with solid fill">
              <a:extLst>
                <a:ext uri="{FF2B5EF4-FFF2-40B4-BE49-F238E27FC236}">
                  <a16:creationId xmlns:a16="http://schemas.microsoft.com/office/drawing/2014/main" id="{706E4AE0-2A44-754B-904F-0D8E69BA21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7603" y="5407337"/>
              <a:ext cx="571181" cy="571181"/>
            </a:xfrm>
            <a:prstGeom prst="rect">
              <a:avLst/>
            </a:prstGeom>
          </p:spPr>
        </p:pic>
      </p:grpSp>
      <p:pic>
        <p:nvPicPr>
          <p:cNvPr id="9238" name="Picture 22" descr="19,548 Zoom Meeting Illustrations &amp; Clip Art - iStock">
            <a:extLst>
              <a:ext uri="{FF2B5EF4-FFF2-40B4-BE49-F238E27FC236}">
                <a16:creationId xmlns:a16="http://schemas.microsoft.com/office/drawing/2014/main" id="{C7510839-AFDE-6F4D-B402-52D074E418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2834" y="3276418"/>
            <a:ext cx="2603853" cy="1952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EA1C280-E726-9D45-A25B-B720CA7332BB}"/>
              </a:ext>
            </a:extLst>
          </p:cNvPr>
          <p:cNvSpPr txBox="1"/>
          <p:nvPr/>
        </p:nvSpPr>
        <p:spPr>
          <a:xfrm>
            <a:off x="3322559" y="39628"/>
            <a:ext cx="916062" cy="1569660"/>
          </a:xfrm>
          <a:prstGeom prst="rect">
            <a:avLst/>
          </a:prstGeom>
          <a:noFill/>
        </p:spPr>
        <p:txBody>
          <a:bodyPr wrap="square" rtlCol="0">
            <a:spAutoFit/>
          </a:bodyPr>
          <a:lstStyle/>
          <a:p>
            <a:r>
              <a:rPr lang="en-US" sz="9600" dirty="0">
                <a:solidFill>
                  <a:srgbClr val="C00000"/>
                </a:solidFill>
                <a:latin typeface="Chalkboard SE" panose="03050602040202020205" pitchFamily="66" charset="77"/>
                <a:cs typeface="Algerian" panose="020F0502020204030204" pitchFamily="34" charset="0"/>
              </a:rPr>
              <a:t>4</a:t>
            </a:r>
          </a:p>
        </p:txBody>
      </p:sp>
      <p:pic>
        <p:nvPicPr>
          <p:cNvPr id="31" name="Picture 30" descr="Logo&#10;&#10;Description automatically generated">
            <a:extLst>
              <a:ext uri="{FF2B5EF4-FFF2-40B4-BE49-F238E27FC236}">
                <a16:creationId xmlns:a16="http://schemas.microsoft.com/office/drawing/2014/main" id="{A05BBDF2-1A4A-034F-8267-1E309D61026C}"/>
              </a:ext>
            </a:extLst>
          </p:cNvPr>
          <p:cNvPicPr>
            <a:picLocks noChangeAspect="1"/>
          </p:cNvPicPr>
          <p:nvPr/>
        </p:nvPicPr>
        <p:blipFill>
          <a:blip r:embed="rId11"/>
          <a:stretch>
            <a:fillRect/>
          </a:stretch>
        </p:blipFill>
        <p:spPr>
          <a:xfrm>
            <a:off x="5235281" y="5460836"/>
            <a:ext cx="1512018" cy="746812"/>
          </a:xfrm>
          <a:prstGeom prst="rect">
            <a:avLst/>
          </a:prstGeom>
        </p:spPr>
      </p:pic>
    </p:spTree>
    <p:extLst>
      <p:ext uri="{BB962C8B-B14F-4D97-AF65-F5344CB8AC3E}">
        <p14:creationId xmlns:p14="http://schemas.microsoft.com/office/powerpoint/2010/main" val="408094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4FDE49-80AD-344E-A1D4-CE7AE5463737}"/>
              </a:ext>
            </a:extLst>
          </p:cNvPr>
          <p:cNvSpPr txBox="1"/>
          <p:nvPr/>
        </p:nvSpPr>
        <p:spPr>
          <a:xfrm>
            <a:off x="4105815" y="501293"/>
            <a:ext cx="3980367"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Polling Questions</a:t>
            </a:r>
          </a:p>
        </p:txBody>
      </p:sp>
      <p:pic>
        <p:nvPicPr>
          <p:cNvPr id="6" name="Picture 5">
            <a:extLst>
              <a:ext uri="{FF2B5EF4-FFF2-40B4-BE49-F238E27FC236}">
                <a16:creationId xmlns:a16="http://schemas.microsoft.com/office/drawing/2014/main" id="{E904DFC7-A8B2-A047-95D5-49508E9EAC94}"/>
              </a:ext>
            </a:extLst>
          </p:cNvPr>
          <p:cNvPicPr>
            <a:picLocks noChangeAspect="1"/>
          </p:cNvPicPr>
          <p:nvPr/>
        </p:nvPicPr>
        <p:blipFill>
          <a:blip r:embed="rId2"/>
          <a:stretch>
            <a:fillRect/>
          </a:stretch>
        </p:blipFill>
        <p:spPr>
          <a:xfrm>
            <a:off x="590826" y="2892034"/>
            <a:ext cx="4754661" cy="2560320"/>
          </a:xfrm>
          <a:prstGeom prst="rect">
            <a:avLst/>
          </a:prstGeom>
        </p:spPr>
      </p:pic>
      <p:pic>
        <p:nvPicPr>
          <p:cNvPr id="7" name="Picture 6">
            <a:extLst>
              <a:ext uri="{FF2B5EF4-FFF2-40B4-BE49-F238E27FC236}">
                <a16:creationId xmlns:a16="http://schemas.microsoft.com/office/drawing/2014/main" id="{0118CB92-20EE-EF47-AE29-37F9F7BA1F2E}"/>
              </a:ext>
            </a:extLst>
          </p:cNvPr>
          <p:cNvPicPr>
            <a:picLocks noChangeAspect="1"/>
          </p:cNvPicPr>
          <p:nvPr/>
        </p:nvPicPr>
        <p:blipFill rotWithShape="1">
          <a:blip r:embed="rId3"/>
          <a:srcRect t="5294"/>
          <a:stretch/>
        </p:blipFill>
        <p:spPr>
          <a:xfrm>
            <a:off x="6589925" y="2888336"/>
            <a:ext cx="5011249" cy="2564018"/>
          </a:xfrm>
          <a:prstGeom prst="rect">
            <a:avLst/>
          </a:prstGeom>
        </p:spPr>
      </p:pic>
      <p:sp>
        <p:nvSpPr>
          <p:cNvPr id="8" name="TextBox 7">
            <a:extLst>
              <a:ext uri="{FF2B5EF4-FFF2-40B4-BE49-F238E27FC236}">
                <a16:creationId xmlns:a16="http://schemas.microsoft.com/office/drawing/2014/main" id="{11D25468-9269-5349-B287-D3BE8FFD8619}"/>
              </a:ext>
            </a:extLst>
          </p:cNvPr>
          <p:cNvSpPr txBox="1"/>
          <p:nvPr/>
        </p:nvSpPr>
        <p:spPr>
          <a:xfrm>
            <a:off x="2530868" y="5499388"/>
            <a:ext cx="2814619" cy="400110"/>
          </a:xfrm>
          <a:prstGeom prst="rect">
            <a:avLst/>
          </a:prstGeom>
          <a:solidFill>
            <a:schemeClr val="bg2">
              <a:alpha val="0"/>
            </a:schemeClr>
          </a:solidFill>
          <a:ln>
            <a:noFill/>
          </a:ln>
        </p:spPr>
        <p:txBody>
          <a:bodyPr wrap="square" rtlCol="0">
            <a:spAutoFit/>
          </a:bodyPr>
          <a:lstStyle/>
          <a:p>
            <a:r>
              <a:rPr lang="en-US" sz="2000" dirty="0"/>
              <a:t>Answer the poll question</a:t>
            </a:r>
          </a:p>
        </p:txBody>
      </p:sp>
      <p:sp>
        <p:nvSpPr>
          <p:cNvPr id="9" name="TextBox 8">
            <a:extLst>
              <a:ext uri="{FF2B5EF4-FFF2-40B4-BE49-F238E27FC236}">
                <a16:creationId xmlns:a16="http://schemas.microsoft.com/office/drawing/2014/main" id="{6E5CE83F-EADC-9E40-9ED3-86CE7F04023F}"/>
              </a:ext>
            </a:extLst>
          </p:cNvPr>
          <p:cNvSpPr txBox="1"/>
          <p:nvPr/>
        </p:nvSpPr>
        <p:spPr>
          <a:xfrm>
            <a:off x="6585074" y="5499388"/>
            <a:ext cx="2510475" cy="400110"/>
          </a:xfrm>
          <a:prstGeom prst="rect">
            <a:avLst/>
          </a:prstGeom>
          <a:noFill/>
        </p:spPr>
        <p:txBody>
          <a:bodyPr wrap="square" rtlCol="0">
            <a:spAutoFit/>
          </a:bodyPr>
          <a:lstStyle/>
          <a:p>
            <a:r>
              <a:rPr lang="en-US" sz="2000" dirty="0"/>
              <a:t>See real-time results</a:t>
            </a:r>
          </a:p>
        </p:txBody>
      </p:sp>
      <p:pic>
        <p:nvPicPr>
          <p:cNvPr id="11" name="Graphic 10" descr="Cursor with solid fill">
            <a:extLst>
              <a:ext uri="{FF2B5EF4-FFF2-40B4-BE49-F238E27FC236}">
                <a16:creationId xmlns:a16="http://schemas.microsoft.com/office/drawing/2014/main" id="{4F8D668F-4761-384F-A639-E561D4112B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8055" y="5251897"/>
            <a:ext cx="626721" cy="626721"/>
          </a:xfrm>
          <a:prstGeom prst="rect">
            <a:avLst/>
          </a:prstGeom>
        </p:spPr>
      </p:pic>
      <p:pic>
        <p:nvPicPr>
          <p:cNvPr id="13" name="Graphic 12" descr="Cursor with solid fill">
            <a:extLst>
              <a:ext uri="{FF2B5EF4-FFF2-40B4-BE49-F238E27FC236}">
                <a16:creationId xmlns:a16="http://schemas.microsoft.com/office/drawing/2014/main" id="{0E91ED7E-E9D8-6C4D-A061-18B703D054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782188" y="5251898"/>
            <a:ext cx="626721" cy="626721"/>
          </a:xfrm>
          <a:prstGeom prst="rect">
            <a:avLst/>
          </a:prstGeom>
        </p:spPr>
      </p:pic>
      <p:pic>
        <p:nvPicPr>
          <p:cNvPr id="1028" name="Picture 4" descr="Questions on KPMG Compliance Survey - Radical Compliance">
            <a:extLst>
              <a:ext uri="{FF2B5EF4-FFF2-40B4-BE49-F238E27FC236}">
                <a16:creationId xmlns:a16="http://schemas.microsoft.com/office/drawing/2014/main" id="{82A34A04-0267-2245-B717-D7E05F37F1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4182" y="1660285"/>
            <a:ext cx="2203631" cy="1740981"/>
          </a:xfrm>
          <a:prstGeom prst="ellipse">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5028D70-EC4B-0A44-938C-CFD7F7FD5466}"/>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3754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FFCDDF-64DF-DA40-AA2E-9648119B5F0D}"/>
              </a:ext>
            </a:extLst>
          </p:cNvPr>
          <p:cNvSpPr/>
          <p:nvPr/>
        </p:nvSpPr>
        <p:spPr>
          <a:xfrm>
            <a:off x="0" y="397679"/>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47BBC6C-94B2-CD4C-922E-63D8359F1905}"/>
              </a:ext>
            </a:extLst>
          </p:cNvPr>
          <p:cNvSpPr txBox="1"/>
          <p:nvPr/>
        </p:nvSpPr>
        <p:spPr>
          <a:xfrm>
            <a:off x="882805" y="531105"/>
            <a:ext cx="10426390"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Case Presentations &amp; Patient Privacy</a:t>
            </a:r>
          </a:p>
        </p:txBody>
      </p:sp>
      <p:sp>
        <p:nvSpPr>
          <p:cNvPr id="6" name="TextBox 5">
            <a:extLst>
              <a:ext uri="{FF2B5EF4-FFF2-40B4-BE49-F238E27FC236}">
                <a16:creationId xmlns:a16="http://schemas.microsoft.com/office/drawing/2014/main" id="{BD653830-A7E0-8B4D-AB7E-29B8D7EE1C72}"/>
              </a:ext>
            </a:extLst>
          </p:cNvPr>
          <p:cNvSpPr txBox="1"/>
          <p:nvPr/>
        </p:nvSpPr>
        <p:spPr>
          <a:xfrm>
            <a:off x="1940169" y="2306600"/>
            <a:ext cx="8311662" cy="2739211"/>
          </a:xfrm>
          <a:prstGeom prst="rect">
            <a:avLst/>
          </a:prstGeom>
          <a:noFill/>
        </p:spPr>
        <p:txBody>
          <a:bodyPr wrap="square" rtlCol="0">
            <a:spAutoFit/>
          </a:bodyPr>
          <a:lstStyle/>
          <a:p>
            <a:pPr algn="ctr"/>
            <a:r>
              <a:rPr lang="en-US" sz="2800" b="1" dirty="0">
                <a:solidFill>
                  <a:srgbClr val="004174"/>
                </a:solidFill>
              </a:rPr>
              <a:t>Goal: Protect patient privacy</a:t>
            </a:r>
          </a:p>
          <a:p>
            <a:pPr algn="ctr"/>
            <a:endParaRPr lang="en-US" sz="2400" b="1" dirty="0">
              <a:solidFill>
                <a:srgbClr val="004174"/>
              </a:solidFill>
            </a:endParaRPr>
          </a:p>
          <a:p>
            <a:pPr algn="ctr"/>
            <a:r>
              <a:rPr lang="en-US" sz="2400" b="1" dirty="0">
                <a:solidFill>
                  <a:srgbClr val="004174"/>
                </a:solidFill>
              </a:rPr>
              <a:t>Please only display or say information that does not identify a patient or that can not be linked to a patient.</a:t>
            </a:r>
          </a:p>
          <a:p>
            <a:pPr algn="ctr"/>
            <a:endParaRPr lang="en-US" sz="2400" b="1" dirty="0">
              <a:solidFill>
                <a:srgbClr val="004174"/>
              </a:solidFill>
            </a:endParaRPr>
          </a:p>
          <a:p>
            <a:pPr algn="ctr"/>
            <a:r>
              <a:rPr lang="en-US" sz="2400" b="1" dirty="0">
                <a:solidFill>
                  <a:srgbClr val="004174"/>
                </a:solidFill>
              </a:rPr>
              <a:t>Photos used in Case Study slides are freely-usable images from www.unsplash.com and not actual photos of known patients. </a:t>
            </a:r>
          </a:p>
        </p:txBody>
      </p:sp>
      <p:pic>
        <p:nvPicPr>
          <p:cNvPr id="8" name="Picture 7" descr="Icon&#10;&#10;Description automatically generated">
            <a:extLst>
              <a:ext uri="{FF2B5EF4-FFF2-40B4-BE49-F238E27FC236}">
                <a16:creationId xmlns:a16="http://schemas.microsoft.com/office/drawing/2014/main" id="{9F5220DE-A0D6-A046-BC7F-23212A8F6B48}"/>
              </a:ext>
            </a:extLst>
          </p:cNvPr>
          <p:cNvPicPr>
            <a:picLocks noChangeAspect="1"/>
          </p:cNvPicPr>
          <p:nvPr/>
        </p:nvPicPr>
        <p:blipFill>
          <a:blip r:embed="rId3">
            <a:alphaModFix amt="20000"/>
          </a:blip>
          <a:stretch>
            <a:fillRect/>
          </a:stretch>
        </p:blipFill>
        <p:spPr>
          <a:xfrm>
            <a:off x="747805" y="1804368"/>
            <a:ext cx="3624904" cy="3696583"/>
          </a:xfrm>
          <a:prstGeom prst="rect">
            <a:avLst/>
          </a:prstGeom>
          <a:effectLst>
            <a:outerShdw blurRad="50800" dist="50800" dir="5400000" algn="ctr" rotWithShape="0">
              <a:srgbClr val="000000">
                <a:alpha val="0"/>
              </a:srgbClr>
            </a:outerShdw>
          </a:effectLst>
        </p:spPr>
      </p:pic>
      <p:pic>
        <p:nvPicPr>
          <p:cNvPr id="9" name="Picture 8" descr="Icon&#10;&#10;Description automatically generated">
            <a:extLst>
              <a:ext uri="{FF2B5EF4-FFF2-40B4-BE49-F238E27FC236}">
                <a16:creationId xmlns:a16="http://schemas.microsoft.com/office/drawing/2014/main" id="{BD8B35C8-6D9D-524E-97B4-23DD7F66A7F3}"/>
              </a:ext>
            </a:extLst>
          </p:cNvPr>
          <p:cNvPicPr>
            <a:picLocks noChangeAspect="1"/>
          </p:cNvPicPr>
          <p:nvPr/>
        </p:nvPicPr>
        <p:blipFill>
          <a:blip r:embed="rId4"/>
          <a:stretch>
            <a:fillRect/>
          </a:stretch>
        </p:blipFill>
        <p:spPr>
          <a:xfrm>
            <a:off x="8903286" y="5872253"/>
            <a:ext cx="721360" cy="721360"/>
          </a:xfrm>
          <a:prstGeom prst="rect">
            <a:avLst/>
          </a:prstGeom>
        </p:spPr>
      </p:pic>
      <p:sp>
        <p:nvSpPr>
          <p:cNvPr id="10" name="TextBox 9">
            <a:extLst>
              <a:ext uri="{FF2B5EF4-FFF2-40B4-BE49-F238E27FC236}">
                <a16:creationId xmlns:a16="http://schemas.microsoft.com/office/drawing/2014/main" id="{7B483208-2ED2-8142-8FD3-0E5D3E8347F2}"/>
              </a:ext>
            </a:extLst>
          </p:cNvPr>
          <p:cNvSpPr txBox="1"/>
          <p:nvPr/>
        </p:nvSpPr>
        <p:spPr>
          <a:xfrm>
            <a:off x="9624646" y="6048267"/>
            <a:ext cx="2157046" cy="369332"/>
          </a:xfrm>
          <a:prstGeom prst="rect">
            <a:avLst/>
          </a:prstGeom>
          <a:noFill/>
        </p:spPr>
        <p:txBody>
          <a:bodyPr wrap="square" rtlCol="0">
            <a:spAutoFit/>
          </a:bodyPr>
          <a:lstStyle/>
          <a:p>
            <a:r>
              <a:rPr lang="en-US" dirty="0">
                <a:solidFill>
                  <a:srgbClr val="004174"/>
                </a:solidFill>
              </a:rPr>
              <a:t>www.hipaa.com</a:t>
            </a:r>
          </a:p>
        </p:txBody>
      </p:sp>
    </p:spTree>
    <p:extLst>
      <p:ext uri="{BB962C8B-B14F-4D97-AF65-F5344CB8AC3E}">
        <p14:creationId xmlns:p14="http://schemas.microsoft.com/office/powerpoint/2010/main" val="2611650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5167E9-E723-5740-A996-45916E7F4FA8}"/>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45737C8-9629-4346-BE36-975E1109608B}"/>
              </a:ext>
            </a:extLst>
          </p:cNvPr>
          <p:cNvSpPr txBox="1"/>
          <p:nvPr/>
        </p:nvSpPr>
        <p:spPr>
          <a:xfrm>
            <a:off x="2715796" y="501293"/>
            <a:ext cx="6760405"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Session 3 Learning Objective</a:t>
            </a:r>
          </a:p>
        </p:txBody>
      </p:sp>
      <p:sp>
        <p:nvSpPr>
          <p:cNvPr id="6" name="Rectangle 5">
            <a:extLst>
              <a:ext uri="{FF2B5EF4-FFF2-40B4-BE49-F238E27FC236}">
                <a16:creationId xmlns:a16="http://schemas.microsoft.com/office/drawing/2014/main" id="{2A8C9124-34F2-0A45-A7C8-69172264429A}"/>
              </a:ext>
            </a:extLst>
          </p:cNvPr>
          <p:cNvSpPr/>
          <p:nvPr/>
        </p:nvSpPr>
        <p:spPr>
          <a:xfrm>
            <a:off x="2273725" y="2962572"/>
            <a:ext cx="9918275" cy="954107"/>
          </a:xfrm>
          <a:prstGeom prst="rect">
            <a:avLst/>
          </a:prstGeom>
        </p:spPr>
        <p:txBody>
          <a:bodyPr wrap="square">
            <a:spAutoFit/>
          </a:bodyPr>
          <a:lstStyle/>
          <a:p>
            <a:pPr lvl="0"/>
            <a:r>
              <a:rPr lang="en-US" sz="2800" dirty="0">
                <a:solidFill>
                  <a:srgbClr val="004174"/>
                </a:solidFill>
              </a:rPr>
              <a:t>Expand knowledge regarding the breadth of tyrosine kinase inhibitor toxicities, monitoring, and management.</a:t>
            </a:r>
          </a:p>
        </p:txBody>
      </p:sp>
      <p:pic>
        <p:nvPicPr>
          <p:cNvPr id="9" name="Graphic 8" descr="Graduation cap with solid fill">
            <a:extLst>
              <a:ext uri="{FF2B5EF4-FFF2-40B4-BE49-F238E27FC236}">
                <a16:creationId xmlns:a16="http://schemas.microsoft.com/office/drawing/2014/main" id="{63DC0761-F024-3642-8EC9-C994354E1A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1550" y="2951946"/>
            <a:ext cx="914400" cy="914400"/>
          </a:xfrm>
          <a:prstGeom prst="rect">
            <a:avLst/>
          </a:prstGeom>
        </p:spPr>
      </p:pic>
    </p:spTree>
    <p:extLst>
      <p:ext uri="{BB962C8B-B14F-4D97-AF65-F5344CB8AC3E}">
        <p14:creationId xmlns:p14="http://schemas.microsoft.com/office/powerpoint/2010/main" val="367899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AC5A1-B4EA-F946-8341-77483B091598}"/>
              </a:ext>
            </a:extLst>
          </p:cNvPr>
          <p:cNvSpPr/>
          <p:nvPr/>
        </p:nvSpPr>
        <p:spPr>
          <a:xfrm>
            <a:off x="0" y="344774"/>
            <a:ext cx="12192000" cy="962916"/>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8620B24-F929-7B43-A8F5-D2FDAA880CE1}"/>
              </a:ext>
            </a:extLst>
          </p:cNvPr>
          <p:cNvSpPr txBox="1"/>
          <p:nvPr/>
        </p:nvSpPr>
        <p:spPr>
          <a:xfrm>
            <a:off x="1945330" y="501292"/>
            <a:ext cx="4727299"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Case Study: “Mx. W”</a:t>
            </a:r>
          </a:p>
        </p:txBody>
      </p:sp>
      <p:pic>
        <p:nvPicPr>
          <p:cNvPr id="9" name="Picture 2" descr="man in black dress shirt">
            <a:extLst>
              <a:ext uri="{FF2B5EF4-FFF2-40B4-BE49-F238E27FC236}">
                <a16:creationId xmlns:a16="http://schemas.microsoft.com/office/drawing/2014/main" id="{98AC0D9E-8230-F34C-8510-C6453999EB8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585434" y="151325"/>
            <a:ext cx="2060422" cy="3088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287AFF4F-5464-2C43-86FA-69521A24DF28}"/>
              </a:ext>
            </a:extLst>
          </p:cNvPr>
          <p:cNvSpPr/>
          <p:nvPr/>
        </p:nvSpPr>
        <p:spPr>
          <a:xfrm>
            <a:off x="462061" y="1575348"/>
            <a:ext cx="11509866" cy="4524315"/>
          </a:xfrm>
          <a:prstGeom prst="rect">
            <a:avLst/>
          </a:prstGeom>
        </p:spPr>
        <p:txBody>
          <a:bodyPr wrap="square">
            <a:spAutoFit/>
          </a:bodyPr>
          <a:lstStyle/>
          <a:p>
            <a:r>
              <a:rPr lang="en-US" dirty="0"/>
              <a:t>46-year-old patient, Mx. W</a:t>
            </a:r>
          </a:p>
          <a:p>
            <a:r>
              <a:rPr lang="en-US" dirty="0"/>
              <a:t>Demographics</a:t>
            </a:r>
          </a:p>
          <a:p>
            <a:pPr marL="742950" lvl="1" indent="-285750">
              <a:buFont typeface="Arial" panose="020B0604020202020204" pitchFamily="34" charset="0"/>
              <a:buChar char="•"/>
            </a:pPr>
            <a:r>
              <a:rPr lang="en-US" dirty="0"/>
              <a:t>Born genetically female, self identifies as genderqueer with they/them pronouns</a:t>
            </a:r>
          </a:p>
          <a:p>
            <a:pPr marL="742950" lvl="1" indent="-285750">
              <a:buFont typeface="Arial" panose="020B0604020202020204" pitchFamily="34" charset="0"/>
              <a:buChar char="•"/>
            </a:pPr>
            <a:r>
              <a:rPr lang="en-US" dirty="0"/>
              <a:t>Working full time as a small business owner – owns a plant nursery</a:t>
            </a:r>
          </a:p>
          <a:p>
            <a:r>
              <a:rPr lang="en-US" dirty="0"/>
              <a:t>Comorbidities</a:t>
            </a:r>
          </a:p>
          <a:p>
            <a:pPr marL="742950" lvl="1" indent="-285750">
              <a:buFont typeface="Arial" panose="020B0604020202020204" pitchFamily="34" charset="0"/>
              <a:buChar char="•"/>
            </a:pPr>
            <a:r>
              <a:rPr lang="en-US" dirty="0"/>
              <a:t>Relapsing-remitting multiple sclerosis, treated with Ofatumumab, currently quiescent</a:t>
            </a:r>
          </a:p>
          <a:p>
            <a:pPr marL="742950" lvl="1" indent="-285750">
              <a:buFont typeface="Arial" panose="020B0604020202020204" pitchFamily="34" charset="0"/>
              <a:buChar char="•"/>
            </a:pPr>
            <a:r>
              <a:rPr lang="en-US" dirty="0"/>
              <a:t>History of Grave’s disease, now euthyroid on Levothyroxine </a:t>
            </a:r>
          </a:p>
          <a:p>
            <a:pPr marL="742950" lvl="1" indent="-285750">
              <a:buFont typeface="Arial" panose="020B0604020202020204" pitchFamily="34" charset="0"/>
              <a:buChar char="•"/>
            </a:pPr>
            <a:r>
              <a:rPr lang="en-US" dirty="0"/>
              <a:t>Essential hypertension, managed by exercise and salt restriction</a:t>
            </a:r>
          </a:p>
          <a:p>
            <a:r>
              <a:rPr lang="en-US" dirty="0"/>
              <a:t>Diagnostic/treatment history</a:t>
            </a:r>
          </a:p>
          <a:p>
            <a:pPr marL="742950" lvl="1" indent="-285750">
              <a:buFont typeface="Arial" panose="020B0604020202020204" pitchFamily="34" charset="0"/>
              <a:buChar char="•"/>
            </a:pPr>
            <a:r>
              <a:rPr lang="en-US" dirty="0"/>
              <a:t>Developed a chronic cough during the fall allergy season. Initially treated as allergic rhinitis but failed to improve. </a:t>
            </a:r>
          </a:p>
          <a:p>
            <a:pPr marL="742950" lvl="1" indent="-285750">
              <a:buFont typeface="Arial" panose="020B0604020202020204" pitchFamily="34" charset="0"/>
              <a:buChar char="•"/>
            </a:pPr>
            <a:r>
              <a:rPr lang="en-US" dirty="0"/>
              <a:t>Neurologist ultimately ordered CT chest revealing innumerable pulmonary nodules, multiple lytic spine and rib lesions, and an 8 cm mass in the upper pole of right kidney.</a:t>
            </a:r>
          </a:p>
          <a:p>
            <a:pPr marL="742950" lvl="1" indent="-285750">
              <a:buFont typeface="Arial" panose="020B0604020202020204" pitchFamily="34" charset="0"/>
              <a:buChar char="•"/>
            </a:pPr>
            <a:r>
              <a:rPr lang="en-US" dirty="0"/>
              <a:t>Biopsy of pulmonary nodule reveals clear cell kidney cancer. </a:t>
            </a:r>
          </a:p>
          <a:p>
            <a:r>
              <a:rPr lang="en-US" dirty="0"/>
              <a:t>Goals</a:t>
            </a:r>
          </a:p>
          <a:p>
            <a:pPr marL="742950" lvl="1" indent="-285750">
              <a:buFont typeface="Arial" panose="020B0604020202020204" pitchFamily="34" charset="0"/>
              <a:buChar char="•"/>
            </a:pPr>
            <a:r>
              <a:rPr lang="en-US" dirty="0"/>
              <a:t>“I want to see my Godson (age 13) graduate from high school, but I need to be keep working. I take my responsibility to my employees seriously.”</a:t>
            </a:r>
          </a:p>
        </p:txBody>
      </p:sp>
      <p:pic>
        <p:nvPicPr>
          <p:cNvPr id="8" name="Picture 2" descr="Research Icon Png - Marketing Transparent PNG - 462x462 - Free Download on  NicePNG">
            <a:extLst>
              <a:ext uri="{FF2B5EF4-FFF2-40B4-BE49-F238E27FC236}">
                <a16:creationId xmlns:a16="http://schemas.microsoft.com/office/drawing/2014/main" id="{743E91F0-A507-8848-ABF7-08D4202295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459" t="8203" r="22621" b="7886"/>
          <a:stretch/>
        </p:blipFill>
        <p:spPr bwMode="auto">
          <a:xfrm>
            <a:off x="546144" y="168532"/>
            <a:ext cx="1299022" cy="131184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71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58CFC9-1284-8040-980C-A74D22DE9E53}"/>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88DCEB5-33B7-144E-AB87-3B183FDB725C}"/>
              </a:ext>
            </a:extLst>
          </p:cNvPr>
          <p:cNvSpPr txBox="1"/>
          <p:nvPr/>
        </p:nvSpPr>
        <p:spPr>
          <a:xfrm>
            <a:off x="1945330" y="501292"/>
            <a:ext cx="4077968"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Case Study, cont.</a:t>
            </a:r>
          </a:p>
        </p:txBody>
      </p:sp>
      <p:sp>
        <p:nvSpPr>
          <p:cNvPr id="5" name="Rectangle 4">
            <a:extLst>
              <a:ext uri="{FF2B5EF4-FFF2-40B4-BE49-F238E27FC236}">
                <a16:creationId xmlns:a16="http://schemas.microsoft.com/office/drawing/2014/main" id="{FE1066CB-F484-7D49-889E-ADF2B2745DE8}"/>
              </a:ext>
            </a:extLst>
          </p:cNvPr>
          <p:cNvSpPr/>
          <p:nvPr/>
        </p:nvSpPr>
        <p:spPr>
          <a:xfrm>
            <a:off x="867163" y="2484467"/>
            <a:ext cx="10557582" cy="2800767"/>
          </a:xfrm>
          <a:prstGeom prst="rect">
            <a:avLst/>
          </a:prstGeom>
        </p:spPr>
        <p:txBody>
          <a:bodyPr wrap="square">
            <a:spAutoFit/>
          </a:bodyPr>
          <a:lstStyle/>
          <a:p>
            <a:pPr marL="342900" indent="-342900">
              <a:buFont typeface="Arial" panose="020B0604020202020204" pitchFamily="34" charset="0"/>
              <a:buChar char="•"/>
            </a:pPr>
            <a:r>
              <a:rPr lang="en-US" sz="2200" dirty="0"/>
              <a:t>Mx. W now presents to establish medical oncology care</a:t>
            </a:r>
          </a:p>
          <a:p>
            <a:pPr marL="342900" indent="-342900">
              <a:buFont typeface="Arial" panose="020B0604020202020204" pitchFamily="34" charset="0"/>
              <a:buChar char="•"/>
            </a:pPr>
            <a:r>
              <a:rPr lang="en-US" sz="2200" dirty="0"/>
              <a:t>IMDC risk categorization: Intermediate-1 (based on </a:t>
            </a:r>
            <a:r>
              <a:rPr lang="en-US" sz="2200" i="1" dirty="0"/>
              <a:t>de novo </a:t>
            </a:r>
            <a:r>
              <a:rPr lang="en-US" sz="2200" dirty="0"/>
              <a:t>metastatic disease)</a:t>
            </a:r>
          </a:p>
          <a:p>
            <a:pPr marL="342900" indent="-342900">
              <a:buFont typeface="Arial" panose="020B0604020202020204" pitchFamily="34" charset="0"/>
              <a:buChar char="•"/>
            </a:pPr>
            <a:r>
              <a:rPr lang="en-US" sz="2200" dirty="0"/>
              <a:t>Medical decision-making discussions result in the choice of </a:t>
            </a:r>
            <a:r>
              <a:rPr lang="en-US" sz="2200" dirty="0" err="1"/>
              <a:t>Cabozantinib</a:t>
            </a:r>
            <a:r>
              <a:rPr lang="en-US" sz="2200" dirty="0"/>
              <a:t> as first-line therapy given intermediate risk disease with bone metastases in a person with active autoimmune disease</a:t>
            </a:r>
          </a:p>
          <a:p>
            <a:endParaRPr lang="en-US" sz="2200" dirty="0"/>
          </a:p>
          <a:p>
            <a:pPr marL="342900" indent="-342900">
              <a:buFont typeface="Arial" panose="020B0604020202020204" pitchFamily="34" charset="0"/>
              <a:buChar char="•"/>
            </a:pPr>
            <a:r>
              <a:rPr lang="en-US" sz="2200" dirty="0"/>
              <a:t>What is the mechanism of action for </a:t>
            </a:r>
            <a:r>
              <a:rPr lang="en-US" sz="2200" dirty="0" err="1"/>
              <a:t>Cabozantinib</a:t>
            </a:r>
            <a:r>
              <a:rPr lang="en-US" sz="2200" dirty="0"/>
              <a:t> and what is the patient experience with these agents based on mechanism? </a:t>
            </a:r>
          </a:p>
        </p:txBody>
      </p:sp>
      <p:pic>
        <p:nvPicPr>
          <p:cNvPr id="15" name="Picture 2" descr="man in black dress shirt">
            <a:extLst>
              <a:ext uri="{FF2B5EF4-FFF2-40B4-BE49-F238E27FC236}">
                <a16:creationId xmlns:a16="http://schemas.microsoft.com/office/drawing/2014/main" id="{3C51D23A-D936-DA48-9222-3C53FC8E91B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8912772" y="260455"/>
            <a:ext cx="1574857" cy="2360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Research Icon Png - Marketing Transparent PNG - 462x462 - Free Download on  NicePNG">
            <a:extLst>
              <a:ext uri="{FF2B5EF4-FFF2-40B4-BE49-F238E27FC236}">
                <a16:creationId xmlns:a16="http://schemas.microsoft.com/office/drawing/2014/main" id="{AE6E9723-3032-8A47-BF80-7ECE972FB7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459" t="8203" r="22621" b="7886"/>
          <a:stretch/>
        </p:blipFill>
        <p:spPr bwMode="auto">
          <a:xfrm>
            <a:off x="631155" y="168532"/>
            <a:ext cx="1299022" cy="1311849"/>
          </a:xfrm>
          <a:prstGeom prst="ellipse">
            <a:avLst/>
          </a:prstGeom>
          <a:noFill/>
          <a:extLst>
            <a:ext uri="{909E8E84-426E-40DD-AFC4-6F175D3DCCD1}">
              <a14:hiddenFill xmlns:a14="http://schemas.microsoft.com/office/drawing/2010/main">
                <a:solidFill>
                  <a:srgbClr val="FFFFFF"/>
                </a:solidFill>
              </a14:hiddenFill>
            </a:ext>
          </a:extLst>
        </p:spPr>
      </p:pic>
      <p:pic>
        <p:nvPicPr>
          <p:cNvPr id="3074" name="Picture 2" descr="Question mark PNG">
            <a:extLst>
              <a:ext uri="{FF2B5EF4-FFF2-40B4-BE49-F238E27FC236}">
                <a16:creationId xmlns:a16="http://schemas.microsoft.com/office/drawing/2014/main" id="{2DEADECB-0F7A-3C4D-81B2-0F081E952FF9}"/>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6971677" y="4000229"/>
            <a:ext cx="3882189" cy="257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03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F5F8F6-6244-A744-B19B-60D1C90C39B8}"/>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8D400EC-590C-B64B-800B-D5AE9BB976B0}"/>
              </a:ext>
            </a:extLst>
          </p:cNvPr>
          <p:cNvSpPr txBox="1"/>
          <p:nvPr/>
        </p:nvSpPr>
        <p:spPr>
          <a:xfrm>
            <a:off x="2323871" y="501293"/>
            <a:ext cx="7544257"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Tyrosine Kinase Inhibitors</a:t>
            </a:r>
          </a:p>
        </p:txBody>
      </p:sp>
      <p:sp>
        <p:nvSpPr>
          <p:cNvPr id="5" name="Rectangle 4">
            <a:extLst>
              <a:ext uri="{FF2B5EF4-FFF2-40B4-BE49-F238E27FC236}">
                <a16:creationId xmlns:a16="http://schemas.microsoft.com/office/drawing/2014/main" id="{2DBEBEF2-CAC7-154D-86BA-8D3725AB5E18}"/>
              </a:ext>
            </a:extLst>
          </p:cNvPr>
          <p:cNvSpPr/>
          <p:nvPr/>
        </p:nvSpPr>
        <p:spPr>
          <a:xfrm>
            <a:off x="1164158" y="2366845"/>
            <a:ext cx="10184524" cy="2985433"/>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400" dirty="0"/>
              <a:t>Class of oral cancer therapy that underwent extensive development and clinical testing in the late 1990s and early 2000s</a:t>
            </a:r>
          </a:p>
          <a:p>
            <a:pPr marL="742950" lvl="1" indent="-285750">
              <a:spcBef>
                <a:spcPts val="600"/>
              </a:spcBef>
              <a:spcAft>
                <a:spcPts val="600"/>
              </a:spcAft>
              <a:buFont typeface="Arial" panose="020B0604020202020204" pitchFamily="34" charset="0"/>
              <a:buChar char="•"/>
            </a:pPr>
            <a:r>
              <a:rPr lang="en-US" sz="2400" dirty="0"/>
              <a:t>Approved for multiple malignancies in the setting of advanced disease </a:t>
            </a:r>
          </a:p>
          <a:p>
            <a:pPr marL="285750" indent="-285750">
              <a:spcBef>
                <a:spcPts val="600"/>
              </a:spcBef>
              <a:spcAft>
                <a:spcPts val="600"/>
              </a:spcAft>
              <a:buFont typeface="Arial" panose="020B0604020202020204" pitchFamily="34" charset="0"/>
              <a:buChar char="•"/>
            </a:pPr>
            <a:r>
              <a:rPr lang="en-US" sz="2400" dirty="0"/>
              <a:t>While this class of oral cancer treatment is the focus of this session, many principles of treatment counseling, patient preparation, and monitoring apply to other classes (e.g. BCR-ABL1 TKI for CML, BRAF or MEK inhibitors for BRAF metastatic melanoma/lung/colorectal cancer, etc</a:t>
            </a:r>
            <a:r>
              <a:rPr lang="en-US" sz="2400"/>
              <a:t>.). </a:t>
            </a:r>
            <a:endParaRPr lang="en-US" sz="2400" dirty="0"/>
          </a:p>
        </p:txBody>
      </p:sp>
    </p:spTree>
    <p:extLst>
      <p:ext uri="{BB962C8B-B14F-4D97-AF65-F5344CB8AC3E}">
        <p14:creationId xmlns:p14="http://schemas.microsoft.com/office/powerpoint/2010/main" val="3345452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A0237-8677-9B4B-A796-B794E9A277F1}"/>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81654D6-F0A8-5A48-BD29-0DAEC0A2FDC2}"/>
              </a:ext>
            </a:extLst>
          </p:cNvPr>
          <p:cNvSpPr txBox="1"/>
          <p:nvPr/>
        </p:nvSpPr>
        <p:spPr>
          <a:xfrm>
            <a:off x="284747" y="342168"/>
            <a:ext cx="11622505" cy="954107"/>
          </a:xfrm>
          <a:prstGeom prst="rect">
            <a:avLst/>
          </a:prstGeom>
          <a:noFill/>
        </p:spPr>
        <p:txBody>
          <a:bodyPr wrap="square" rtlCol="0">
            <a:spAutoFit/>
          </a:bodyPr>
          <a:lstStyle/>
          <a:p>
            <a:pPr algn="ctr"/>
            <a:r>
              <a:rPr lang="en-US" sz="2800" b="1" dirty="0">
                <a:solidFill>
                  <a:srgbClr val="004174"/>
                </a:solidFill>
                <a:latin typeface="Century Gothic" panose="020B0502020202020204" pitchFamily="34" charset="0"/>
              </a:rPr>
              <a:t>Tyrosine Kinase Inhibitors of Angiogenesis:</a:t>
            </a:r>
          </a:p>
          <a:p>
            <a:pPr algn="ctr"/>
            <a:r>
              <a:rPr lang="en-US" sz="2800" b="1" dirty="0">
                <a:solidFill>
                  <a:srgbClr val="004174"/>
                </a:solidFill>
                <a:latin typeface="Century Gothic" panose="020B0502020202020204" pitchFamily="34" charset="0"/>
              </a:rPr>
              <a:t>Mechanisms of Action</a:t>
            </a:r>
          </a:p>
        </p:txBody>
      </p:sp>
      <p:pic>
        <p:nvPicPr>
          <p:cNvPr id="9" name="Picture 8">
            <a:extLst>
              <a:ext uri="{FF2B5EF4-FFF2-40B4-BE49-F238E27FC236}">
                <a16:creationId xmlns:a16="http://schemas.microsoft.com/office/drawing/2014/main" id="{4CF4058B-5C94-7247-954A-26D2636D625B}"/>
              </a:ext>
            </a:extLst>
          </p:cNvPr>
          <p:cNvPicPr>
            <a:picLocks noChangeAspect="1"/>
          </p:cNvPicPr>
          <p:nvPr/>
        </p:nvPicPr>
        <p:blipFill rotWithShape="1">
          <a:blip r:embed="rId3"/>
          <a:srcRect t="40758"/>
          <a:stretch/>
        </p:blipFill>
        <p:spPr>
          <a:xfrm>
            <a:off x="1642507" y="2011680"/>
            <a:ext cx="8724103" cy="3985486"/>
          </a:xfrm>
          <a:prstGeom prst="rect">
            <a:avLst/>
          </a:prstGeom>
        </p:spPr>
      </p:pic>
      <p:sp>
        <p:nvSpPr>
          <p:cNvPr id="10" name="TextBox 9">
            <a:extLst>
              <a:ext uri="{FF2B5EF4-FFF2-40B4-BE49-F238E27FC236}">
                <a16:creationId xmlns:a16="http://schemas.microsoft.com/office/drawing/2014/main" id="{E8513178-9122-FA4D-920D-6B7E66A3CFA0}"/>
              </a:ext>
            </a:extLst>
          </p:cNvPr>
          <p:cNvSpPr txBox="1"/>
          <p:nvPr/>
        </p:nvSpPr>
        <p:spPr>
          <a:xfrm>
            <a:off x="142307" y="6473870"/>
            <a:ext cx="3252536" cy="230832"/>
          </a:xfrm>
          <a:prstGeom prst="rect">
            <a:avLst/>
          </a:prstGeom>
          <a:noFill/>
        </p:spPr>
        <p:txBody>
          <a:bodyPr wrap="square" rtlCol="0">
            <a:spAutoFit/>
          </a:bodyPr>
          <a:lstStyle/>
          <a:p>
            <a:r>
              <a:rPr lang="en-US" sz="900" dirty="0" err="1"/>
              <a:t>Comunanza</a:t>
            </a:r>
            <a:r>
              <a:rPr lang="en-US" sz="900" dirty="0"/>
              <a:t> V, et al. </a:t>
            </a:r>
            <a:r>
              <a:rPr lang="en-US" sz="900" i="1" dirty="0"/>
              <a:t>Front Cell Dev Biol</a:t>
            </a:r>
            <a:r>
              <a:rPr lang="en-US" sz="900" dirty="0"/>
              <a:t>. 2017;5:101. Figure 1; p.2.</a:t>
            </a:r>
            <a:endParaRPr lang="en-US" dirty="0"/>
          </a:p>
        </p:txBody>
      </p:sp>
    </p:spTree>
    <p:extLst>
      <p:ext uri="{BB962C8B-B14F-4D97-AF65-F5344CB8AC3E}">
        <p14:creationId xmlns:p14="http://schemas.microsoft.com/office/powerpoint/2010/main" val="3339595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AB616-AD60-0846-81AE-1FE2F3B2E6C7}"/>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B2EECA3-8063-1D4C-A1D7-291A78E51C5A}"/>
              </a:ext>
            </a:extLst>
          </p:cNvPr>
          <p:cNvSpPr txBox="1"/>
          <p:nvPr/>
        </p:nvSpPr>
        <p:spPr>
          <a:xfrm>
            <a:off x="1407650" y="501293"/>
            <a:ext cx="9376699"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Tyrosine Kinase Inhibitors of Angiogenesis</a:t>
            </a:r>
          </a:p>
        </p:txBody>
      </p:sp>
      <p:graphicFrame>
        <p:nvGraphicFramePr>
          <p:cNvPr id="9" name="Table 4">
            <a:extLst>
              <a:ext uri="{FF2B5EF4-FFF2-40B4-BE49-F238E27FC236}">
                <a16:creationId xmlns:a16="http://schemas.microsoft.com/office/drawing/2014/main" id="{703290AF-4E82-0E4A-8213-4C64E67F38D3}"/>
              </a:ext>
            </a:extLst>
          </p:cNvPr>
          <p:cNvGraphicFramePr>
            <a:graphicFrameLocks noGrp="1"/>
          </p:cNvGraphicFramePr>
          <p:nvPr>
            <p:extLst>
              <p:ext uri="{D42A27DB-BD31-4B8C-83A1-F6EECF244321}">
                <p14:modId xmlns:p14="http://schemas.microsoft.com/office/powerpoint/2010/main" val="1510221761"/>
              </p:ext>
            </p:extLst>
          </p:nvPr>
        </p:nvGraphicFramePr>
        <p:xfrm>
          <a:off x="794154" y="1622147"/>
          <a:ext cx="10603689" cy="4734560"/>
        </p:xfrm>
        <a:graphic>
          <a:graphicData uri="http://schemas.openxmlformats.org/drawingml/2006/table">
            <a:tbl>
              <a:tblPr firstRow="1" bandRow="1">
                <a:tableStyleId>{93296810-A885-4BE3-A3E7-6D5BEEA58F35}</a:tableStyleId>
              </a:tblPr>
              <a:tblGrid>
                <a:gridCol w="1521838">
                  <a:extLst>
                    <a:ext uri="{9D8B030D-6E8A-4147-A177-3AD203B41FA5}">
                      <a16:colId xmlns:a16="http://schemas.microsoft.com/office/drawing/2014/main" val="318881273"/>
                    </a:ext>
                  </a:extLst>
                </a:gridCol>
                <a:gridCol w="7052553">
                  <a:extLst>
                    <a:ext uri="{9D8B030D-6E8A-4147-A177-3AD203B41FA5}">
                      <a16:colId xmlns:a16="http://schemas.microsoft.com/office/drawing/2014/main" val="3940044000"/>
                    </a:ext>
                  </a:extLst>
                </a:gridCol>
                <a:gridCol w="2029298">
                  <a:extLst>
                    <a:ext uri="{9D8B030D-6E8A-4147-A177-3AD203B41FA5}">
                      <a16:colId xmlns:a16="http://schemas.microsoft.com/office/drawing/2014/main" val="2547408403"/>
                    </a:ext>
                  </a:extLst>
                </a:gridCol>
              </a:tblGrid>
              <a:tr h="370840">
                <a:tc>
                  <a:txBody>
                    <a:bodyPr/>
                    <a:lstStyle/>
                    <a:p>
                      <a:r>
                        <a:rPr lang="en-US" sz="1800" dirty="0"/>
                        <a:t>Agent</a:t>
                      </a:r>
                    </a:p>
                  </a:txBody>
                  <a:tcPr/>
                </a:tc>
                <a:tc>
                  <a:txBody>
                    <a:bodyPr/>
                    <a:lstStyle/>
                    <a:p>
                      <a:r>
                        <a:rPr lang="en-US" sz="1800" dirty="0"/>
                        <a:t>Indication(s) – advanced/incurable disease </a:t>
                      </a:r>
                    </a:p>
                  </a:txBody>
                  <a:tcPr/>
                </a:tc>
                <a:tc>
                  <a:txBody>
                    <a:bodyPr/>
                    <a:lstStyle/>
                    <a:p>
                      <a:r>
                        <a:rPr lang="en-US" sz="1800" dirty="0"/>
                        <a:t>First FDA Approval </a:t>
                      </a:r>
                    </a:p>
                  </a:txBody>
                  <a:tcPr/>
                </a:tc>
                <a:extLst>
                  <a:ext uri="{0D108BD9-81ED-4DB2-BD59-A6C34878D82A}">
                    <a16:rowId xmlns:a16="http://schemas.microsoft.com/office/drawing/2014/main" val="349464864"/>
                  </a:ext>
                </a:extLst>
              </a:tr>
              <a:tr h="370840">
                <a:tc>
                  <a:txBody>
                    <a:bodyPr/>
                    <a:lstStyle/>
                    <a:p>
                      <a:r>
                        <a:rPr lang="en-US" sz="1800" dirty="0"/>
                        <a:t>Sorafenib</a:t>
                      </a:r>
                    </a:p>
                  </a:txBody>
                  <a:tcPr marL="121920" marR="121920" marT="60960" marB="60960" anchor="ctr"/>
                </a:tc>
                <a:tc>
                  <a:txBody>
                    <a:bodyPr/>
                    <a:lstStyle/>
                    <a:p>
                      <a:r>
                        <a:rPr lang="en-US" sz="1800" dirty="0"/>
                        <a:t>Hepatocellular</a:t>
                      </a:r>
                      <a:r>
                        <a:rPr lang="en-US" sz="1800" baseline="0" dirty="0"/>
                        <a:t> carcinoma, renal cell carcinoma, differentiated thyroid cancer</a:t>
                      </a:r>
                    </a:p>
                  </a:txBody>
                  <a:tcPr marL="121920" marR="121920" marT="60960" marB="60960" anchor="ctr"/>
                </a:tc>
                <a:tc>
                  <a:txBody>
                    <a:bodyPr/>
                    <a:lstStyle/>
                    <a:p>
                      <a:pPr algn="ctr"/>
                      <a:r>
                        <a:rPr lang="en-US" sz="1800" dirty="0"/>
                        <a:t>2005</a:t>
                      </a:r>
                    </a:p>
                  </a:txBody>
                  <a:tcPr marL="121920" marR="121920" marT="60960" marB="60960" anchor="ctr"/>
                </a:tc>
                <a:extLst>
                  <a:ext uri="{0D108BD9-81ED-4DB2-BD59-A6C34878D82A}">
                    <a16:rowId xmlns:a16="http://schemas.microsoft.com/office/drawing/2014/main" val="3413200961"/>
                  </a:ext>
                </a:extLst>
              </a:tr>
              <a:tr h="370840">
                <a:tc>
                  <a:txBody>
                    <a:bodyPr/>
                    <a:lstStyle/>
                    <a:p>
                      <a:r>
                        <a:rPr lang="en-US" sz="1800" b="1" dirty="0"/>
                        <a:t>Sunitinib</a:t>
                      </a:r>
                    </a:p>
                  </a:txBody>
                  <a:tcPr marL="121920" marR="121920" marT="60960" marB="60960" anchor="ctr"/>
                </a:tc>
                <a:tc>
                  <a:txBody>
                    <a:bodyPr/>
                    <a:lstStyle/>
                    <a:p>
                      <a:r>
                        <a:rPr lang="en-US" sz="1800" dirty="0"/>
                        <a:t>Gastrointestinal stromal tumor (GIST), pancreatic neuroendocrine tumor, </a:t>
                      </a:r>
                      <a:r>
                        <a:rPr lang="en-US" sz="1800" b="1" dirty="0"/>
                        <a:t>renal cell carcinoma*</a:t>
                      </a:r>
                    </a:p>
                  </a:txBody>
                  <a:tcPr marL="121920" marR="121920" marT="60960" marB="60960" anchor="ctr"/>
                </a:tc>
                <a:tc>
                  <a:txBody>
                    <a:bodyPr/>
                    <a:lstStyle/>
                    <a:p>
                      <a:pPr algn="ctr"/>
                      <a:r>
                        <a:rPr lang="en-US" sz="1800" dirty="0"/>
                        <a:t>2006</a:t>
                      </a:r>
                    </a:p>
                  </a:txBody>
                  <a:tcPr marL="121920" marR="121920" marT="60960" marB="60960" anchor="ctr"/>
                </a:tc>
                <a:extLst>
                  <a:ext uri="{0D108BD9-81ED-4DB2-BD59-A6C34878D82A}">
                    <a16:rowId xmlns:a16="http://schemas.microsoft.com/office/drawing/2014/main" val="2337043885"/>
                  </a:ext>
                </a:extLst>
              </a:tr>
              <a:tr h="370840">
                <a:tc>
                  <a:txBody>
                    <a:bodyPr/>
                    <a:lstStyle/>
                    <a:p>
                      <a:r>
                        <a:rPr lang="en-US" sz="1800" dirty="0"/>
                        <a:t>Pazopanib</a:t>
                      </a:r>
                    </a:p>
                  </a:txBody>
                  <a:tcPr marL="121920" marR="121920" marT="60960" marB="60960" anchor="ctr"/>
                </a:tc>
                <a:tc>
                  <a:txBody>
                    <a:bodyPr/>
                    <a:lstStyle/>
                    <a:p>
                      <a:r>
                        <a:rPr lang="en-US" sz="1800" dirty="0"/>
                        <a:t>Renal cell carcinoma, soft</a:t>
                      </a:r>
                      <a:r>
                        <a:rPr lang="en-US" sz="1800" baseline="0" dirty="0"/>
                        <a:t> tissue sarcoma</a:t>
                      </a:r>
                      <a:endParaRPr lang="en-US" sz="1800" dirty="0"/>
                    </a:p>
                  </a:txBody>
                  <a:tcPr marL="121920" marR="121920" marT="60960" marB="60960" anchor="ctr"/>
                </a:tc>
                <a:tc>
                  <a:txBody>
                    <a:bodyPr/>
                    <a:lstStyle/>
                    <a:p>
                      <a:pPr algn="ctr"/>
                      <a:r>
                        <a:rPr lang="en-US" sz="1800" dirty="0"/>
                        <a:t>2009</a:t>
                      </a:r>
                    </a:p>
                  </a:txBody>
                  <a:tcPr marL="121920" marR="121920" marT="60960" marB="60960" anchor="ctr"/>
                </a:tc>
                <a:extLst>
                  <a:ext uri="{0D108BD9-81ED-4DB2-BD59-A6C34878D82A}">
                    <a16:rowId xmlns:a16="http://schemas.microsoft.com/office/drawing/2014/main" val="2730139212"/>
                  </a:ext>
                </a:extLst>
              </a:tr>
              <a:tr h="370840">
                <a:tc>
                  <a:txBody>
                    <a:bodyPr/>
                    <a:lstStyle/>
                    <a:p>
                      <a:r>
                        <a:rPr lang="en-US" sz="1800" dirty="0" err="1"/>
                        <a:t>Vandetanib</a:t>
                      </a:r>
                      <a:endParaRPr lang="en-US" sz="1800" dirty="0"/>
                    </a:p>
                  </a:txBody>
                  <a:tcPr marL="121920" marR="121920" marT="60960" marB="60960" anchor="ctr"/>
                </a:tc>
                <a:tc>
                  <a:txBody>
                    <a:bodyPr/>
                    <a:lstStyle/>
                    <a:p>
                      <a:r>
                        <a:rPr lang="en-US" sz="1800" dirty="0"/>
                        <a:t>Medullary thyroid cancer</a:t>
                      </a:r>
                    </a:p>
                  </a:txBody>
                  <a:tcPr marL="121920" marR="121920" marT="60960" marB="60960" anchor="ctr"/>
                </a:tc>
                <a:tc>
                  <a:txBody>
                    <a:bodyPr/>
                    <a:lstStyle/>
                    <a:p>
                      <a:pPr algn="ctr"/>
                      <a:r>
                        <a:rPr lang="en-US" sz="1800" dirty="0"/>
                        <a:t>2011</a:t>
                      </a:r>
                    </a:p>
                  </a:txBody>
                  <a:tcPr marL="121920" marR="121920" marT="60960" marB="60960" anchor="ctr"/>
                </a:tc>
                <a:extLst>
                  <a:ext uri="{0D108BD9-81ED-4DB2-BD59-A6C34878D82A}">
                    <a16:rowId xmlns:a16="http://schemas.microsoft.com/office/drawing/2014/main" val="2192840298"/>
                  </a:ext>
                </a:extLst>
              </a:tr>
              <a:tr h="370840">
                <a:tc>
                  <a:txBody>
                    <a:bodyPr/>
                    <a:lstStyle/>
                    <a:p>
                      <a:r>
                        <a:rPr lang="en-US" sz="1800" dirty="0" err="1"/>
                        <a:t>Axitinib</a:t>
                      </a:r>
                      <a:endParaRPr lang="en-US" sz="1800" dirty="0"/>
                    </a:p>
                  </a:txBody>
                  <a:tcPr marL="121920" marR="121920" marT="60960" marB="60960" anchor="ctr"/>
                </a:tc>
                <a:tc>
                  <a:txBody>
                    <a:bodyPr/>
                    <a:lstStyle/>
                    <a:p>
                      <a:r>
                        <a:rPr lang="en-US" sz="1800" dirty="0"/>
                        <a:t>Renal cell carcinoma</a:t>
                      </a:r>
                    </a:p>
                  </a:txBody>
                  <a:tcPr marL="121920" marR="121920" marT="60960" marB="60960" anchor="ctr"/>
                </a:tc>
                <a:tc>
                  <a:txBody>
                    <a:bodyPr/>
                    <a:lstStyle/>
                    <a:p>
                      <a:pPr algn="ctr"/>
                      <a:r>
                        <a:rPr lang="en-US" sz="1800" dirty="0"/>
                        <a:t>2012</a:t>
                      </a:r>
                    </a:p>
                  </a:txBody>
                  <a:tcPr marL="121920" marR="121920" marT="60960" marB="60960" anchor="ctr"/>
                </a:tc>
                <a:extLst>
                  <a:ext uri="{0D108BD9-81ED-4DB2-BD59-A6C34878D82A}">
                    <a16:rowId xmlns:a16="http://schemas.microsoft.com/office/drawing/2014/main" val="258550120"/>
                  </a:ext>
                </a:extLst>
              </a:tr>
              <a:tr h="370840">
                <a:tc>
                  <a:txBody>
                    <a:bodyPr/>
                    <a:lstStyle/>
                    <a:p>
                      <a:r>
                        <a:rPr lang="en-US" sz="1800" dirty="0"/>
                        <a:t>Regorafenib</a:t>
                      </a:r>
                    </a:p>
                  </a:txBody>
                  <a:tcPr marL="121920" marR="121920" marT="60960" marB="60960" anchor="ctr"/>
                </a:tc>
                <a:tc>
                  <a:txBody>
                    <a:bodyPr/>
                    <a:lstStyle/>
                    <a:p>
                      <a:r>
                        <a:rPr lang="en-US" sz="1800" dirty="0"/>
                        <a:t>Colorectal cancer, gastrointestinal stromal tumor, hepatocellular</a:t>
                      </a:r>
                      <a:r>
                        <a:rPr lang="en-US" sz="1800" baseline="0" dirty="0"/>
                        <a:t> carcinoma</a:t>
                      </a:r>
                      <a:endParaRPr lang="en-US" sz="1800" dirty="0"/>
                    </a:p>
                  </a:txBody>
                  <a:tcPr marL="121920" marR="121920" marT="60960" marB="60960" anchor="ctr"/>
                </a:tc>
                <a:tc>
                  <a:txBody>
                    <a:bodyPr/>
                    <a:lstStyle/>
                    <a:p>
                      <a:pPr algn="ctr"/>
                      <a:r>
                        <a:rPr lang="en-US" sz="1800" dirty="0"/>
                        <a:t>2012</a:t>
                      </a:r>
                    </a:p>
                  </a:txBody>
                  <a:tcPr marL="121920" marR="121920" marT="60960" marB="60960" anchor="ctr"/>
                </a:tc>
                <a:extLst>
                  <a:ext uri="{0D108BD9-81ED-4DB2-BD59-A6C34878D82A}">
                    <a16:rowId xmlns:a16="http://schemas.microsoft.com/office/drawing/2014/main" val="598876844"/>
                  </a:ext>
                </a:extLst>
              </a:tr>
              <a:tr h="370840">
                <a:tc>
                  <a:txBody>
                    <a:bodyPr/>
                    <a:lstStyle/>
                    <a:p>
                      <a:r>
                        <a:rPr lang="en-US" sz="1800" dirty="0"/>
                        <a:t>Cabozantinib</a:t>
                      </a:r>
                    </a:p>
                  </a:txBody>
                  <a:tcPr marL="121920" marR="121920" marT="60960" marB="60960" anchor="ctr"/>
                </a:tc>
                <a:tc>
                  <a:txBody>
                    <a:bodyPr/>
                    <a:lstStyle/>
                    <a:p>
                      <a:r>
                        <a:rPr lang="en-US" sz="1800" dirty="0"/>
                        <a:t>Hepatocellular</a:t>
                      </a:r>
                      <a:r>
                        <a:rPr lang="en-US" sz="1800" baseline="0" dirty="0"/>
                        <a:t> carcinoma, renal cell carcinoma, medullary thyroid cancer</a:t>
                      </a:r>
                      <a:endParaRPr lang="en-US" sz="1800" dirty="0"/>
                    </a:p>
                  </a:txBody>
                  <a:tcPr marL="121920" marR="121920" marT="60960" marB="60960" anchor="ctr"/>
                </a:tc>
                <a:tc>
                  <a:txBody>
                    <a:bodyPr/>
                    <a:lstStyle/>
                    <a:p>
                      <a:pPr algn="ctr"/>
                      <a:r>
                        <a:rPr lang="en-US" sz="1800" dirty="0"/>
                        <a:t>2012</a:t>
                      </a:r>
                    </a:p>
                  </a:txBody>
                  <a:tcPr marL="121920" marR="121920" marT="60960" marB="60960" anchor="ctr"/>
                </a:tc>
                <a:extLst>
                  <a:ext uri="{0D108BD9-81ED-4DB2-BD59-A6C34878D82A}">
                    <a16:rowId xmlns:a16="http://schemas.microsoft.com/office/drawing/2014/main" val="3304890854"/>
                  </a:ext>
                </a:extLst>
              </a:tr>
              <a:tr h="370840">
                <a:tc>
                  <a:txBody>
                    <a:bodyPr/>
                    <a:lstStyle/>
                    <a:p>
                      <a:r>
                        <a:rPr lang="en-US" sz="1800" dirty="0"/>
                        <a:t>Lenvatinib</a:t>
                      </a:r>
                    </a:p>
                  </a:txBody>
                  <a:tcPr marL="121920" marR="121920" marT="60960" marB="60960" anchor="ctr"/>
                </a:tc>
                <a:tc>
                  <a:txBody>
                    <a:bodyPr/>
                    <a:lstStyle/>
                    <a:p>
                      <a:r>
                        <a:rPr lang="en-US" sz="1800" dirty="0"/>
                        <a:t>Hepatocellular</a:t>
                      </a:r>
                      <a:r>
                        <a:rPr lang="en-US" sz="1800" baseline="0" dirty="0"/>
                        <a:t> carcinoma, renal cell carcinoma, </a:t>
                      </a:r>
                      <a:endParaRPr lang="en-US" sz="1800" dirty="0"/>
                    </a:p>
                  </a:txBody>
                  <a:tcPr marL="121920" marR="121920" marT="60960" marB="60960" anchor="ctr"/>
                </a:tc>
                <a:tc>
                  <a:txBody>
                    <a:bodyPr/>
                    <a:lstStyle/>
                    <a:p>
                      <a:pPr algn="ctr"/>
                      <a:r>
                        <a:rPr lang="en-US" sz="1800" dirty="0"/>
                        <a:t>2015</a:t>
                      </a:r>
                    </a:p>
                  </a:txBody>
                  <a:tcPr marL="121920" marR="121920" marT="60960" marB="60960" anchor="ctr"/>
                </a:tc>
                <a:extLst>
                  <a:ext uri="{0D108BD9-81ED-4DB2-BD59-A6C34878D82A}">
                    <a16:rowId xmlns:a16="http://schemas.microsoft.com/office/drawing/2014/main" val="3041104049"/>
                  </a:ext>
                </a:extLst>
              </a:tr>
              <a:tr h="370840">
                <a:tc>
                  <a:txBody>
                    <a:bodyPr/>
                    <a:lstStyle/>
                    <a:p>
                      <a:r>
                        <a:rPr lang="en-US" sz="1800" dirty="0"/>
                        <a:t> Tivozanib</a:t>
                      </a:r>
                    </a:p>
                  </a:txBody>
                  <a:tcPr/>
                </a:tc>
                <a:tc>
                  <a:txBody>
                    <a:bodyPr/>
                    <a:lstStyle/>
                    <a:p>
                      <a:r>
                        <a:rPr lang="en-US" sz="1800" dirty="0"/>
                        <a:t> Renal cell carcinoma</a:t>
                      </a:r>
                    </a:p>
                  </a:txBody>
                  <a:tcPr/>
                </a:tc>
                <a:tc>
                  <a:txBody>
                    <a:bodyPr/>
                    <a:lstStyle/>
                    <a:p>
                      <a:pPr algn="ctr"/>
                      <a:r>
                        <a:rPr lang="en-US" sz="1800" dirty="0"/>
                        <a:t>2021</a:t>
                      </a:r>
                    </a:p>
                  </a:txBody>
                  <a:tcPr/>
                </a:tc>
                <a:extLst>
                  <a:ext uri="{0D108BD9-81ED-4DB2-BD59-A6C34878D82A}">
                    <a16:rowId xmlns:a16="http://schemas.microsoft.com/office/drawing/2014/main" val="3272494922"/>
                  </a:ext>
                </a:extLst>
              </a:tr>
            </a:tbl>
          </a:graphicData>
        </a:graphic>
      </p:graphicFrame>
    </p:spTree>
    <p:extLst>
      <p:ext uri="{BB962C8B-B14F-4D97-AF65-F5344CB8AC3E}">
        <p14:creationId xmlns:p14="http://schemas.microsoft.com/office/powerpoint/2010/main" val="1564583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CFDEDE-8CC9-D845-ABB7-658371EE07C9}"/>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E85B7B6-CA09-3F44-9F2D-B9D15334EA29}"/>
              </a:ext>
            </a:extLst>
          </p:cNvPr>
          <p:cNvSpPr txBox="1"/>
          <p:nvPr/>
        </p:nvSpPr>
        <p:spPr>
          <a:xfrm>
            <a:off x="1092707" y="283789"/>
            <a:ext cx="10006584" cy="1077218"/>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Tyrosine Kinase Inhibitors of Angiogenesis:</a:t>
            </a:r>
          </a:p>
          <a:p>
            <a:pPr algn="ctr"/>
            <a:r>
              <a:rPr lang="en-US" sz="3200" b="1" dirty="0">
                <a:solidFill>
                  <a:srgbClr val="004174"/>
                </a:solidFill>
                <a:latin typeface="Century Gothic" panose="020B0502020202020204" pitchFamily="34" charset="0"/>
              </a:rPr>
              <a:t>Targets</a:t>
            </a:r>
          </a:p>
        </p:txBody>
      </p:sp>
      <p:graphicFrame>
        <p:nvGraphicFramePr>
          <p:cNvPr id="16" name="Table 15">
            <a:extLst>
              <a:ext uri="{FF2B5EF4-FFF2-40B4-BE49-F238E27FC236}">
                <a16:creationId xmlns:a16="http://schemas.microsoft.com/office/drawing/2014/main" id="{DB51BC10-BFA7-0049-8421-5736BF5AA82D}"/>
              </a:ext>
            </a:extLst>
          </p:cNvPr>
          <p:cNvGraphicFramePr>
            <a:graphicFrameLocks noGrp="1"/>
          </p:cNvGraphicFramePr>
          <p:nvPr>
            <p:extLst>
              <p:ext uri="{D42A27DB-BD31-4B8C-83A1-F6EECF244321}">
                <p14:modId xmlns:p14="http://schemas.microsoft.com/office/powerpoint/2010/main" val="4006751711"/>
              </p:ext>
            </p:extLst>
          </p:nvPr>
        </p:nvGraphicFramePr>
        <p:xfrm>
          <a:off x="1027889" y="1417869"/>
          <a:ext cx="10136221" cy="5287840"/>
        </p:xfrm>
        <a:graphic>
          <a:graphicData uri="http://schemas.openxmlformats.org/drawingml/2006/table">
            <a:tbl>
              <a:tblPr firstRow="1" bandRow="1">
                <a:tableStyleId>{93296810-A885-4BE3-A3E7-6D5BEEA58F35}</a:tableStyleId>
              </a:tblPr>
              <a:tblGrid>
                <a:gridCol w="1822213">
                  <a:extLst>
                    <a:ext uri="{9D8B030D-6E8A-4147-A177-3AD203B41FA5}">
                      <a16:colId xmlns:a16="http://schemas.microsoft.com/office/drawing/2014/main" val="3710230720"/>
                    </a:ext>
                  </a:extLst>
                </a:gridCol>
                <a:gridCol w="8314008">
                  <a:extLst>
                    <a:ext uri="{9D8B030D-6E8A-4147-A177-3AD203B41FA5}">
                      <a16:colId xmlns:a16="http://schemas.microsoft.com/office/drawing/2014/main" val="2828673825"/>
                    </a:ext>
                  </a:extLst>
                </a:gridCol>
              </a:tblGrid>
              <a:tr h="374040">
                <a:tc>
                  <a:txBody>
                    <a:bodyPr/>
                    <a:lstStyle/>
                    <a:p>
                      <a:pPr algn="ctr"/>
                      <a:r>
                        <a:rPr lang="en-US" sz="1800" dirty="0"/>
                        <a:t>Drug</a:t>
                      </a:r>
                    </a:p>
                  </a:txBody>
                  <a:tcPr marL="121920" marR="121920" marT="60960" marB="60960" anchor="ctr"/>
                </a:tc>
                <a:tc>
                  <a:txBody>
                    <a:bodyPr/>
                    <a:lstStyle/>
                    <a:p>
                      <a:pPr algn="l"/>
                      <a:r>
                        <a:rPr lang="en-US" sz="1800" dirty="0"/>
                        <a:t>Targets</a:t>
                      </a:r>
                    </a:p>
                  </a:txBody>
                  <a:tcPr marL="121920" marR="121920" marT="60960" marB="60960" anchor="ctr"/>
                </a:tc>
                <a:extLst>
                  <a:ext uri="{0D108BD9-81ED-4DB2-BD59-A6C34878D82A}">
                    <a16:rowId xmlns:a16="http://schemas.microsoft.com/office/drawing/2014/main" val="2482543129"/>
                  </a:ext>
                </a:extLst>
              </a:tr>
              <a:tr h="527630">
                <a:tc>
                  <a:txBody>
                    <a:bodyPr/>
                    <a:lstStyle/>
                    <a:p>
                      <a:r>
                        <a:rPr lang="en-US" sz="1800" dirty="0"/>
                        <a:t>Sorafenib</a:t>
                      </a:r>
                    </a:p>
                  </a:txBody>
                  <a:tcPr marL="121920" marR="121920" marT="60960" marB="60960" anchor="ctr"/>
                </a:tc>
                <a:tc>
                  <a:txBody>
                    <a:bodyPr/>
                    <a:lstStyle/>
                    <a:p>
                      <a:pPr marL="0" marR="0" indent="0" algn="l" defTabSz="342892" rtl="0" eaLnBrk="1" fontAlgn="auto" latinLnBrk="0" hangingPunct="1">
                        <a:lnSpc>
                          <a:spcPct val="100000"/>
                        </a:lnSpc>
                        <a:spcBef>
                          <a:spcPts val="0"/>
                        </a:spcBef>
                        <a:spcAft>
                          <a:spcPts val="0"/>
                        </a:spcAft>
                        <a:buClrTx/>
                        <a:buSzTx/>
                        <a:buFontTx/>
                        <a:buNone/>
                        <a:tabLst/>
                        <a:defRPr/>
                      </a:pPr>
                      <a:r>
                        <a:rPr lang="en-US" sz="1800" dirty="0"/>
                        <a:t>VEGFR1-3, PDGFR-</a:t>
                      </a:r>
                      <a:r>
                        <a:rPr lang="el-GR" sz="1800" b="0" u="none" strike="noStrike" baseline="0" dirty="0"/>
                        <a:t>β</a:t>
                      </a:r>
                      <a:r>
                        <a:rPr lang="en-US" sz="1800" dirty="0"/>
                        <a:t>, Raf kinases,</a:t>
                      </a:r>
                      <a:r>
                        <a:rPr lang="en-US" sz="1800" baseline="0" dirty="0"/>
                        <a:t> </a:t>
                      </a:r>
                      <a:r>
                        <a:rPr lang="en-US" sz="1800" dirty="0"/>
                        <a:t>c-Kit, FLT-3, RET, RET/PTC</a:t>
                      </a:r>
                    </a:p>
                  </a:txBody>
                  <a:tcPr marL="121920" marR="121920" marT="60960" marB="60960" anchor="ctr"/>
                </a:tc>
                <a:extLst>
                  <a:ext uri="{0D108BD9-81ED-4DB2-BD59-A6C34878D82A}">
                    <a16:rowId xmlns:a16="http://schemas.microsoft.com/office/drawing/2014/main" val="3184734182"/>
                  </a:ext>
                </a:extLst>
              </a:tr>
              <a:tr h="527630">
                <a:tc>
                  <a:txBody>
                    <a:bodyPr/>
                    <a:lstStyle/>
                    <a:p>
                      <a:r>
                        <a:rPr lang="en-US" sz="1800" err="1"/>
                        <a:t>Sunitinib</a:t>
                      </a:r>
                      <a:endParaRPr lang="en-US" sz="1800"/>
                    </a:p>
                  </a:txBody>
                  <a:tcPr marL="121920" marR="121920" marT="60960" marB="60960" anchor="ctr"/>
                </a:tc>
                <a:tc>
                  <a:txBody>
                    <a:bodyPr/>
                    <a:lstStyle/>
                    <a:p>
                      <a:pPr marL="0" marR="0" indent="0" algn="l" defTabSz="342892" rtl="0" eaLnBrk="1" fontAlgn="auto" latinLnBrk="0" hangingPunct="1">
                        <a:lnSpc>
                          <a:spcPct val="100000"/>
                        </a:lnSpc>
                        <a:spcBef>
                          <a:spcPts val="0"/>
                        </a:spcBef>
                        <a:spcAft>
                          <a:spcPts val="0"/>
                        </a:spcAft>
                        <a:buClrTx/>
                        <a:buSzTx/>
                        <a:buFontTx/>
                        <a:buNone/>
                        <a:tabLst/>
                        <a:defRPr/>
                      </a:pPr>
                      <a:r>
                        <a:rPr lang="en-US" sz="1800" b="0" u="none" strike="noStrike" baseline="0" dirty="0"/>
                        <a:t>VEGFR1-3, </a:t>
                      </a:r>
                      <a:r>
                        <a:rPr lang="en-US" sz="1800" dirty="0"/>
                        <a:t>PDGFR-</a:t>
                      </a:r>
                      <a:r>
                        <a:rPr lang="el-GR" sz="1800" b="0" u="none" strike="noStrike" baseline="0" dirty="0"/>
                        <a:t>α</a:t>
                      </a:r>
                      <a:r>
                        <a:rPr lang="en-US" sz="1800" b="0" u="none" strike="noStrike" baseline="0" dirty="0"/>
                        <a:t> &amp; </a:t>
                      </a:r>
                      <a:r>
                        <a:rPr lang="el-GR" sz="1800" b="0" u="none" strike="noStrike" baseline="0" dirty="0"/>
                        <a:t>β</a:t>
                      </a:r>
                      <a:r>
                        <a:rPr lang="en-US" sz="1800" b="0" u="none" strike="noStrike" baseline="0" dirty="0"/>
                        <a:t>, FLT3, CSF-1R, RET</a:t>
                      </a:r>
                      <a:endParaRPr lang="el-GR" sz="1800" b="0" i="0" u="none" strike="noStrike" baseline="0" dirty="0"/>
                    </a:p>
                  </a:txBody>
                  <a:tcPr marL="121920" marR="121920" marT="60960" marB="60960" anchor="ctr"/>
                </a:tc>
                <a:extLst>
                  <a:ext uri="{0D108BD9-81ED-4DB2-BD59-A6C34878D82A}">
                    <a16:rowId xmlns:a16="http://schemas.microsoft.com/office/drawing/2014/main" val="1662930479"/>
                  </a:ext>
                </a:extLst>
              </a:tr>
              <a:tr h="527630">
                <a:tc>
                  <a:txBody>
                    <a:bodyPr/>
                    <a:lstStyle/>
                    <a:p>
                      <a:r>
                        <a:rPr lang="en-US" sz="1800" err="1"/>
                        <a:t>Pazopanib</a:t>
                      </a:r>
                      <a:endParaRPr lang="en-US" sz="1800"/>
                    </a:p>
                  </a:txBody>
                  <a:tcPr marL="121920" marR="121920" marT="60960" marB="60960" anchor="ctr"/>
                </a:tc>
                <a:tc>
                  <a:txBody>
                    <a:bodyPr/>
                    <a:lstStyle/>
                    <a:p>
                      <a:r>
                        <a:rPr lang="en-US" sz="1800" b="0" u="none" strike="noStrike" baseline="0" dirty="0"/>
                        <a:t>VEGFR1-3, </a:t>
                      </a:r>
                      <a:r>
                        <a:rPr lang="en-US" sz="1800" dirty="0"/>
                        <a:t>PDGFR-</a:t>
                      </a:r>
                      <a:r>
                        <a:rPr lang="el-GR" sz="1800" b="0" u="none" strike="noStrike" baseline="0" dirty="0"/>
                        <a:t>α</a:t>
                      </a:r>
                      <a:r>
                        <a:rPr lang="en-US" sz="1800" b="0" u="none" strike="noStrike" baseline="0" dirty="0"/>
                        <a:t> &amp; </a:t>
                      </a:r>
                      <a:r>
                        <a:rPr lang="el-GR" sz="1800" b="0" u="none" strike="noStrike" baseline="0" dirty="0"/>
                        <a:t>β</a:t>
                      </a:r>
                      <a:r>
                        <a:rPr lang="en-US" sz="1800" b="0" u="none" strike="noStrike" baseline="0" dirty="0"/>
                        <a:t>, FGFR-1 &amp; 3, </a:t>
                      </a:r>
                      <a:r>
                        <a:rPr lang="en-US" sz="1800" b="0" u="none" strike="noStrike" baseline="0" dirty="0" err="1"/>
                        <a:t>cKIT</a:t>
                      </a:r>
                      <a:r>
                        <a:rPr lang="en-US" sz="1800" b="0" u="none" strike="noStrike" baseline="0" dirty="0"/>
                        <a:t>, </a:t>
                      </a:r>
                      <a:r>
                        <a:rPr lang="en-US" sz="1800" b="0" u="none" strike="noStrike" baseline="0" dirty="0" err="1"/>
                        <a:t>Lck</a:t>
                      </a:r>
                      <a:r>
                        <a:rPr lang="en-US" sz="1800" b="0" u="none" strike="noStrike" baseline="0" dirty="0"/>
                        <a:t>, </a:t>
                      </a:r>
                      <a:r>
                        <a:rPr lang="en-US" sz="1800" b="0" u="none" strike="noStrike" baseline="0" dirty="0" err="1"/>
                        <a:t>cFms</a:t>
                      </a:r>
                      <a:endParaRPr lang="en-US" sz="1800" dirty="0"/>
                    </a:p>
                  </a:txBody>
                  <a:tcPr marL="121920" marR="121920" marT="60960" marB="60960" anchor="ctr"/>
                </a:tc>
                <a:extLst>
                  <a:ext uri="{0D108BD9-81ED-4DB2-BD59-A6C34878D82A}">
                    <a16:rowId xmlns:a16="http://schemas.microsoft.com/office/drawing/2014/main" val="385062738"/>
                  </a:ext>
                </a:extLst>
              </a:tr>
              <a:tr h="527630">
                <a:tc>
                  <a:txBody>
                    <a:bodyPr/>
                    <a:lstStyle/>
                    <a:p>
                      <a:r>
                        <a:rPr lang="en-US" sz="1800" err="1"/>
                        <a:t>Vandetanib</a:t>
                      </a:r>
                      <a:endParaRPr lang="en-US" sz="1800"/>
                    </a:p>
                  </a:txBody>
                  <a:tcPr marL="121920" marR="121920" marT="60960" marB="60960" anchor="ctr"/>
                </a:tc>
                <a:tc>
                  <a:txBody>
                    <a:bodyPr/>
                    <a:lstStyle/>
                    <a:p>
                      <a:r>
                        <a:rPr lang="en-US" sz="1800" dirty="0"/>
                        <a:t>VEGF, EGFR, RET, BRK, TIE2, EPH, SRC</a:t>
                      </a:r>
                    </a:p>
                  </a:txBody>
                  <a:tcPr marL="121920" marR="121920" marT="60960" marB="60960" anchor="ctr"/>
                </a:tc>
                <a:extLst>
                  <a:ext uri="{0D108BD9-81ED-4DB2-BD59-A6C34878D82A}">
                    <a16:rowId xmlns:a16="http://schemas.microsoft.com/office/drawing/2014/main" val="3207907651"/>
                  </a:ext>
                </a:extLst>
              </a:tr>
              <a:tr h="527630">
                <a:tc>
                  <a:txBody>
                    <a:bodyPr/>
                    <a:lstStyle/>
                    <a:p>
                      <a:r>
                        <a:rPr lang="en-US" sz="1800" dirty="0" err="1"/>
                        <a:t>Axitinib</a:t>
                      </a:r>
                      <a:endParaRPr lang="en-US" sz="1800" dirty="0"/>
                    </a:p>
                  </a:txBody>
                  <a:tcPr marL="121920" marR="121920" marT="60960" marB="60960" anchor="ctr"/>
                </a:tc>
                <a:tc>
                  <a:txBody>
                    <a:bodyPr/>
                    <a:lstStyle/>
                    <a:p>
                      <a:r>
                        <a:rPr lang="en-US" sz="1800"/>
                        <a:t>VEGFR1-3</a:t>
                      </a:r>
                    </a:p>
                  </a:txBody>
                  <a:tcPr marL="121920" marR="121920" marT="60960" marB="60960" anchor="ctr"/>
                </a:tc>
                <a:extLst>
                  <a:ext uri="{0D108BD9-81ED-4DB2-BD59-A6C34878D82A}">
                    <a16:rowId xmlns:a16="http://schemas.microsoft.com/office/drawing/2014/main" val="10005"/>
                  </a:ext>
                </a:extLst>
              </a:tr>
              <a:tr h="617978">
                <a:tc>
                  <a:txBody>
                    <a:bodyPr/>
                    <a:lstStyle/>
                    <a:p>
                      <a:r>
                        <a:rPr lang="en-US" sz="1800" err="1"/>
                        <a:t>Regorafenib</a:t>
                      </a:r>
                      <a:endParaRPr lang="en-US" sz="1800"/>
                    </a:p>
                  </a:txBody>
                  <a:tcPr marL="121920" marR="121920" marT="60960" marB="60960" anchor="ctr"/>
                </a:tc>
                <a:tc>
                  <a:txBody>
                    <a:bodyPr/>
                    <a:lstStyle/>
                    <a:p>
                      <a:r>
                        <a:rPr lang="en-US" sz="1800" dirty="0"/>
                        <a:t>VEGFR1-3, PDGFR-</a:t>
                      </a:r>
                      <a:r>
                        <a:rPr lang="el-GR" sz="1800" b="0" u="none" strike="noStrike" baseline="0" dirty="0"/>
                        <a:t>α</a:t>
                      </a:r>
                      <a:r>
                        <a:rPr lang="en-US" sz="1800" b="0" u="none" strike="noStrike" baseline="0" dirty="0"/>
                        <a:t> &amp; </a:t>
                      </a:r>
                      <a:r>
                        <a:rPr lang="el-GR" sz="1800" b="0" u="none" strike="noStrike" baseline="0" dirty="0"/>
                        <a:t>β</a:t>
                      </a:r>
                      <a:r>
                        <a:rPr lang="en-US" sz="1800" b="0" u="none" strike="noStrike" baseline="0" dirty="0"/>
                        <a:t>, KIT, RET, FGFR1 &amp; 2, TIE2, DDR2, </a:t>
                      </a:r>
                      <a:r>
                        <a:rPr lang="en-US" sz="1800" b="0" u="none" strike="noStrike" baseline="0" dirty="0" err="1"/>
                        <a:t>TrkA</a:t>
                      </a:r>
                      <a:r>
                        <a:rPr lang="en-US" sz="1800" b="0" u="none" strike="noStrike" baseline="0" dirty="0"/>
                        <a:t>, Eph2A, RAF-1, BRAF, SAPK2, PTK5, </a:t>
                      </a:r>
                      <a:r>
                        <a:rPr lang="en-US" sz="1800" b="0" u="none" strike="noStrike" baseline="0" dirty="0" err="1"/>
                        <a:t>Abl</a:t>
                      </a:r>
                      <a:endParaRPr lang="en-US" sz="1800" dirty="0"/>
                    </a:p>
                  </a:txBody>
                  <a:tcPr marL="121920" marR="121920" marT="60960" marB="60960" anchor="ctr"/>
                </a:tc>
                <a:extLst>
                  <a:ext uri="{0D108BD9-81ED-4DB2-BD59-A6C34878D82A}">
                    <a16:rowId xmlns:a16="http://schemas.microsoft.com/office/drawing/2014/main" val="10006"/>
                  </a:ext>
                </a:extLst>
              </a:tr>
              <a:tr h="527630">
                <a:tc>
                  <a:txBody>
                    <a:bodyPr/>
                    <a:lstStyle/>
                    <a:p>
                      <a:r>
                        <a:rPr lang="en-US" sz="1800" err="1"/>
                        <a:t>Cabozantinib</a:t>
                      </a:r>
                      <a:endParaRPr lang="en-US" sz="1800"/>
                    </a:p>
                  </a:txBody>
                  <a:tcPr marL="121920" marR="121920" marT="60960" marB="60960" anchor="ctr"/>
                </a:tc>
                <a:tc>
                  <a:txBody>
                    <a:bodyPr/>
                    <a:lstStyle/>
                    <a:p>
                      <a:r>
                        <a:rPr lang="en-US" sz="1800" dirty="0"/>
                        <a:t>VEGFR1-3,</a:t>
                      </a:r>
                      <a:r>
                        <a:rPr lang="en-US" sz="1800" baseline="0" dirty="0"/>
                        <a:t> AXL, FLT-3, KIT, MER, MET, RET, ROS1, TIE2, TRKB, TYRO3</a:t>
                      </a:r>
                      <a:endParaRPr lang="en-US" sz="1800" dirty="0"/>
                    </a:p>
                  </a:txBody>
                  <a:tcPr marL="121920" marR="121920" marT="60960" marB="60960" anchor="ctr"/>
                </a:tc>
                <a:extLst>
                  <a:ext uri="{0D108BD9-81ED-4DB2-BD59-A6C34878D82A}">
                    <a16:rowId xmlns:a16="http://schemas.microsoft.com/office/drawing/2014/main" val="10007"/>
                  </a:ext>
                </a:extLst>
              </a:tr>
              <a:tr h="527630">
                <a:tc>
                  <a:txBody>
                    <a:bodyPr/>
                    <a:lstStyle/>
                    <a:p>
                      <a:r>
                        <a:rPr lang="en-US" sz="1800" dirty="0"/>
                        <a:t>Lenvatinib</a:t>
                      </a:r>
                    </a:p>
                  </a:txBody>
                  <a:tcPr marL="121920" marR="121920" marT="60960" marB="60960" anchor="ctr"/>
                </a:tc>
                <a:tc>
                  <a:txBody>
                    <a:bodyPr/>
                    <a:lstStyle/>
                    <a:p>
                      <a:r>
                        <a:rPr lang="en-US" sz="1800" dirty="0"/>
                        <a:t>VEGFR1-3, FGFR1-4,</a:t>
                      </a:r>
                      <a:r>
                        <a:rPr lang="en-US" sz="1800" baseline="0" dirty="0"/>
                        <a:t> </a:t>
                      </a:r>
                      <a:r>
                        <a:rPr lang="en-US" sz="1800" dirty="0"/>
                        <a:t>PDGFR-</a:t>
                      </a:r>
                      <a:r>
                        <a:rPr lang="el-GR" sz="1800" b="0" u="none" strike="noStrike" baseline="0" dirty="0"/>
                        <a:t>α</a:t>
                      </a:r>
                      <a:r>
                        <a:rPr lang="en-US" sz="1800" b="0" u="none" strike="noStrike" baseline="0" dirty="0"/>
                        <a:t>, KIT, RET</a:t>
                      </a:r>
                      <a:endParaRPr lang="en-US" sz="1800" dirty="0"/>
                    </a:p>
                  </a:txBody>
                  <a:tcPr marL="121920" marR="121920" marT="60960" marB="60960" anchor="ctr"/>
                </a:tc>
                <a:extLst>
                  <a:ext uri="{0D108BD9-81ED-4DB2-BD59-A6C34878D82A}">
                    <a16:rowId xmlns:a16="http://schemas.microsoft.com/office/drawing/2014/main" val="10008"/>
                  </a:ext>
                </a:extLst>
              </a:tr>
              <a:tr h="527630">
                <a:tc>
                  <a:txBody>
                    <a:bodyPr/>
                    <a:lstStyle/>
                    <a:p>
                      <a:r>
                        <a:rPr lang="en-US" sz="1800" dirty="0"/>
                        <a:t>Tivozanib</a:t>
                      </a:r>
                    </a:p>
                  </a:txBody>
                  <a:tcPr marL="121920" marR="121920" marT="60960" marB="60960" anchor="ctr"/>
                </a:tc>
                <a:tc>
                  <a:txBody>
                    <a:bodyPr/>
                    <a:lstStyle/>
                    <a:p>
                      <a:r>
                        <a:rPr lang="en-US" sz="1800" dirty="0"/>
                        <a:t>VEGFR1-3, </a:t>
                      </a:r>
                      <a:r>
                        <a:rPr lang="en-US" sz="1800" dirty="0" err="1"/>
                        <a:t>cKIT</a:t>
                      </a:r>
                      <a:r>
                        <a:rPr lang="en-US" sz="1800" dirty="0"/>
                        <a:t>, PDGFR-</a:t>
                      </a:r>
                      <a:r>
                        <a:rPr lang="el-GR" sz="1800" b="0" u="none" strike="noStrike" baseline="0" dirty="0"/>
                        <a:t>α</a:t>
                      </a:r>
                      <a:r>
                        <a:rPr lang="en-US" sz="1800" b="0" u="none" strike="noStrike" baseline="0" dirty="0"/>
                        <a:t> &amp; </a:t>
                      </a:r>
                      <a:r>
                        <a:rPr lang="el-GR" sz="1800" b="0" u="none" strike="noStrike" baseline="0" dirty="0"/>
                        <a:t>β</a:t>
                      </a:r>
                      <a:endParaRPr lang="en-US" sz="1800" dirty="0"/>
                    </a:p>
                  </a:txBody>
                  <a:tcPr marL="121920" marR="121920" marT="60960" marB="60960" anchor="ctr"/>
                </a:tc>
                <a:extLst>
                  <a:ext uri="{0D108BD9-81ED-4DB2-BD59-A6C34878D82A}">
                    <a16:rowId xmlns:a16="http://schemas.microsoft.com/office/drawing/2014/main" val="3624848434"/>
                  </a:ext>
                </a:extLst>
              </a:tr>
            </a:tbl>
          </a:graphicData>
        </a:graphic>
      </p:graphicFrame>
    </p:spTree>
    <p:extLst>
      <p:ext uri="{BB962C8B-B14F-4D97-AF65-F5344CB8AC3E}">
        <p14:creationId xmlns:p14="http://schemas.microsoft.com/office/powerpoint/2010/main" val="4840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EB292D-9FB8-0E44-836A-F5CE0ECD7434}"/>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2F6821E-986D-0C4A-9673-E5E139CFDF93}"/>
              </a:ext>
            </a:extLst>
          </p:cNvPr>
          <p:cNvSpPr txBox="1"/>
          <p:nvPr/>
        </p:nvSpPr>
        <p:spPr>
          <a:xfrm>
            <a:off x="5249056" y="501293"/>
            <a:ext cx="2032278"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Agenda</a:t>
            </a:r>
          </a:p>
        </p:txBody>
      </p:sp>
      <p:graphicFrame>
        <p:nvGraphicFramePr>
          <p:cNvPr id="8" name="Table 8">
            <a:extLst>
              <a:ext uri="{FF2B5EF4-FFF2-40B4-BE49-F238E27FC236}">
                <a16:creationId xmlns:a16="http://schemas.microsoft.com/office/drawing/2014/main" id="{CAB03F98-C891-4A4A-ABB9-76CCDA4B3680}"/>
              </a:ext>
            </a:extLst>
          </p:cNvPr>
          <p:cNvGraphicFramePr>
            <a:graphicFrameLocks noGrp="1"/>
          </p:cNvGraphicFramePr>
          <p:nvPr>
            <p:extLst>
              <p:ext uri="{D42A27DB-BD31-4B8C-83A1-F6EECF244321}">
                <p14:modId xmlns:p14="http://schemas.microsoft.com/office/powerpoint/2010/main" val="378570469"/>
              </p:ext>
            </p:extLst>
          </p:nvPr>
        </p:nvGraphicFramePr>
        <p:xfrm>
          <a:off x="472892" y="2152320"/>
          <a:ext cx="11246216" cy="3584455"/>
        </p:xfrm>
        <a:graphic>
          <a:graphicData uri="http://schemas.openxmlformats.org/drawingml/2006/table">
            <a:tbl>
              <a:tblPr firstRow="1" bandRow="1">
                <a:tableStyleId>{00A15C55-8517-42AA-B614-E9B94910E393}</a:tableStyleId>
              </a:tblPr>
              <a:tblGrid>
                <a:gridCol w="1901952">
                  <a:extLst>
                    <a:ext uri="{9D8B030D-6E8A-4147-A177-3AD203B41FA5}">
                      <a16:colId xmlns:a16="http://schemas.microsoft.com/office/drawing/2014/main" val="4045088849"/>
                    </a:ext>
                  </a:extLst>
                </a:gridCol>
                <a:gridCol w="5686096">
                  <a:extLst>
                    <a:ext uri="{9D8B030D-6E8A-4147-A177-3AD203B41FA5}">
                      <a16:colId xmlns:a16="http://schemas.microsoft.com/office/drawing/2014/main" val="2515314169"/>
                    </a:ext>
                  </a:extLst>
                </a:gridCol>
                <a:gridCol w="3658168">
                  <a:extLst>
                    <a:ext uri="{9D8B030D-6E8A-4147-A177-3AD203B41FA5}">
                      <a16:colId xmlns:a16="http://schemas.microsoft.com/office/drawing/2014/main" val="3245259833"/>
                    </a:ext>
                  </a:extLst>
                </a:gridCol>
              </a:tblGrid>
              <a:tr h="716891">
                <a:tc>
                  <a:txBody>
                    <a:bodyPr/>
                    <a:lstStyle/>
                    <a:p>
                      <a:pPr algn="l"/>
                      <a:r>
                        <a:rPr lang="en-US" sz="2400" dirty="0">
                          <a:solidFill>
                            <a:srgbClr val="004174"/>
                          </a:solidFill>
                        </a:rPr>
                        <a:t>Time</a:t>
                      </a:r>
                      <a:endParaRPr lang="en-US" sz="2400" dirty="0">
                        <a:solidFill>
                          <a:srgbClr val="004174"/>
                        </a:solidFill>
                        <a:latin typeface="Garamond" panose="02020404030301010803" pitchFamily="18" charset="0"/>
                      </a:endParaRPr>
                    </a:p>
                  </a:txBody>
                  <a:tcPr>
                    <a:solidFill>
                      <a:schemeClr val="accent4">
                        <a:alpha val="65000"/>
                      </a:schemeClr>
                    </a:solidFill>
                  </a:tcPr>
                </a:tc>
                <a:tc>
                  <a:txBody>
                    <a:bodyPr/>
                    <a:lstStyle/>
                    <a:p>
                      <a:pPr algn="l"/>
                      <a:r>
                        <a:rPr lang="en-US" sz="2400" dirty="0">
                          <a:solidFill>
                            <a:srgbClr val="004174"/>
                          </a:solidFill>
                        </a:rPr>
                        <a:t>Presentation</a:t>
                      </a:r>
                      <a:endParaRPr lang="en-US" sz="2400" dirty="0">
                        <a:solidFill>
                          <a:srgbClr val="004174"/>
                        </a:solidFill>
                        <a:latin typeface="Garamond" panose="02020404030301010803" pitchFamily="18" charset="0"/>
                      </a:endParaRPr>
                    </a:p>
                  </a:txBody>
                  <a:tcPr>
                    <a:solidFill>
                      <a:schemeClr val="accent4">
                        <a:alpha val="65000"/>
                      </a:schemeClr>
                    </a:solidFill>
                  </a:tcPr>
                </a:tc>
                <a:tc>
                  <a:txBody>
                    <a:bodyPr/>
                    <a:lstStyle/>
                    <a:p>
                      <a:pPr algn="l"/>
                      <a:r>
                        <a:rPr lang="en-US" sz="2400" dirty="0">
                          <a:solidFill>
                            <a:srgbClr val="004174"/>
                          </a:solidFill>
                        </a:rPr>
                        <a:t>Presenter</a:t>
                      </a:r>
                      <a:endParaRPr lang="en-US" sz="2400" dirty="0">
                        <a:solidFill>
                          <a:srgbClr val="004174"/>
                        </a:solidFill>
                        <a:latin typeface="Garamond" panose="02020404030301010803" pitchFamily="18" charset="0"/>
                      </a:endParaRPr>
                    </a:p>
                  </a:txBody>
                  <a:tcPr>
                    <a:solidFill>
                      <a:schemeClr val="accent4">
                        <a:alpha val="65000"/>
                      </a:schemeClr>
                    </a:solidFill>
                  </a:tcPr>
                </a:tc>
                <a:extLst>
                  <a:ext uri="{0D108BD9-81ED-4DB2-BD59-A6C34878D82A}">
                    <a16:rowId xmlns:a16="http://schemas.microsoft.com/office/drawing/2014/main" val="342172595"/>
                  </a:ext>
                </a:extLst>
              </a:tr>
              <a:tr h="716891">
                <a:tc>
                  <a:txBody>
                    <a:bodyPr/>
                    <a:lstStyle/>
                    <a:p>
                      <a:r>
                        <a:rPr lang="en-US" dirty="0">
                          <a:solidFill>
                            <a:srgbClr val="004174"/>
                          </a:solidFill>
                        </a:rPr>
                        <a:t>12:00– 12:10 pm</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rPr>
                        <a:t>Welcome, Overview of Session, and Introductions</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rPr>
                        <a:t>Catie Knight, MPH</a:t>
                      </a:r>
                      <a:endParaRPr lang="en-US" dirty="0">
                        <a:solidFill>
                          <a:srgbClr val="004174"/>
                        </a:solidFill>
                        <a:latin typeface="Garamond" panose="02020404030301010803" pitchFamily="18" charset="0"/>
                      </a:endParaRPr>
                    </a:p>
                  </a:txBody>
                  <a:tcPr anchor="ctr"/>
                </a:tc>
                <a:extLst>
                  <a:ext uri="{0D108BD9-81ED-4DB2-BD59-A6C34878D82A}">
                    <a16:rowId xmlns:a16="http://schemas.microsoft.com/office/drawing/2014/main" val="1042016798"/>
                  </a:ext>
                </a:extLst>
              </a:tr>
              <a:tr h="716891">
                <a:tc>
                  <a:txBody>
                    <a:bodyPr/>
                    <a:lstStyle/>
                    <a:p>
                      <a:r>
                        <a:rPr lang="en-US" dirty="0">
                          <a:solidFill>
                            <a:srgbClr val="004174"/>
                          </a:solidFill>
                        </a:rPr>
                        <a:t>12:10 – 12:30 pm</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rPr>
                        <a:t>Case Presentation</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latin typeface="+mn-lt"/>
                        </a:rPr>
                        <a:t>Elizabeth Wulff-Burchfield, MD</a:t>
                      </a:r>
                    </a:p>
                  </a:txBody>
                  <a:tcPr anchor="ctr"/>
                </a:tc>
                <a:extLst>
                  <a:ext uri="{0D108BD9-81ED-4DB2-BD59-A6C34878D82A}">
                    <a16:rowId xmlns:a16="http://schemas.microsoft.com/office/drawing/2014/main" val="1528037397"/>
                  </a:ext>
                </a:extLst>
              </a:tr>
              <a:tr h="716891">
                <a:tc>
                  <a:txBody>
                    <a:bodyPr/>
                    <a:lstStyle/>
                    <a:p>
                      <a:r>
                        <a:rPr lang="en-US" dirty="0">
                          <a:solidFill>
                            <a:srgbClr val="004174"/>
                          </a:solidFill>
                        </a:rPr>
                        <a:t>12:30 – 12:55 pm</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rPr>
                        <a:t>Didactic &amp; Discussion:</a:t>
                      </a:r>
                    </a:p>
                    <a:p>
                      <a:r>
                        <a:rPr lang="en-US" dirty="0">
                          <a:solidFill>
                            <a:srgbClr val="004174"/>
                          </a:solidFill>
                          <a:latin typeface="+mn-lt"/>
                        </a:rPr>
                        <a:t>TKI Toxicity, Monitoring and Management</a:t>
                      </a:r>
                    </a:p>
                  </a:txBody>
                  <a:tcPr anchor="ctr"/>
                </a:tc>
                <a:tc>
                  <a:txBody>
                    <a:bodyPr/>
                    <a:lstStyle/>
                    <a:p>
                      <a:r>
                        <a:rPr lang="en-US" dirty="0">
                          <a:solidFill>
                            <a:srgbClr val="004174"/>
                          </a:solidFill>
                          <a:latin typeface="+mn-lt"/>
                        </a:rPr>
                        <a:t>Grace Martin, PharmD, BCOP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4174"/>
                          </a:solidFill>
                          <a:latin typeface="+mn-lt"/>
                        </a:rPr>
                        <a:t>Elizabeth Wulff-Burchfield, MD</a:t>
                      </a:r>
                    </a:p>
                  </a:txBody>
                  <a:tcPr anchor="ctr"/>
                </a:tc>
                <a:extLst>
                  <a:ext uri="{0D108BD9-81ED-4DB2-BD59-A6C34878D82A}">
                    <a16:rowId xmlns:a16="http://schemas.microsoft.com/office/drawing/2014/main" val="399788409"/>
                  </a:ext>
                </a:extLst>
              </a:tr>
              <a:tr h="716891">
                <a:tc>
                  <a:txBody>
                    <a:bodyPr/>
                    <a:lstStyle/>
                    <a:p>
                      <a:r>
                        <a:rPr lang="en-US" dirty="0">
                          <a:solidFill>
                            <a:srgbClr val="004174"/>
                          </a:solidFill>
                        </a:rPr>
                        <a:t>12:55 – 1:00 pm</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rPr>
                        <a:t>Wrap-up and Announcements</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latin typeface="+mn-lt"/>
                        </a:rPr>
                        <a:t>Catie Knight, MPH</a:t>
                      </a:r>
                    </a:p>
                  </a:txBody>
                  <a:tcPr anchor="ctr"/>
                </a:tc>
                <a:extLst>
                  <a:ext uri="{0D108BD9-81ED-4DB2-BD59-A6C34878D82A}">
                    <a16:rowId xmlns:a16="http://schemas.microsoft.com/office/drawing/2014/main" val="2647292221"/>
                  </a:ext>
                </a:extLst>
              </a:tr>
            </a:tbl>
          </a:graphicData>
        </a:graphic>
      </p:graphicFrame>
    </p:spTree>
    <p:extLst>
      <p:ext uri="{BB962C8B-B14F-4D97-AF65-F5344CB8AC3E}">
        <p14:creationId xmlns:p14="http://schemas.microsoft.com/office/powerpoint/2010/main" val="1068026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6DB62C-1AF1-4F4D-BB9A-C524A113B959}"/>
              </a:ext>
            </a:extLst>
          </p:cNvPr>
          <p:cNvSpPr/>
          <p:nvPr/>
        </p:nvSpPr>
        <p:spPr>
          <a:xfrm>
            <a:off x="0" y="344773"/>
            <a:ext cx="12192000" cy="972749"/>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17DD524-FFF4-9D41-8FFA-9F88E05FCF50}"/>
              </a:ext>
            </a:extLst>
          </p:cNvPr>
          <p:cNvSpPr txBox="1"/>
          <p:nvPr/>
        </p:nvSpPr>
        <p:spPr>
          <a:xfrm>
            <a:off x="1945330" y="487877"/>
            <a:ext cx="4077968"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Case Study, cont.</a:t>
            </a:r>
          </a:p>
        </p:txBody>
      </p:sp>
      <p:pic>
        <p:nvPicPr>
          <p:cNvPr id="21" name="Picture 2" descr="man in black dress shirt">
            <a:extLst>
              <a:ext uri="{FF2B5EF4-FFF2-40B4-BE49-F238E27FC236}">
                <a16:creationId xmlns:a16="http://schemas.microsoft.com/office/drawing/2014/main" id="{D1E8A803-9DAD-CB4C-BB1C-018E5F6CE40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679753" y="179670"/>
            <a:ext cx="1312098" cy="1966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8D5569F6-B28F-E046-8234-8D6A7DDFD494}"/>
              </a:ext>
            </a:extLst>
          </p:cNvPr>
          <p:cNvSpPr/>
          <p:nvPr/>
        </p:nvSpPr>
        <p:spPr>
          <a:xfrm>
            <a:off x="1452260" y="2421983"/>
            <a:ext cx="9287480" cy="2308324"/>
          </a:xfrm>
          <a:prstGeom prst="rect">
            <a:avLst/>
          </a:prstGeom>
        </p:spPr>
        <p:txBody>
          <a:bodyPr wrap="square">
            <a:spAutoFit/>
          </a:bodyPr>
          <a:lstStyle/>
          <a:p>
            <a:pPr marL="342900" indent="-342900">
              <a:buFont typeface="Arial" panose="020B0604020202020204" pitchFamily="34" charset="0"/>
              <a:buChar char="•"/>
            </a:pPr>
            <a:r>
              <a:rPr lang="en-US" sz="2400" dirty="0"/>
              <a:t>Mx. W presents for a treatment counseling visit with a plan to initiate </a:t>
            </a:r>
            <a:r>
              <a:rPr lang="en-US" sz="2400" dirty="0" err="1"/>
              <a:t>Cabozantinib</a:t>
            </a:r>
            <a:r>
              <a:rPr lang="en-US" sz="2400" dirty="0"/>
              <a:t> at a dose of 60 mg by mouth daily and you dive into the discussion about side effects. </a:t>
            </a:r>
          </a:p>
          <a:p>
            <a:endParaRPr lang="en-US" sz="2400" dirty="0"/>
          </a:p>
          <a:p>
            <a:pPr marL="342900" indent="-342900">
              <a:buFont typeface="Arial" panose="020B0604020202020204" pitchFamily="34" charset="0"/>
              <a:buChar char="•"/>
            </a:pPr>
            <a:r>
              <a:rPr lang="en-US" sz="2400" dirty="0"/>
              <a:t>What should be highlighted in this discussion and how can you prepare patients for success on these agents?</a:t>
            </a:r>
          </a:p>
        </p:txBody>
      </p:sp>
      <p:pic>
        <p:nvPicPr>
          <p:cNvPr id="7" name="Picture 2" descr="Research Icon Png - Marketing Transparent PNG - 462x462 - Free Download on  NicePNG">
            <a:extLst>
              <a:ext uri="{FF2B5EF4-FFF2-40B4-BE49-F238E27FC236}">
                <a16:creationId xmlns:a16="http://schemas.microsoft.com/office/drawing/2014/main" id="{FD7F40E5-99C5-FF42-9890-13C641FAA9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459" t="8203" r="22621" b="7886"/>
          <a:stretch/>
        </p:blipFill>
        <p:spPr bwMode="auto">
          <a:xfrm>
            <a:off x="323154" y="168534"/>
            <a:ext cx="1299022" cy="1311849"/>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2" descr="Question mark PNG">
            <a:extLst>
              <a:ext uri="{FF2B5EF4-FFF2-40B4-BE49-F238E27FC236}">
                <a16:creationId xmlns:a16="http://schemas.microsoft.com/office/drawing/2014/main" id="{A324D898-EA79-114B-9104-B8527279226D}"/>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7109662" y="3576145"/>
            <a:ext cx="3882189" cy="257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6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47C498-E2BF-E84D-A98D-4AEE0079AC8D}"/>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547FCD9-5171-6A47-BBBD-DE87809B2BD3}"/>
              </a:ext>
            </a:extLst>
          </p:cNvPr>
          <p:cNvSpPr txBox="1"/>
          <p:nvPr/>
        </p:nvSpPr>
        <p:spPr>
          <a:xfrm>
            <a:off x="1092708" y="294216"/>
            <a:ext cx="10006584" cy="1077218"/>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Tyrosine Kinase Inhibitors of Angiogenesis: Adverse Effects</a:t>
            </a:r>
          </a:p>
        </p:txBody>
      </p:sp>
      <p:sp>
        <p:nvSpPr>
          <p:cNvPr id="14" name="Box: Hepatotoxicity">
            <a:extLst>
              <a:ext uri="{FF2B5EF4-FFF2-40B4-BE49-F238E27FC236}">
                <a16:creationId xmlns:a16="http://schemas.microsoft.com/office/drawing/2014/main" id="{82019CBA-F388-7447-8923-E5AC700F9E11}"/>
              </a:ext>
            </a:extLst>
          </p:cNvPr>
          <p:cNvSpPr/>
          <p:nvPr/>
        </p:nvSpPr>
        <p:spPr>
          <a:xfrm>
            <a:off x="2662300" y="1863554"/>
            <a:ext cx="3224872" cy="70040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Hepatotoxicity</a:t>
            </a:r>
          </a:p>
        </p:txBody>
      </p:sp>
      <p:sp>
        <p:nvSpPr>
          <p:cNvPr id="15" name="Box: Hand-foot skin reaction">
            <a:extLst>
              <a:ext uri="{FF2B5EF4-FFF2-40B4-BE49-F238E27FC236}">
                <a16:creationId xmlns:a16="http://schemas.microsoft.com/office/drawing/2014/main" id="{35A4FBE6-D78C-FC48-A356-FBE852853641}"/>
              </a:ext>
            </a:extLst>
          </p:cNvPr>
          <p:cNvSpPr/>
          <p:nvPr/>
        </p:nvSpPr>
        <p:spPr>
          <a:xfrm>
            <a:off x="2662300" y="2771705"/>
            <a:ext cx="3224872" cy="70040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Hand-foot skin reaction</a:t>
            </a:r>
          </a:p>
        </p:txBody>
      </p:sp>
      <p:sp>
        <p:nvSpPr>
          <p:cNvPr id="16" name="Box: Thyroid disorders">
            <a:extLst>
              <a:ext uri="{FF2B5EF4-FFF2-40B4-BE49-F238E27FC236}">
                <a16:creationId xmlns:a16="http://schemas.microsoft.com/office/drawing/2014/main" id="{F99B6988-256C-404B-A3E0-6B81C5F2A842}"/>
              </a:ext>
            </a:extLst>
          </p:cNvPr>
          <p:cNvSpPr/>
          <p:nvPr/>
        </p:nvSpPr>
        <p:spPr>
          <a:xfrm>
            <a:off x="2662300" y="3679856"/>
            <a:ext cx="3224872" cy="70040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Thyroid disorders</a:t>
            </a:r>
          </a:p>
        </p:txBody>
      </p:sp>
      <p:sp>
        <p:nvSpPr>
          <p:cNvPr id="17" name="Box: Heart failure">
            <a:extLst>
              <a:ext uri="{FF2B5EF4-FFF2-40B4-BE49-F238E27FC236}">
                <a16:creationId xmlns:a16="http://schemas.microsoft.com/office/drawing/2014/main" id="{17A84AC6-E797-0541-8493-257CCA948A1C}"/>
              </a:ext>
            </a:extLst>
          </p:cNvPr>
          <p:cNvSpPr/>
          <p:nvPr/>
        </p:nvSpPr>
        <p:spPr>
          <a:xfrm>
            <a:off x="2662300" y="4588007"/>
            <a:ext cx="3224872" cy="70040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Heart failure</a:t>
            </a:r>
          </a:p>
        </p:txBody>
      </p:sp>
      <p:sp>
        <p:nvSpPr>
          <p:cNvPr id="18" name="Box: Hypertension">
            <a:extLst>
              <a:ext uri="{FF2B5EF4-FFF2-40B4-BE49-F238E27FC236}">
                <a16:creationId xmlns:a16="http://schemas.microsoft.com/office/drawing/2014/main" id="{7654076D-0362-CB4C-821D-0758A751C52F}"/>
              </a:ext>
            </a:extLst>
          </p:cNvPr>
          <p:cNvSpPr/>
          <p:nvPr/>
        </p:nvSpPr>
        <p:spPr>
          <a:xfrm>
            <a:off x="2662300" y="5496158"/>
            <a:ext cx="3224872" cy="70040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Hypertension</a:t>
            </a:r>
          </a:p>
        </p:txBody>
      </p:sp>
      <p:sp>
        <p:nvSpPr>
          <p:cNvPr id="19" name="Box: QTc prolongation">
            <a:extLst>
              <a:ext uri="{FF2B5EF4-FFF2-40B4-BE49-F238E27FC236}">
                <a16:creationId xmlns:a16="http://schemas.microsoft.com/office/drawing/2014/main" id="{4E9ED074-EF61-2B49-B142-1E512CEB1835}"/>
              </a:ext>
            </a:extLst>
          </p:cNvPr>
          <p:cNvSpPr/>
          <p:nvPr/>
        </p:nvSpPr>
        <p:spPr>
          <a:xfrm>
            <a:off x="6096000" y="1869190"/>
            <a:ext cx="3224872" cy="70040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QTc prolongation</a:t>
            </a:r>
          </a:p>
        </p:txBody>
      </p:sp>
      <p:sp>
        <p:nvSpPr>
          <p:cNvPr id="20" name="Box: Perforation and fistula">
            <a:extLst>
              <a:ext uri="{FF2B5EF4-FFF2-40B4-BE49-F238E27FC236}">
                <a16:creationId xmlns:a16="http://schemas.microsoft.com/office/drawing/2014/main" id="{9C094F2B-CDF0-254C-8D8A-4AA588855289}"/>
              </a:ext>
            </a:extLst>
          </p:cNvPr>
          <p:cNvSpPr/>
          <p:nvPr/>
        </p:nvSpPr>
        <p:spPr>
          <a:xfrm>
            <a:off x="6096000" y="2756120"/>
            <a:ext cx="3224872" cy="70040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Perforations and fistulas</a:t>
            </a:r>
          </a:p>
        </p:txBody>
      </p:sp>
      <p:sp>
        <p:nvSpPr>
          <p:cNvPr id="21" name="Box: Hemorrhage">
            <a:extLst>
              <a:ext uri="{FF2B5EF4-FFF2-40B4-BE49-F238E27FC236}">
                <a16:creationId xmlns:a16="http://schemas.microsoft.com/office/drawing/2014/main" id="{A3235771-B6CE-A74E-97DC-671E4CDD1B70}"/>
              </a:ext>
            </a:extLst>
          </p:cNvPr>
          <p:cNvSpPr/>
          <p:nvPr/>
        </p:nvSpPr>
        <p:spPr>
          <a:xfrm>
            <a:off x="6096000" y="3662204"/>
            <a:ext cx="3224872" cy="70040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Hemorrhage</a:t>
            </a:r>
          </a:p>
        </p:txBody>
      </p:sp>
      <p:sp>
        <p:nvSpPr>
          <p:cNvPr id="22" name="Box: Voice changes">
            <a:extLst>
              <a:ext uri="{FF2B5EF4-FFF2-40B4-BE49-F238E27FC236}">
                <a16:creationId xmlns:a16="http://schemas.microsoft.com/office/drawing/2014/main" id="{1A78069D-6D31-F043-8508-3CA4A65FD683}"/>
              </a:ext>
            </a:extLst>
          </p:cNvPr>
          <p:cNvSpPr/>
          <p:nvPr/>
        </p:nvSpPr>
        <p:spPr>
          <a:xfrm>
            <a:off x="6096000" y="4588007"/>
            <a:ext cx="3224872" cy="70040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Voice Changes</a:t>
            </a:r>
          </a:p>
        </p:txBody>
      </p:sp>
      <p:sp>
        <p:nvSpPr>
          <p:cNvPr id="23" name="Box: Proteinuria">
            <a:extLst>
              <a:ext uri="{FF2B5EF4-FFF2-40B4-BE49-F238E27FC236}">
                <a16:creationId xmlns:a16="http://schemas.microsoft.com/office/drawing/2014/main" id="{2CE0539D-3003-C34B-81FE-A779E2580155}"/>
              </a:ext>
            </a:extLst>
          </p:cNvPr>
          <p:cNvSpPr/>
          <p:nvPr/>
        </p:nvSpPr>
        <p:spPr>
          <a:xfrm>
            <a:off x="6096000" y="5496158"/>
            <a:ext cx="3224872" cy="70040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Proteinuria</a:t>
            </a:r>
          </a:p>
        </p:txBody>
      </p:sp>
      <p:sp>
        <p:nvSpPr>
          <p:cNvPr id="27" name="Text: hepatotoxicity">
            <a:extLst>
              <a:ext uri="{FF2B5EF4-FFF2-40B4-BE49-F238E27FC236}">
                <a16:creationId xmlns:a16="http://schemas.microsoft.com/office/drawing/2014/main" id="{A2ECC7BC-377D-244F-AF46-7B8762AAD7DA}"/>
              </a:ext>
            </a:extLst>
          </p:cNvPr>
          <p:cNvSpPr/>
          <p:nvPr/>
        </p:nvSpPr>
        <p:spPr>
          <a:xfrm>
            <a:off x="1797050" y="1000785"/>
            <a:ext cx="8597900" cy="6058549"/>
          </a:xfrm>
          <a:prstGeom prst="horizontalScroll">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Hepatotoxicity</a:t>
            </a:r>
          </a:p>
          <a:p>
            <a:pPr marL="171450" indent="-171450">
              <a:buFont typeface="Arial"/>
              <a:buChar char="•"/>
            </a:pPr>
            <a:r>
              <a:rPr lang="en-US" dirty="0">
                <a:solidFill>
                  <a:schemeClr val="tx1"/>
                </a:solidFill>
              </a:rPr>
              <a:t>The majority of TKIs induce hepatotoxicity</a:t>
            </a:r>
          </a:p>
          <a:p>
            <a:pPr marL="171450" indent="-171450">
              <a:buFont typeface="Arial"/>
              <a:buChar char="•"/>
            </a:pPr>
            <a:r>
              <a:rPr lang="en-US" dirty="0">
                <a:solidFill>
                  <a:schemeClr val="tx1"/>
                </a:solidFill>
              </a:rPr>
              <a:t>Cases of fatal hepatotoxicity have been noted in clinical trials and in post-marketing experience</a:t>
            </a:r>
          </a:p>
          <a:p>
            <a:pPr marL="171450" indent="-171450">
              <a:buFont typeface="Arial"/>
              <a:buChar char="•"/>
            </a:pPr>
            <a:r>
              <a:rPr lang="en-US" dirty="0">
                <a:solidFill>
                  <a:schemeClr val="tx1"/>
                </a:solidFill>
              </a:rPr>
              <a:t>There is a hepatotoxicity boxed label warning for regorafenib, sunitinib, and pazopanib</a:t>
            </a:r>
            <a:r>
              <a:rPr lang="en-US" b="1" dirty="0">
                <a:solidFill>
                  <a:schemeClr val="tx1"/>
                </a:solidFill>
              </a:rPr>
              <a:t> </a:t>
            </a:r>
          </a:p>
          <a:p>
            <a:pPr marL="171450" indent="-171450">
              <a:buFont typeface="Arial"/>
              <a:buChar char="•"/>
            </a:pPr>
            <a:r>
              <a:rPr lang="en-US" dirty="0">
                <a:solidFill>
                  <a:schemeClr val="tx1"/>
                </a:solidFill>
              </a:rPr>
              <a:t>Patients should be carefully monitored for TKI-induced hepatoxicity</a:t>
            </a:r>
          </a:p>
        </p:txBody>
      </p:sp>
      <p:sp>
        <p:nvSpPr>
          <p:cNvPr id="28" name="Text: hand-foot skin reaction">
            <a:extLst>
              <a:ext uri="{FF2B5EF4-FFF2-40B4-BE49-F238E27FC236}">
                <a16:creationId xmlns:a16="http://schemas.microsoft.com/office/drawing/2014/main" id="{DF9DE7C7-D42B-FE4F-BF08-61B2FB4659C0}"/>
              </a:ext>
            </a:extLst>
          </p:cNvPr>
          <p:cNvSpPr/>
          <p:nvPr/>
        </p:nvSpPr>
        <p:spPr>
          <a:xfrm>
            <a:off x="1749171" y="1000784"/>
            <a:ext cx="9896475" cy="6058549"/>
          </a:xfrm>
          <a:prstGeom prst="horizontalScroll">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defRPr/>
            </a:pPr>
            <a:r>
              <a:rPr lang="en-US" b="1" dirty="0">
                <a:solidFill>
                  <a:schemeClr val="tx1"/>
                </a:solidFill>
              </a:rPr>
              <a:t>Hand-foot skin reaction (HFSR)</a:t>
            </a:r>
          </a:p>
          <a:p>
            <a:pPr marL="171450" indent="-171450" defTabSz="914378">
              <a:buFont typeface="Arial"/>
              <a:buChar char="•"/>
              <a:defRPr/>
            </a:pPr>
            <a:r>
              <a:rPr lang="en-US" dirty="0">
                <a:solidFill>
                  <a:schemeClr val="tx1"/>
                </a:solidFill>
              </a:rPr>
              <a:t>Dose-limiting toxicity of </a:t>
            </a:r>
            <a:r>
              <a:rPr lang="en-US" dirty="0" err="1">
                <a:solidFill>
                  <a:schemeClr val="tx1"/>
                </a:solidFill>
              </a:rPr>
              <a:t>multikinase</a:t>
            </a:r>
            <a:r>
              <a:rPr lang="en-US" dirty="0">
                <a:solidFill>
                  <a:schemeClr val="tx1"/>
                </a:solidFill>
              </a:rPr>
              <a:t> inhibitors</a:t>
            </a:r>
          </a:p>
          <a:p>
            <a:pPr marL="171450" indent="-171450" defTabSz="914378">
              <a:buFont typeface="Arial"/>
              <a:buChar char="•"/>
              <a:defRPr/>
            </a:pPr>
            <a:r>
              <a:rPr lang="en-US" dirty="0">
                <a:solidFill>
                  <a:schemeClr val="tx1"/>
                </a:solidFill>
              </a:rPr>
              <a:t>Common in patients taking regorafenib, </a:t>
            </a:r>
            <a:r>
              <a:rPr lang="en-US" dirty="0" err="1">
                <a:solidFill>
                  <a:schemeClr val="tx1"/>
                </a:solidFill>
              </a:rPr>
              <a:t>cabozantinib</a:t>
            </a:r>
            <a:r>
              <a:rPr lang="en-US" dirty="0">
                <a:solidFill>
                  <a:schemeClr val="tx1"/>
                </a:solidFill>
              </a:rPr>
              <a:t>, sorafenib, </a:t>
            </a:r>
            <a:r>
              <a:rPr lang="en-US" dirty="0" err="1">
                <a:solidFill>
                  <a:schemeClr val="tx1"/>
                </a:solidFill>
              </a:rPr>
              <a:t>axitinib</a:t>
            </a:r>
            <a:r>
              <a:rPr lang="en-US" dirty="0">
                <a:solidFill>
                  <a:schemeClr val="tx1"/>
                </a:solidFill>
              </a:rPr>
              <a:t>, and sunitinib</a:t>
            </a:r>
          </a:p>
          <a:p>
            <a:pPr marL="171450" indent="-171450" defTabSz="914378">
              <a:buFont typeface="Arial"/>
              <a:buChar char="•"/>
              <a:defRPr/>
            </a:pPr>
            <a:r>
              <a:rPr lang="en-US" dirty="0">
                <a:solidFill>
                  <a:schemeClr val="tx1"/>
                </a:solidFill>
              </a:rPr>
              <a:t>High-grade HFSR is reported in over 20% of patients taking regorafenib</a:t>
            </a:r>
          </a:p>
        </p:txBody>
      </p:sp>
      <p:sp>
        <p:nvSpPr>
          <p:cNvPr id="29" name="Text: Thyroid disorders">
            <a:extLst>
              <a:ext uri="{FF2B5EF4-FFF2-40B4-BE49-F238E27FC236}">
                <a16:creationId xmlns:a16="http://schemas.microsoft.com/office/drawing/2014/main" id="{38F66F8D-D181-3144-852B-FFE022DBF5F1}"/>
              </a:ext>
            </a:extLst>
          </p:cNvPr>
          <p:cNvSpPr/>
          <p:nvPr/>
        </p:nvSpPr>
        <p:spPr>
          <a:xfrm>
            <a:off x="1504950" y="1000782"/>
            <a:ext cx="9848596" cy="6058550"/>
          </a:xfrm>
          <a:prstGeom prst="horizontalScroll">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defRPr/>
            </a:pPr>
            <a:r>
              <a:rPr lang="en-US" b="1" dirty="0">
                <a:solidFill>
                  <a:schemeClr val="tx1"/>
                </a:solidFill>
              </a:rPr>
              <a:t>Thyroid disorders</a:t>
            </a:r>
          </a:p>
          <a:p>
            <a:pPr marL="171450" indent="-171450">
              <a:buFont typeface="Arial"/>
              <a:buChar char="•"/>
            </a:pPr>
            <a:r>
              <a:rPr lang="en-US" dirty="0">
                <a:solidFill>
                  <a:schemeClr val="tx1"/>
                </a:solidFill>
              </a:rPr>
              <a:t>Hypothyroidism, hyperthyroidism, and thyroiditis may occur</a:t>
            </a:r>
          </a:p>
          <a:p>
            <a:pPr marL="171450" indent="-171450">
              <a:buFont typeface="Arial"/>
              <a:buChar char="•"/>
            </a:pPr>
            <a:r>
              <a:rPr lang="en-US" dirty="0">
                <a:solidFill>
                  <a:schemeClr val="tx1"/>
                </a:solidFill>
              </a:rPr>
              <a:t>Monitor thyroid function at baseline and monitor for signs and symptoms of thyroid dysfunction during treatment</a:t>
            </a:r>
          </a:p>
          <a:p>
            <a:pPr marL="171450" indent="-171450">
              <a:buFont typeface="Arial"/>
              <a:buChar char="•"/>
            </a:pPr>
            <a:r>
              <a:rPr lang="en-US" dirty="0">
                <a:solidFill>
                  <a:schemeClr val="tx1"/>
                </a:solidFill>
              </a:rPr>
              <a:t>Check the prescribing information for additional monitoring, as some require TSH levels as often as every 4 weeks</a:t>
            </a:r>
          </a:p>
        </p:txBody>
      </p:sp>
      <p:sp>
        <p:nvSpPr>
          <p:cNvPr id="31" name="Text: Heart failure">
            <a:extLst>
              <a:ext uri="{FF2B5EF4-FFF2-40B4-BE49-F238E27FC236}">
                <a16:creationId xmlns:a16="http://schemas.microsoft.com/office/drawing/2014/main" id="{9C590D4E-E976-B940-90AF-4238A83EF60A}"/>
              </a:ext>
            </a:extLst>
          </p:cNvPr>
          <p:cNvSpPr/>
          <p:nvPr/>
        </p:nvSpPr>
        <p:spPr>
          <a:xfrm>
            <a:off x="2003425" y="1127678"/>
            <a:ext cx="8937879" cy="5946119"/>
          </a:xfrm>
          <a:prstGeom prst="horizontalScroll">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Heart failure </a:t>
            </a:r>
          </a:p>
          <a:p>
            <a:pPr marL="171450" indent="-171450">
              <a:buFont typeface="Arial"/>
              <a:buChar char="•"/>
            </a:pPr>
            <a:r>
              <a:rPr lang="en-US" dirty="0">
                <a:solidFill>
                  <a:schemeClr val="tx1"/>
                </a:solidFill>
              </a:rPr>
              <a:t>New onset or worsening of existing heart failure</a:t>
            </a:r>
          </a:p>
          <a:p>
            <a:pPr marL="171450" indent="-171450">
              <a:buFont typeface="Arial"/>
              <a:buChar char="•"/>
            </a:pPr>
            <a:r>
              <a:rPr lang="en-US" dirty="0">
                <a:solidFill>
                  <a:schemeClr val="tx1"/>
                </a:solidFill>
              </a:rPr>
              <a:t>Monitor for signs and symptoms of heart failure and monitor the LVEF as recommended by the specific agent’s prescribing information</a:t>
            </a:r>
          </a:p>
          <a:p>
            <a:pPr algn="ctr"/>
            <a:endParaRPr lang="en-US" dirty="0"/>
          </a:p>
        </p:txBody>
      </p:sp>
      <p:sp>
        <p:nvSpPr>
          <p:cNvPr id="32" name="Text: QTc prolongation">
            <a:extLst>
              <a:ext uri="{FF2B5EF4-FFF2-40B4-BE49-F238E27FC236}">
                <a16:creationId xmlns:a16="http://schemas.microsoft.com/office/drawing/2014/main" id="{8810BA3E-EF0D-174C-B856-83E774D74704}"/>
              </a:ext>
            </a:extLst>
          </p:cNvPr>
          <p:cNvSpPr/>
          <p:nvPr/>
        </p:nvSpPr>
        <p:spPr>
          <a:xfrm>
            <a:off x="838454" y="492772"/>
            <a:ext cx="10502690" cy="6642796"/>
          </a:xfrm>
          <a:prstGeom prst="horizontalScroll">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defRPr/>
            </a:pPr>
            <a:r>
              <a:rPr lang="en-US" b="1" dirty="0">
                <a:solidFill>
                  <a:schemeClr val="tx1"/>
                </a:solidFill>
              </a:rPr>
              <a:t>QTc prolongation</a:t>
            </a:r>
          </a:p>
          <a:p>
            <a:pPr marL="171450" indent="-171450" defTabSz="914378">
              <a:buFont typeface="Arial"/>
              <a:buChar char="•"/>
              <a:defRPr/>
            </a:pPr>
            <a:r>
              <a:rPr lang="en-US" dirty="0">
                <a:solidFill>
                  <a:schemeClr val="tx1"/>
                </a:solidFill>
              </a:rPr>
              <a:t>Boxed label warning for </a:t>
            </a:r>
            <a:r>
              <a:rPr lang="en-US" dirty="0" err="1">
                <a:solidFill>
                  <a:schemeClr val="tx1"/>
                </a:solidFill>
              </a:rPr>
              <a:t>vandetanib</a:t>
            </a:r>
            <a:r>
              <a:rPr lang="en-US" dirty="0">
                <a:solidFill>
                  <a:schemeClr val="tx1"/>
                </a:solidFill>
              </a:rPr>
              <a:t> with a required REMS program (www.caprelsarems.com) due to prolonged QT interval, </a:t>
            </a:r>
            <a:r>
              <a:rPr lang="en-US" dirty="0" err="1">
                <a:solidFill>
                  <a:schemeClr val="tx1"/>
                </a:solidFill>
              </a:rPr>
              <a:t>Torsades</a:t>
            </a:r>
            <a:r>
              <a:rPr lang="en-US" dirty="0">
                <a:solidFill>
                  <a:schemeClr val="tx1"/>
                </a:solidFill>
              </a:rPr>
              <a:t> de pointes, and sudden death that occurred in patients receiving </a:t>
            </a:r>
            <a:r>
              <a:rPr lang="en-US" u="sng" dirty="0" err="1">
                <a:solidFill>
                  <a:schemeClr val="tx1"/>
                </a:solidFill>
              </a:rPr>
              <a:t>vandetanib</a:t>
            </a:r>
            <a:r>
              <a:rPr lang="en-US" dirty="0">
                <a:solidFill>
                  <a:schemeClr val="tx1"/>
                </a:solidFill>
              </a:rPr>
              <a:t> </a:t>
            </a:r>
          </a:p>
          <a:p>
            <a:pPr marL="171450" indent="-171450">
              <a:buFont typeface="Arial"/>
              <a:buChar char="•"/>
            </a:pPr>
            <a:r>
              <a:rPr lang="en-US" dirty="0">
                <a:solidFill>
                  <a:schemeClr val="tx1"/>
                </a:solidFill>
              </a:rPr>
              <a:t>Do not initiate in patients with electrolyte imbalances or long QT syndrome</a:t>
            </a:r>
          </a:p>
          <a:p>
            <a:pPr marL="171450" indent="-171450">
              <a:buFont typeface="Arial"/>
              <a:buChar char="•"/>
            </a:pPr>
            <a:r>
              <a:rPr lang="en-US" dirty="0">
                <a:solidFill>
                  <a:schemeClr val="tx1"/>
                </a:solidFill>
              </a:rPr>
              <a:t>Check the prescribing information for the specific recommendations for ECG monitoring for these agents, and correct electrolyte abnormalities prior to and during therapy</a:t>
            </a:r>
            <a:endParaRPr lang="en-US" dirty="0"/>
          </a:p>
        </p:txBody>
      </p:sp>
      <p:sp>
        <p:nvSpPr>
          <p:cNvPr id="33" name="Text: Perforations and fistulas">
            <a:extLst>
              <a:ext uri="{FF2B5EF4-FFF2-40B4-BE49-F238E27FC236}">
                <a16:creationId xmlns:a16="http://schemas.microsoft.com/office/drawing/2014/main" id="{9C621BCE-B316-3B4A-AF51-8710F93FDEC6}"/>
              </a:ext>
            </a:extLst>
          </p:cNvPr>
          <p:cNvSpPr/>
          <p:nvPr/>
        </p:nvSpPr>
        <p:spPr>
          <a:xfrm>
            <a:off x="1168576" y="971853"/>
            <a:ext cx="10521341" cy="6087479"/>
          </a:xfrm>
          <a:prstGeom prst="horizontalScroll">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defRPr/>
            </a:pPr>
            <a:r>
              <a:rPr lang="en-US" b="1" dirty="0">
                <a:solidFill>
                  <a:schemeClr val="tx1"/>
                </a:solidFill>
              </a:rPr>
              <a:t>Perforations and fistulas</a:t>
            </a:r>
          </a:p>
          <a:p>
            <a:pPr marL="171450" indent="-171450">
              <a:buFont typeface="Arial"/>
              <a:buChar char="•"/>
            </a:pPr>
            <a:r>
              <a:rPr lang="en-US" dirty="0">
                <a:solidFill>
                  <a:schemeClr val="tx1"/>
                </a:solidFill>
              </a:rPr>
              <a:t>Rare but serious adverse event</a:t>
            </a:r>
          </a:p>
          <a:p>
            <a:pPr marL="171450" indent="-171450">
              <a:buFont typeface="Arial"/>
              <a:buChar char="•"/>
            </a:pPr>
            <a:r>
              <a:rPr lang="en-US" dirty="0">
                <a:solidFill>
                  <a:schemeClr val="tx1"/>
                </a:solidFill>
              </a:rPr>
              <a:t>Boxed label warning for </a:t>
            </a:r>
            <a:r>
              <a:rPr lang="en-US" dirty="0" err="1">
                <a:solidFill>
                  <a:schemeClr val="tx1"/>
                </a:solidFill>
              </a:rPr>
              <a:t>cabozantinib</a:t>
            </a:r>
            <a:r>
              <a:rPr lang="en-US" dirty="0">
                <a:solidFill>
                  <a:schemeClr val="tx1"/>
                </a:solidFill>
              </a:rPr>
              <a:t> for medullary thyroid cancer</a:t>
            </a:r>
          </a:p>
          <a:p>
            <a:pPr marL="171450" indent="-171450">
              <a:buFont typeface="Arial"/>
              <a:buChar char="•"/>
            </a:pPr>
            <a:r>
              <a:rPr lang="en-US" dirty="0">
                <a:solidFill>
                  <a:schemeClr val="tx1"/>
                </a:solidFill>
              </a:rPr>
              <a:t>Discontinue in patients who develop a perforation or fistula</a:t>
            </a:r>
          </a:p>
        </p:txBody>
      </p:sp>
      <p:sp>
        <p:nvSpPr>
          <p:cNvPr id="34" name="Text: Hemorrhage">
            <a:extLst>
              <a:ext uri="{FF2B5EF4-FFF2-40B4-BE49-F238E27FC236}">
                <a16:creationId xmlns:a16="http://schemas.microsoft.com/office/drawing/2014/main" id="{D01F1AE4-6F96-F442-A176-CFF812E7BE77}"/>
              </a:ext>
            </a:extLst>
          </p:cNvPr>
          <p:cNvSpPr/>
          <p:nvPr/>
        </p:nvSpPr>
        <p:spPr>
          <a:xfrm>
            <a:off x="1327554" y="682335"/>
            <a:ext cx="10203383" cy="6498277"/>
          </a:xfrm>
          <a:prstGeom prst="horizontalScroll">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defRPr/>
            </a:pPr>
            <a:r>
              <a:rPr lang="en-US" b="1" dirty="0">
                <a:solidFill>
                  <a:schemeClr val="tx1"/>
                </a:solidFill>
              </a:rPr>
              <a:t>Hemorrhage </a:t>
            </a:r>
          </a:p>
          <a:p>
            <a:pPr marL="171450" indent="-171450" defTabSz="914378">
              <a:buFont typeface="Arial"/>
              <a:buChar char="•"/>
              <a:defRPr/>
            </a:pPr>
            <a:r>
              <a:rPr lang="en-US" dirty="0">
                <a:solidFill>
                  <a:schemeClr val="tx1"/>
                </a:solidFill>
              </a:rPr>
              <a:t>Boxed label warning for </a:t>
            </a:r>
            <a:r>
              <a:rPr lang="en-US" dirty="0" err="1">
                <a:solidFill>
                  <a:schemeClr val="tx1"/>
                </a:solidFill>
              </a:rPr>
              <a:t>cabozantinib</a:t>
            </a:r>
            <a:r>
              <a:rPr lang="en-US" dirty="0">
                <a:solidFill>
                  <a:schemeClr val="tx1"/>
                </a:solidFill>
              </a:rPr>
              <a:t> for medullary thyroid cancer</a:t>
            </a:r>
          </a:p>
          <a:p>
            <a:pPr marL="171450" indent="-171450" defTabSz="914378">
              <a:buFont typeface="Arial"/>
              <a:buChar char="•"/>
              <a:defRPr/>
            </a:pPr>
            <a:r>
              <a:rPr lang="en-US" dirty="0">
                <a:solidFill>
                  <a:schemeClr val="tx1"/>
                </a:solidFill>
              </a:rPr>
              <a:t>Monitor for signs and symptoms of bleeding</a:t>
            </a:r>
          </a:p>
        </p:txBody>
      </p:sp>
      <p:sp>
        <p:nvSpPr>
          <p:cNvPr id="35" name="Text: Voice changes">
            <a:extLst>
              <a:ext uri="{FF2B5EF4-FFF2-40B4-BE49-F238E27FC236}">
                <a16:creationId xmlns:a16="http://schemas.microsoft.com/office/drawing/2014/main" id="{EB0C70A7-6234-034F-BB10-02D38741B118}"/>
              </a:ext>
            </a:extLst>
          </p:cNvPr>
          <p:cNvSpPr/>
          <p:nvPr/>
        </p:nvSpPr>
        <p:spPr>
          <a:xfrm>
            <a:off x="1548266" y="703358"/>
            <a:ext cx="9876868" cy="6317483"/>
          </a:xfrm>
          <a:prstGeom prst="horizontalScroll">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defRPr/>
            </a:pPr>
            <a:r>
              <a:rPr lang="en-US" b="1" dirty="0">
                <a:solidFill>
                  <a:schemeClr val="tx1"/>
                </a:solidFill>
              </a:rPr>
              <a:t>Voice changes</a:t>
            </a:r>
          </a:p>
          <a:p>
            <a:pPr marL="171450" indent="-171450" defTabSz="914378">
              <a:buFont typeface="Arial"/>
              <a:buChar char="•"/>
              <a:defRPr/>
            </a:pPr>
            <a:r>
              <a:rPr lang="en-US" dirty="0">
                <a:solidFill>
                  <a:schemeClr val="tx1"/>
                </a:solidFill>
              </a:rPr>
              <a:t>Often described as hoarseness</a:t>
            </a:r>
          </a:p>
          <a:p>
            <a:pPr marL="171450" indent="-171450" defTabSz="914378">
              <a:buFont typeface="Arial"/>
              <a:buChar char="•"/>
              <a:defRPr/>
            </a:pPr>
            <a:r>
              <a:rPr lang="en-US" dirty="0">
                <a:solidFill>
                  <a:schemeClr val="tx1"/>
                </a:solidFill>
              </a:rPr>
              <a:t>Most common with sorafenib, </a:t>
            </a:r>
            <a:r>
              <a:rPr lang="en-US" dirty="0" err="1">
                <a:solidFill>
                  <a:schemeClr val="tx1"/>
                </a:solidFill>
              </a:rPr>
              <a:t>axitinib</a:t>
            </a:r>
            <a:r>
              <a:rPr lang="en-US" dirty="0">
                <a:solidFill>
                  <a:schemeClr val="tx1"/>
                </a:solidFill>
              </a:rPr>
              <a:t>, regorafenib, and </a:t>
            </a:r>
            <a:r>
              <a:rPr lang="en-US" dirty="0" err="1">
                <a:solidFill>
                  <a:schemeClr val="tx1"/>
                </a:solidFill>
              </a:rPr>
              <a:t>lenvatinib</a:t>
            </a:r>
            <a:endParaRPr lang="en-US" dirty="0">
              <a:solidFill>
                <a:schemeClr val="tx1"/>
              </a:solidFill>
            </a:endParaRPr>
          </a:p>
        </p:txBody>
      </p:sp>
      <p:sp>
        <p:nvSpPr>
          <p:cNvPr id="36" name="Text: Hypertension">
            <a:extLst>
              <a:ext uri="{FF2B5EF4-FFF2-40B4-BE49-F238E27FC236}">
                <a16:creationId xmlns:a16="http://schemas.microsoft.com/office/drawing/2014/main" id="{FBDF414C-4F64-C946-88A1-D7343F1ABC0D}"/>
              </a:ext>
            </a:extLst>
          </p:cNvPr>
          <p:cNvSpPr/>
          <p:nvPr/>
        </p:nvSpPr>
        <p:spPr>
          <a:xfrm>
            <a:off x="1514125" y="739403"/>
            <a:ext cx="9829388" cy="6355974"/>
          </a:xfrm>
          <a:prstGeom prst="horizontalScroll">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266">
              <a:defRPr/>
            </a:pPr>
            <a:r>
              <a:rPr lang="pt-BR" b="1" dirty="0">
                <a:solidFill>
                  <a:schemeClr val="tx1"/>
                </a:solidFill>
              </a:rPr>
              <a:t>Hypertension</a:t>
            </a:r>
          </a:p>
          <a:p>
            <a:pPr marL="171450" lvl="0" indent="-171450" defTabSz="914266">
              <a:buFont typeface="Arial" panose="020B0604020202020204" pitchFamily="34" charset="0"/>
              <a:buChar char="•"/>
              <a:defRPr/>
            </a:pPr>
            <a:r>
              <a:rPr lang="en-US" dirty="0">
                <a:solidFill>
                  <a:schemeClr val="tx1"/>
                </a:solidFill>
              </a:rPr>
              <a:t>VEGF inhibitor related HTN is dose related and can usually be controlled by antihypertensive agents</a:t>
            </a:r>
          </a:p>
          <a:p>
            <a:pPr marL="171450" lvl="0" indent="-171450" defTabSz="914266">
              <a:buFont typeface="Arial" panose="020B0604020202020204" pitchFamily="34" charset="0"/>
              <a:buChar char="•"/>
              <a:defRPr/>
            </a:pPr>
            <a:r>
              <a:rPr lang="en-US" dirty="0">
                <a:solidFill>
                  <a:schemeClr val="tx1"/>
                </a:solidFill>
              </a:rPr>
              <a:t>Follow the drug-specific recommendations regarding the frequency of blood pressure monitoring</a:t>
            </a:r>
          </a:p>
          <a:p>
            <a:pPr marL="171450" lvl="0" indent="-171450" defTabSz="914266">
              <a:buFont typeface="Arial" panose="020B0604020202020204" pitchFamily="34" charset="0"/>
              <a:buChar char="•"/>
              <a:defRPr/>
            </a:pPr>
            <a:r>
              <a:rPr lang="en-US" dirty="0">
                <a:solidFill>
                  <a:schemeClr val="tx1"/>
                </a:solidFill>
              </a:rPr>
              <a:t>Treat hypertension and temporarily suspend VEGF therapy for severe hypertension that is not controlled with medical management</a:t>
            </a:r>
          </a:p>
          <a:p>
            <a:pPr marL="171450" lvl="0" indent="-171450" defTabSz="914266">
              <a:buFont typeface="Arial" panose="020B0604020202020204" pitchFamily="34" charset="0"/>
              <a:buChar char="•"/>
              <a:defRPr/>
            </a:pPr>
            <a:r>
              <a:rPr lang="en-US" dirty="0">
                <a:solidFill>
                  <a:schemeClr val="tx1"/>
                </a:solidFill>
              </a:rPr>
              <a:t>The European Society of Cardiology recommends ACE inhibitors, ARBs, and dihydropyridine CCBs as first-line therapy for VEGF inhibitor induced hypertension</a:t>
            </a:r>
          </a:p>
          <a:p>
            <a:pPr marL="171450" lvl="0" indent="-171450" defTabSz="914266">
              <a:buFont typeface="Arial" panose="020B0604020202020204" pitchFamily="34" charset="0"/>
              <a:buChar char="•"/>
              <a:defRPr/>
            </a:pPr>
            <a:r>
              <a:rPr lang="en-US" dirty="0">
                <a:solidFill>
                  <a:schemeClr val="tx1"/>
                </a:solidFill>
              </a:rPr>
              <a:t>Non-dihydropyridine CCBs (verapamil and diltiazem) should be avoided due to drug-drug interactions</a:t>
            </a:r>
          </a:p>
          <a:p>
            <a:pPr marL="171450" lvl="0" indent="-171450" defTabSz="914266">
              <a:buFont typeface="Arial" panose="020B0604020202020204" pitchFamily="34" charset="0"/>
              <a:buChar char="•"/>
              <a:defRPr/>
            </a:pPr>
            <a:r>
              <a:rPr lang="en-US" dirty="0">
                <a:solidFill>
                  <a:schemeClr val="tx1"/>
                </a:solidFill>
              </a:rPr>
              <a:t>Caution should be used with diuretics as patients are often receiving concurrent chemotherapy and volume depletion should be avoided</a:t>
            </a:r>
            <a:endParaRPr lang="en-US" dirty="0"/>
          </a:p>
        </p:txBody>
      </p:sp>
      <p:sp>
        <p:nvSpPr>
          <p:cNvPr id="37" name="Text: Proteinuria">
            <a:extLst>
              <a:ext uri="{FF2B5EF4-FFF2-40B4-BE49-F238E27FC236}">
                <a16:creationId xmlns:a16="http://schemas.microsoft.com/office/drawing/2014/main" id="{AD5114B9-E1E2-804B-9261-E1644077D0CB}"/>
              </a:ext>
            </a:extLst>
          </p:cNvPr>
          <p:cNvSpPr/>
          <p:nvPr/>
        </p:nvSpPr>
        <p:spPr>
          <a:xfrm>
            <a:off x="1473292" y="635458"/>
            <a:ext cx="9998144" cy="6592030"/>
          </a:xfrm>
          <a:prstGeom prst="horizontalScroll">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266">
              <a:defRPr/>
            </a:pPr>
            <a:r>
              <a:rPr lang="en-US" b="1" dirty="0">
                <a:solidFill>
                  <a:schemeClr val="tx1"/>
                </a:solidFill>
                <a:cs typeface="Arial"/>
              </a:rPr>
              <a:t>Proteinuria</a:t>
            </a:r>
          </a:p>
          <a:p>
            <a:pPr marL="171450" lvl="0" indent="-171450" defTabSz="914266">
              <a:buFont typeface="Arial" panose="020B0604020202020204" pitchFamily="34" charset="0"/>
              <a:buChar char="•"/>
              <a:defRPr/>
            </a:pPr>
            <a:r>
              <a:rPr lang="en-US" dirty="0">
                <a:solidFill>
                  <a:schemeClr val="tx1"/>
                </a:solidFill>
                <a:cs typeface="Arial"/>
              </a:rPr>
              <a:t>Monitor urine protein, discontinue if proteinuria </a:t>
            </a:r>
            <a:r>
              <a:rPr lang="en-US" dirty="0">
                <a:solidFill>
                  <a:schemeClr val="tx1"/>
                </a:solidFill>
              </a:rPr>
              <a:t>≥ 2 grams in 24 hours</a:t>
            </a:r>
          </a:p>
          <a:p>
            <a:pPr algn="ctr"/>
            <a:endParaRPr lang="en-US" dirty="0"/>
          </a:p>
        </p:txBody>
      </p:sp>
    </p:spTree>
    <p:extLst>
      <p:ext uri="{BB962C8B-B14F-4D97-AF65-F5344CB8AC3E}">
        <p14:creationId xmlns:p14="http://schemas.microsoft.com/office/powerpoint/2010/main" val="32970633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2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57" restart="whenNotActive" fill="hold" evtFilter="cancelBubble" nodeType="interactiveSeq">
                <p:stCondLst>
                  <p:cond evt="onClick" delay="0">
                    <p:tgtEl>
                      <p:spTgt spid="33"/>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67" restart="whenNotActive" fill="hold" evtFilter="cancelBubble" nodeType="interactiveSeq">
                <p:stCondLst>
                  <p:cond evt="onClick" delay="0">
                    <p:tgtEl>
                      <p:spTgt spid="34"/>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72" restart="whenNotActive" fill="hold" evtFilter="cancelBubble" nodeType="interactiveSeq">
                <p:stCondLst>
                  <p:cond evt="onClick" delay="0">
                    <p:tgtEl>
                      <p:spTgt spid="22"/>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35"/>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2" restart="whenNotActive" fill="hold" evtFilter="cancelBubble" nodeType="interactiveSeq">
                <p:stCondLst>
                  <p:cond evt="onClick" delay="0">
                    <p:tgtEl>
                      <p:spTgt spid="18"/>
                    </p:tgtEl>
                  </p:cond>
                </p:stCondLst>
                <p:endSync evt="end" delay="0">
                  <p:rtn val="all"/>
                </p:endSync>
                <p:childTnLst>
                  <p:par>
                    <p:cTn id="83" fill="hold">
                      <p:stCondLst>
                        <p:cond delay="0"/>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87" restart="whenNotActive" fill="hold" evtFilter="cancelBubble" nodeType="interactiveSeq">
                <p:stCondLst>
                  <p:cond evt="onClick" delay="0">
                    <p:tgtEl>
                      <p:spTgt spid="36"/>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92" restart="whenNotActive" fill="hold" evtFilter="cancelBubble" nodeType="interactiveSeq">
                <p:stCondLst>
                  <p:cond evt="onClick" delay="0">
                    <p:tgtEl>
                      <p:spTgt spid="23"/>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97" restart="whenNotActive" fill="hold" evtFilter="cancelBubble" nodeType="interactiveSeq">
                <p:stCondLst>
                  <p:cond evt="onClick" delay="0">
                    <p:tgtEl>
                      <p:spTgt spid="37"/>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27" grpId="0" animBg="1"/>
      <p:bldP spid="27" grpId="1" animBg="1"/>
      <p:bldP spid="28" grpId="0" animBg="1"/>
      <p:bldP spid="28" grpId="1" animBg="1"/>
      <p:bldP spid="29" grpId="0" animBg="1"/>
      <p:bldP spid="29"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CCE002-B400-FC4D-95EB-453A1F645166}"/>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0CA8116-FC64-4940-8455-419ABC02E75E}"/>
              </a:ext>
            </a:extLst>
          </p:cNvPr>
          <p:cNvPicPr>
            <a:picLocks noChangeAspect="1"/>
          </p:cNvPicPr>
          <p:nvPr/>
        </p:nvPicPr>
        <p:blipFill>
          <a:blip r:embed="rId2"/>
          <a:stretch>
            <a:fillRect/>
          </a:stretch>
        </p:blipFill>
        <p:spPr>
          <a:xfrm>
            <a:off x="0" y="7445799"/>
            <a:ext cx="1110910" cy="1156302"/>
          </a:xfrm>
          <a:prstGeom prst="rect">
            <a:avLst/>
          </a:prstGeom>
        </p:spPr>
      </p:pic>
      <p:pic>
        <p:nvPicPr>
          <p:cNvPr id="19" name="Picture 18" descr="Icon&#10;&#10;Description automatically generated">
            <a:extLst>
              <a:ext uri="{FF2B5EF4-FFF2-40B4-BE49-F238E27FC236}">
                <a16:creationId xmlns:a16="http://schemas.microsoft.com/office/drawing/2014/main" id="{2FB1D22D-D340-4D4A-A2F1-0514A9ADE6EC}"/>
              </a:ext>
            </a:extLst>
          </p:cNvPr>
          <p:cNvPicPr>
            <a:picLocks noChangeAspect="1"/>
          </p:cNvPicPr>
          <p:nvPr/>
        </p:nvPicPr>
        <p:blipFill>
          <a:blip r:embed="rId3"/>
          <a:stretch>
            <a:fillRect/>
          </a:stretch>
        </p:blipFill>
        <p:spPr>
          <a:xfrm>
            <a:off x="1754616" y="7769805"/>
            <a:ext cx="832296" cy="832296"/>
          </a:xfrm>
          <a:prstGeom prst="rect">
            <a:avLst/>
          </a:prstGeom>
        </p:spPr>
      </p:pic>
      <p:sp>
        <p:nvSpPr>
          <p:cNvPr id="9" name="TextBox 8">
            <a:extLst>
              <a:ext uri="{FF2B5EF4-FFF2-40B4-BE49-F238E27FC236}">
                <a16:creationId xmlns:a16="http://schemas.microsoft.com/office/drawing/2014/main" id="{9DF7A361-519F-DD4C-A550-D544AE315E5F}"/>
              </a:ext>
            </a:extLst>
          </p:cNvPr>
          <p:cNvSpPr txBox="1"/>
          <p:nvPr/>
        </p:nvSpPr>
        <p:spPr>
          <a:xfrm>
            <a:off x="3118685" y="501293"/>
            <a:ext cx="5954630"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An Ounce of Prevention</a:t>
            </a:r>
          </a:p>
        </p:txBody>
      </p:sp>
      <p:pic>
        <p:nvPicPr>
          <p:cNvPr id="10" name="Picture 2" descr="Scale PNG File | PNG All">
            <a:extLst>
              <a:ext uri="{FF2B5EF4-FFF2-40B4-BE49-F238E27FC236}">
                <a16:creationId xmlns:a16="http://schemas.microsoft.com/office/drawing/2014/main" id="{FBA4E740-6E0A-A047-ADE3-2DCED62AC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272" y="177800"/>
            <a:ext cx="1126344" cy="11263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1B7A8DA-EAD5-2E40-905C-AEF26FC2D1BB}"/>
              </a:ext>
            </a:extLst>
          </p:cNvPr>
          <p:cNvSpPr/>
          <p:nvPr/>
        </p:nvSpPr>
        <p:spPr>
          <a:xfrm>
            <a:off x="628272" y="1773467"/>
            <a:ext cx="11303694" cy="1154162"/>
          </a:xfrm>
          <a:prstGeom prst="rect">
            <a:avLst/>
          </a:prstGeom>
        </p:spPr>
        <p:txBody>
          <a:bodyPr wrap="square">
            <a:spAutoFit/>
          </a:bodyPr>
          <a:lstStyle/>
          <a:p>
            <a:pPr marL="342900" indent="-342900">
              <a:spcBef>
                <a:spcPts val="600"/>
              </a:spcBef>
              <a:buFont typeface="Arial" panose="020B0604020202020204" pitchFamily="34" charset="0"/>
              <a:buChar char="•"/>
            </a:pPr>
            <a:r>
              <a:rPr lang="en-US" sz="2200" dirty="0"/>
              <a:t>While not prospectively evaluated, we have developed a patient-facing symptom prevention/mitigation/communication strategy for VEGFR TKIs.</a:t>
            </a:r>
          </a:p>
          <a:p>
            <a:pPr marL="800100" lvl="1" indent="-342900">
              <a:spcBef>
                <a:spcPts val="600"/>
              </a:spcBef>
              <a:buFont typeface="Wingdings" pitchFamily="2" charset="2"/>
              <a:buChar char="ü"/>
            </a:pPr>
            <a:r>
              <a:rPr lang="en-US" sz="2000" dirty="0"/>
              <a:t>Provided verbally, and in “after visit” summary in writing or via EHR portal.</a:t>
            </a:r>
          </a:p>
        </p:txBody>
      </p:sp>
      <p:sp>
        <p:nvSpPr>
          <p:cNvPr id="2" name="Rectangle 1">
            <a:extLst>
              <a:ext uri="{FF2B5EF4-FFF2-40B4-BE49-F238E27FC236}">
                <a16:creationId xmlns:a16="http://schemas.microsoft.com/office/drawing/2014/main" id="{112ACFC6-73FE-8448-84BC-D8B83A223E69}"/>
              </a:ext>
            </a:extLst>
          </p:cNvPr>
          <p:cNvSpPr/>
          <p:nvPr/>
        </p:nvSpPr>
        <p:spPr>
          <a:xfrm>
            <a:off x="617621" y="3066128"/>
            <a:ext cx="10956758" cy="3447098"/>
          </a:xfrm>
          <a:prstGeom prst="rect">
            <a:avLst/>
          </a:prstGeom>
        </p:spPr>
        <p:txBody>
          <a:bodyPr wrap="square">
            <a:spAutoFit/>
          </a:bodyPr>
          <a:lstStyle/>
          <a:p>
            <a:r>
              <a:rPr lang="en-US" sz="2000" b="1" dirty="0"/>
              <a:t>Hand-foot skin reaction </a:t>
            </a:r>
          </a:p>
          <a:p>
            <a:pPr marL="800100" lvl="1" indent="-342900">
              <a:buFont typeface="Arial" panose="020B0604020202020204" pitchFamily="34" charset="0"/>
              <a:buChar char="•"/>
            </a:pPr>
            <a:r>
              <a:rPr lang="en-US" dirty="0"/>
              <a:t>Use exfoliation to remove any visible calluses </a:t>
            </a:r>
            <a:r>
              <a:rPr lang="en-US" b="1" u="sng" dirty="0"/>
              <a:t>before</a:t>
            </a:r>
            <a:r>
              <a:rPr lang="en-US" dirty="0"/>
              <a:t> initiating treatment. </a:t>
            </a:r>
          </a:p>
          <a:p>
            <a:pPr marL="800100" lvl="1" indent="-342900">
              <a:buFont typeface="Arial" panose="020B0604020202020204" pitchFamily="34" charset="0"/>
              <a:buChar char="•"/>
            </a:pPr>
            <a:r>
              <a:rPr lang="en-US" dirty="0"/>
              <a:t>Avoid exposure of the palms/soles to significant heat or friction. If this cannot be avoided, we recommend wearing gloves when exposing the hands to heat (e.g. washing dishes) or friction (e.g. while gardening). </a:t>
            </a:r>
          </a:p>
          <a:p>
            <a:pPr marL="800100" lvl="1" indent="-342900">
              <a:buFont typeface="Arial" panose="020B0604020202020204" pitchFamily="34" charset="0"/>
              <a:buChar char="•"/>
            </a:pPr>
            <a:r>
              <a:rPr lang="en-US" dirty="0"/>
              <a:t>Begin moisturizing with over-the-counter hand cream and apply to the palms of the hands and soles of the feet twice daily </a:t>
            </a:r>
            <a:r>
              <a:rPr lang="en-US" b="1" u="sng" dirty="0"/>
              <a:t>every day</a:t>
            </a:r>
            <a:r>
              <a:rPr lang="en-US" dirty="0"/>
              <a:t> – no exceptions.</a:t>
            </a:r>
          </a:p>
          <a:p>
            <a:pPr marL="800100" lvl="1" indent="-342900">
              <a:buFont typeface="Arial" panose="020B0604020202020204" pitchFamily="34" charset="0"/>
              <a:buChar char="•"/>
            </a:pPr>
            <a:r>
              <a:rPr lang="en-US" dirty="0"/>
              <a:t>Obtain a hand cream containing 10% urea (such as </a:t>
            </a:r>
            <a:r>
              <a:rPr lang="en-US" dirty="0" err="1"/>
              <a:t>Udderly</a:t>
            </a:r>
            <a:r>
              <a:rPr lang="en-US" dirty="0"/>
              <a:t> Smooth®); be prepared to apply this up to twice daily to any thick or callused areas that develop on treatment </a:t>
            </a:r>
          </a:p>
          <a:p>
            <a:pPr marL="800100" lvl="1" indent="-342900">
              <a:buFont typeface="Arial" panose="020B0604020202020204" pitchFamily="34" charset="0"/>
              <a:buChar char="•"/>
            </a:pPr>
            <a:r>
              <a:rPr lang="en-US" dirty="0"/>
              <a:t>Be prepared to notify us of </a:t>
            </a:r>
            <a:r>
              <a:rPr lang="en-US" b="1" u="sng" dirty="0"/>
              <a:t>any</a:t>
            </a:r>
            <a:r>
              <a:rPr lang="en-US" dirty="0"/>
              <a:t> erythematous, tender/painful, blistered, or ulcerated areas at the first sign so that we can prescribe a steroid cream. </a:t>
            </a:r>
          </a:p>
          <a:p>
            <a:pPr marL="1257300" lvl="2" indent="-342900">
              <a:buFont typeface="Wingdings" pitchFamily="2" charset="2"/>
              <a:buChar char="ü"/>
            </a:pPr>
            <a:r>
              <a:rPr lang="en-US" dirty="0"/>
              <a:t>Emphasize that this will allow us to treat the side effect and that it does not put their treatment at risk if we catch this early.</a:t>
            </a:r>
          </a:p>
        </p:txBody>
      </p:sp>
    </p:spTree>
    <p:extLst>
      <p:ext uri="{BB962C8B-B14F-4D97-AF65-F5344CB8AC3E}">
        <p14:creationId xmlns:p14="http://schemas.microsoft.com/office/powerpoint/2010/main" val="57026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7048A0-D6F3-224B-88A5-B3FC4E195066}"/>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D24E142-B240-2D45-838A-7279EDCF05E5}"/>
              </a:ext>
            </a:extLst>
          </p:cNvPr>
          <p:cNvSpPr txBox="1"/>
          <p:nvPr/>
        </p:nvSpPr>
        <p:spPr>
          <a:xfrm>
            <a:off x="2562481" y="501293"/>
            <a:ext cx="7067037"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An Ounce of Prevention, cont.</a:t>
            </a:r>
          </a:p>
        </p:txBody>
      </p:sp>
      <p:pic>
        <p:nvPicPr>
          <p:cNvPr id="14" name="Picture 2" descr="Scale PNG File | PNG All">
            <a:extLst>
              <a:ext uri="{FF2B5EF4-FFF2-40B4-BE49-F238E27FC236}">
                <a16:creationId xmlns:a16="http://schemas.microsoft.com/office/drawing/2014/main" id="{59FE128C-BFD5-C342-A201-58B8F40AC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72" y="177800"/>
            <a:ext cx="1126344" cy="11263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2BC932F-E6FE-934F-98D8-C51524FFE263}"/>
              </a:ext>
            </a:extLst>
          </p:cNvPr>
          <p:cNvSpPr/>
          <p:nvPr/>
        </p:nvSpPr>
        <p:spPr>
          <a:xfrm>
            <a:off x="256571" y="1975086"/>
            <a:ext cx="11678856" cy="2616101"/>
          </a:xfrm>
          <a:prstGeom prst="rect">
            <a:avLst/>
          </a:prstGeom>
        </p:spPr>
        <p:txBody>
          <a:bodyPr wrap="square">
            <a:spAutoFit/>
          </a:bodyPr>
          <a:lstStyle/>
          <a:p>
            <a:r>
              <a:rPr lang="en-US" sz="2400" b="1" dirty="0"/>
              <a:t>Hypertension</a:t>
            </a:r>
          </a:p>
          <a:p>
            <a:pPr marL="800100" lvl="1" indent="-342900">
              <a:buFont typeface="Arial" panose="020B0604020202020204" pitchFamily="34" charset="0"/>
              <a:buChar char="•"/>
            </a:pPr>
            <a:r>
              <a:rPr lang="en-US" sz="2000" dirty="0"/>
              <a:t>If possible, obtain an automated blood pressure cuff (or identify a pharmacy with a cuff in the store) and begin measuring BP three times per week. Plan to continue this for 2-4 weeks after each dose change of TKI. </a:t>
            </a:r>
          </a:p>
          <a:p>
            <a:pPr marL="800100" lvl="1" indent="-342900">
              <a:buFont typeface="Arial" panose="020B0604020202020204" pitchFamily="34" charset="0"/>
              <a:buChar char="•"/>
            </a:pPr>
            <a:r>
              <a:rPr lang="en-US" sz="2000" dirty="0"/>
              <a:t>Keep a diary of BP values and provide this list to us once per week via the portal or phone.</a:t>
            </a:r>
          </a:p>
          <a:p>
            <a:pPr marL="800100" lvl="1" indent="-342900">
              <a:buFont typeface="Arial" panose="020B0604020202020204" pitchFamily="34" charset="0"/>
              <a:buChar char="•"/>
            </a:pPr>
            <a:r>
              <a:rPr lang="en-US" sz="2000" dirty="0"/>
              <a:t>Notify us immediately if BP &gt; 140/90 (either number) so that we can manage blood pressure.</a:t>
            </a:r>
          </a:p>
          <a:p>
            <a:pPr marL="1200150" lvl="2" indent="-285750">
              <a:buFont typeface="Wingdings" pitchFamily="2" charset="2"/>
              <a:buChar char="ü"/>
            </a:pPr>
            <a:r>
              <a:rPr lang="en-US" sz="2000" dirty="0"/>
              <a:t>Emphasize that this will allow us to treat the side effect and that it does not put their treatment at risk if we catch this early.</a:t>
            </a:r>
          </a:p>
        </p:txBody>
      </p:sp>
      <p:sp>
        <p:nvSpPr>
          <p:cNvPr id="2" name="Rectangle 1">
            <a:extLst>
              <a:ext uri="{FF2B5EF4-FFF2-40B4-BE49-F238E27FC236}">
                <a16:creationId xmlns:a16="http://schemas.microsoft.com/office/drawing/2014/main" id="{5EBC5D1A-C6B7-0D45-9FC3-CF346C144917}"/>
              </a:ext>
            </a:extLst>
          </p:cNvPr>
          <p:cNvSpPr/>
          <p:nvPr/>
        </p:nvSpPr>
        <p:spPr>
          <a:xfrm>
            <a:off x="256571" y="4726304"/>
            <a:ext cx="11678855" cy="1384995"/>
          </a:xfrm>
          <a:prstGeom prst="rect">
            <a:avLst/>
          </a:prstGeom>
        </p:spPr>
        <p:txBody>
          <a:bodyPr wrap="square">
            <a:spAutoFit/>
          </a:bodyPr>
          <a:lstStyle/>
          <a:p>
            <a:r>
              <a:rPr lang="en-US" sz="2400" b="1" dirty="0"/>
              <a:t>Diarrhea</a:t>
            </a:r>
          </a:p>
          <a:p>
            <a:pPr marL="800100" lvl="1" indent="-342900">
              <a:buFont typeface="Arial" panose="020B0604020202020204" pitchFamily="34" charset="0"/>
              <a:buChar char="•"/>
            </a:pPr>
            <a:r>
              <a:rPr lang="en-US" sz="2000" dirty="0"/>
              <a:t>Obtain a bottle of Loperamide 2 mg pills to keep at home in case this is needed to manage diarrhea. </a:t>
            </a:r>
          </a:p>
          <a:p>
            <a:pPr marL="800100" lvl="1" indent="-342900">
              <a:buFont typeface="Arial" panose="020B0604020202020204" pitchFamily="34" charset="0"/>
              <a:buChar char="•"/>
            </a:pPr>
            <a:r>
              <a:rPr lang="en-US" sz="2000" dirty="0"/>
              <a:t>If loose stools become recurrent, our typical recommendation would be to take 4 mg after the first loose stool and then 2 mg after each subsequent loose stool with max of 8 pills (16 mg) over 24 hours.</a:t>
            </a:r>
          </a:p>
        </p:txBody>
      </p:sp>
    </p:spTree>
    <p:extLst>
      <p:ext uri="{BB962C8B-B14F-4D97-AF65-F5344CB8AC3E}">
        <p14:creationId xmlns:p14="http://schemas.microsoft.com/office/powerpoint/2010/main" val="372286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E4952E-4686-4D45-AA26-0932FB4819E4}"/>
              </a:ext>
            </a:extLst>
          </p:cNvPr>
          <p:cNvSpPr/>
          <p:nvPr/>
        </p:nvSpPr>
        <p:spPr>
          <a:xfrm>
            <a:off x="0" y="204827"/>
            <a:ext cx="12192000" cy="1206234"/>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Icon&#10;&#10;Description automatically generated">
            <a:extLst>
              <a:ext uri="{FF2B5EF4-FFF2-40B4-BE49-F238E27FC236}">
                <a16:creationId xmlns:a16="http://schemas.microsoft.com/office/drawing/2014/main" id="{F9D5B5AC-4745-B746-BEE6-A0DFA3C14EEB}"/>
              </a:ext>
            </a:extLst>
          </p:cNvPr>
          <p:cNvPicPr>
            <a:picLocks noChangeAspect="1"/>
          </p:cNvPicPr>
          <p:nvPr/>
        </p:nvPicPr>
        <p:blipFill>
          <a:blip r:embed="rId2"/>
          <a:stretch>
            <a:fillRect/>
          </a:stretch>
        </p:blipFill>
        <p:spPr>
          <a:xfrm>
            <a:off x="250142" y="5740478"/>
            <a:ext cx="879495" cy="879495"/>
          </a:xfrm>
          <a:prstGeom prst="rect">
            <a:avLst/>
          </a:prstGeom>
        </p:spPr>
      </p:pic>
      <p:sp>
        <p:nvSpPr>
          <p:cNvPr id="12" name="TextBox 11">
            <a:extLst>
              <a:ext uri="{FF2B5EF4-FFF2-40B4-BE49-F238E27FC236}">
                <a16:creationId xmlns:a16="http://schemas.microsoft.com/office/drawing/2014/main" id="{DFD062C4-0686-8B4E-9765-BB36AC23F868}"/>
              </a:ext>
            </a:extLst>
          </p:cNvPr>
          <p:cNvSpPr txBox="1"/>
          <p:nvPr/>
        </p:nvSpPr>
        <p:spPr>
          <a:xfrm>
            <a:off x="3110696" y="269335"/>
            <a:ext cx="5970608" cy="1077218"/>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A Word About Management:</a:t>
            </a:r>
          </a:p>
          <a:p>
            <a:pPr algn="ctr"/>
            <a:r>
              <a:rPr lang="en-US" sz="3200" b="1" dirty="0">
                <a:solidFill>
                  <a:srgbClr val="004174"/>
                </a:solidFill>
                <a:latin typeface="Century Gothic" panose="020B0502020202020204" pitchFamily="34" charset="0"/>
              </a:rPr>
              <a:t>Hand-Foot Skin Reaction</a:t>
            </a:r>
          </a:p>
        </p:txBody>
      </p:sp>
      <p:sp>
        <p:nvSpPr>
          <p:cNvPr id="5" name="TextBox 4">
            <a:extLst>
              <a:ext uri="{FF2B5EF4-FFF2-40B4-BE49-F238E27FC236}">
                <a16:creationId xmlns:a16="http://schemas.microsoft.com/office/drawing/2014/main" id="{EE73DE51-02E0-C944-A7F2-C2E2CD41C5C6}"/>
              </a:ext>
            </a:extLst>
          </p:cNvPr>
          <p:cNvSpPr txBox="1"/>
          <p:nvPr/>
        </p:nvSpPr>
        <p:spPr>
          <a:xfrm>
            <a:off x="1531715" y="1728612"/>
            <a:ext cx="912856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Differs from hand-foot syndrome (palmar-plantar </a:t>
            </a:r>
            <a:r>
              <a:rPr lang="en-US" sz="2400" dirty="0" err="1"/>
              <a:t>erthyrodyesthesia</a:t>
            </a:r>
            <a:r>
              <a:rPr lang="en-US" sz="2400" dirty="0"/>
              <a:t>) associated with cytotoxic chemotherapy</a:t>
            </a:r>
          </a:p>
          <a:p>
            <a:endParaRPr lang="en-US" sz="2400" dirty="0"/>
          </a:p>
        </p:txBody>
      </p:sp>
      <p:graphicFrame>
        <p:nvGraphicFramePr>
          <p:cNvPr id="16" name="Table 16">
            <a:extLst>
              <a:ext uri="{FF2B5EF4-FFF2-40B4-BE49-F238E27FC236}">
                <a16:creationId xmlns:a16="http://schemas.microsoft.com/office/drawing/2014/main" id="{B791D860-B22B-A046-BCC5-52E60F1EEE03}"/>
              </a:ext>
            </a:extLst>
          </p:cNvPr>
          <p:cNvGraphicFramePr>
            <a:graphicFrameLocks noGrp="1"/>
          </p:cNvGraphicFramePr>
          <p:nvPr>
            <p:extLst>
              <p:ext uri="{D42A27DB-BD31-4B8C-83A1-F6EECF244321}">
                <p14:modId xmlns:p14="http://schemas.microsoft.com/office/powerpoint/2010/main" val="3296720438"/>
              </p:ext>
            </p:extLst>
          </p:nvPr>
        </p:nvGraphicFramePr>
        <p:xfrm>
          <a:off x="910539" y="2818810"/>
          <a:ext cx="10370918" cy="2631440"/>
        </p:xfrm>
        <a:graphic>
          <a:graphicData uri="http://schemas.openxmlformats.org/drawingml/2006/table">
            <a:tbl>
              <a:tblPr firstRow="1" bandRow="1">
                <a:tableStyleId>{93296810-A885-4BE3-A3E7-6D5BEEA58F35}</a:tableStyleId>
              </a:tblPr>
              <a:tblGrid>
                <a:gridCol w="5185459">
                  <a:extLst>
                    <a:ext uri="{9D8B030D-6E8A-4147-A177-3AD203B41FA5}">
                      <a16:colId xmlns:a16="http://schemas.microsoft.com/office/drawing/2014/main" val="1056763362"/>
                    </a:ext>
                  </a:extLst>
                </a:gridCol>
                <a:gridCol w="5185459">
                  <a:extLst>
                    <a:ext uri="{9D8B030D-6E8A-4147-A177-3AD203B41FA5}">
                      <a16:colId xmlns:a16="http://schemas.microsoft.com/office/drawing/2014/main" val="1771160236"/>
                    </a:ext>
                  </a:extLst>
                </a:gridCol>
              </a:tblGrid>
              <a:tr h="370840">
                <a:tc>
                  <a:txBody>
                    <a:bodyPr/>
                    <a:lstStyle/>
                    <a:p>
                      <a:pPr algn="ctr"/>
                      <a:r>
                        <a:rPr lang="en-US" sz="2000" dirty="0"/>
                        <a:t>TKI-Associated Hand-Foot Skin Reaction</a:t>
                      </a:r>
                    </a:p>
                  </a:txBody>
                  <a:tcPr/>
                </a:tc>
                <a:tc>
                  <a:txBody>
                    <a:bodyPr/>
                    <a:lstStyle/>
                    <a:p>
                      <a:pPr algn="ctr"/>
                      <a:r>
                        <a:rPr lang="en-US" sz="2000" dirty="0"/>
                        <a:t>Palmar-Plantar </a:t>
                      </a:r>
                      <a:r>
                        <a:rPr lang="en-US" sz="2000" dirty="0" err="1"/>
                        <a:t>Erythrodysethesia</a:t>
                      </a:r>
                      <a:r>
                        <a:rPr lang="en-US" sz="2000" dirty="0"/>
                        <a:t> (PPE) or Hand-Foot Syndrome</a:t>
                      </a:r>
                    </a:p>
                  </a:txBody>
                  <a:tcPr/>
                </a:tc>
                <a:extLst>
                  <a:ext uri="{0D108BD9-81ED-4DB2-BD59-A6C34878D82A}">
                    <a16:rowId xmlns:a16="http://schemas.microsoft.com/office/drawing/2014/main" val="867402618"/>
                  </a:ext>
                </a:extLst>
              </a:tr>
              <a:tr h="370840">
                <a:tc>
                  <a:txBody>
                    <a:bodyPr/>
                    <a:lstStyle/>
                    <a:p>
                      <a:r>
                        <a:rPr lang="en-US" dirty="0"/>
                        <a:t>Quick onset (2 -4 weeks)</a:t>
                      </a:r>
                    </a:p>
                  </a:txBody>
                  <a:tcPr/>
                </a:tc>
                <a:tc>
                  <a:txBody>
                    <a:bodyPr/>
                    <a:lstStyle/>
                    <a:p>
                      <a:r>
                        <a:rPr lang="en-US" dirty="0"/>
                        <a:t>Begins weeks to months after initiating treatment</a:t>
                      </a:r>
                    </a:p>
                  </a:txBody>
                  <a:tcPr/>
                </a:tc>
                <a:extLst>
                  <a:ext uri="{0D108BD9-81ED-4DB2-BD59-A6C34878D82A}">
                    <a16:rowId xmlns:a16="http://schemas.microsoft.com/office/drawing/2014/main" val="1542186228"/>
                  </a:ext>
                </a:extLst>
              </a:tr>
              <a:tr h="370840">
                <a:tc>
                  <a:txBody>
                    <a:bodyPr/>
                    <a:lstStyle/>
                    <a:p>
                      <a:r>
                        <a:rPr lang="en-US" dirty="0"/>
                        <a:t>Callused areas that can be erythematous and painful</a:t>
                      </a:r>
                    </a:p>
                  </a:txBody>
                  <a:tcPr/>
                </a:tc>
                <a:tc>
                  <a:txBody>
                    <a:bodyPr/>
                    <a:lstStyle/>
                    <a:p>
                      <a:r>
                        <a:rPr lang="en-US" dirty="0"/>
                        <a:t>Diffuse / symmetrical distribution</a:t>
                      </a:r>
                    </a:p>
                  </a:txBody>
                  <a:tcPr/>
                </a:tc>
                <a:extLst>
                  <a:ext uri="{0D108BD9-81ED-4DB2-BD59-A6C34878D82A}">
                    <a16:rowId xmlns:a16="http://schemas.microsoft.com/office/drawing/2014/main" val="134769383"/>
                  </a:ext>
                </a:extLst>
              </a:tr>
              <a:tr h="370840">
                <a:tc>
                  <a:txBody>
                    <a:bodyPr/>
                    <a:lstStyle/>
                    <a:p>
                      <a:r>
                        <a:rPr lang="en-US" dirty="0"/>
                        <a:t>Occurs at pressure points:</a:t>
                      </a:r>
                    </a:p>
                    <a:p>
                      <a:pPr marL="285750" indent="-285750">
                        <a:buFont typeface="Arial" panose="020B0604020202020204" pitchFamily="34" charset="0"/>
                        <a:buChar char="•"/>
                      </a:pPr>
                      <a:r>
                        <a:rPr lang="en-US" dirty="0"/>
                        <a:t>There are reports of this reaction on areas of friction from amputated limbs, and even on the side of thumbs during the </a:t>
                      </a:r>
                      <a:r>
                        <a:rPr lang="en-US" dirty="0" err="1"/>
                        <a:t>Blackberry</a:t>
                      </a:r>
                      <a:r>
                        <a:rPr lang="en-US" baseline="30000" dirty="0" err="1"/>
                        <a:t>TM</a:t>
                      </a:r>
                      <a:r>
                        <a:rPr lang="en-US" dirty="0"/>
                        <a:t> era! </a:t>
                      </a:r>
                    </a:p>
                  </a:txBody>
                  <a:tcPr/>
                </a:tc>
                <a:tc>
                  <a:txBody>
                    <a:bodyPr/>
                    <a:lstStyle/>
                    <a:p>
                      <a:r>
                        <a:rPr lang="en-US" dirty="0"/>
                        <a:t>Scaling and redness</a:t>
                      </a:r>
                    </a:p>
                  </a:txBody>
                  <a:tcPr/>
                </a:tc>
                <a:extLst>
                  <a:ext uri="{0D108BD9-81ED-4DB2-BD59-A6C34878D82A}">
                    <a16:rowId xmlns:a16="http://schemas.microsoft.com/office/drawing/2014/main" val="1218255874"/>
                  </a:ext>
                </a:extLst>
              </a:tr>
            </a:tbl>
          </a:graphicData>
        </a:graphic>
      </p:graphicFrame>
      <p:pic>
        <p:nvPicPr>
          <p:cNvPr id="13" name="Picture 2" descr="RIM BlackBerry 8700r  (RIM Electron)">
            <a:extLst>
              <a:ext uri="{FF2B5EF4-FFF2-40B4-BE49-F238E27FC236}">
                <a16:creationId xmlns:a16="http://schemas.microsoft.com/office/drawing/2014/main" id="{D5ECD15A-898D-A344-9BDD-33466BC23D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 t="-2131" r="28103" b="2131"/>
          <a:stretch/>
        </p:blipFill>
        <p:spPr bwMode="auto">
          <a:xfrm>
            <a:off x="10621057" y="4622957"/>
            <a:ext cx="1320801" cy="223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61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7E6B15-BB56-D24A-9BB7-68B8A14CC55D}"/>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2" name="Picture 2" descr="Free icon - Free vector icons - Free SVG, PSD, PNG, EPS, Ai &amp; Icon Font">
            <a:extLst>
              <a:ext uri="{FF2B5EF4-FFF2-40B4-BE49-F238E27FC236}">
                <a16:creationId xmlns:a16="http://schemas.microsoft.com/office/drawing/2014/main" id="{0781A8CB-6784-8F40-8EE6-E2C128BB7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180" y="7147751"/>
            <a:ext cx="1020180" cy="10201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con&#10;&#10;Description automatically generated">
            <a:extLst>
              <a:ext uri="{FF2B5EF4-FFF2-40B4-BE49-F238E27FC236}">
                <a16:creationId xmlns:a16="http://schemas.microsoft.com/office/drawing/2014/main" id="{FC44AA88-F668-A44F-818E-644A4D3B4597}"/>
              </a:ext>
            </a:extLst>
          </p:cNvPr>
          <p:cNvPicPr>
            <a:picLocks noChangeAspect="1"/>
          </p:cNvPicPr>
          <p:nvPr/>
        </p:nvPicPr>
        <p:blipFill>
          <a:blip r:embed="rId4"/>
          <a:stretch>
            <a:fillRect/>
          </a:stretch>
        </p:blipFill>
        <p:spPr>
          <a:xfrm>
            <a:off x="244656" y="6236226"/>
            <a:ext cx="553998" cy="553998"/>
          </a:xfrm>
          <a:prstGeom prst="rect">
            <a:avLst/>
          </a:prstGeom>
        </p:spPr>
      </p:pic>
      <p:sp>
        <p:nvSpPr>
          <p:cNvPr id="10" name="TextBox 9">
            <a:extLst>
              <a:ext uri="{FF2B5EF4-FFF2-40B4-BE49-F238E27FC236}">
                <a16:creationId xmlns:a16="http://schemas.microsoft.com/office/drawing/2014/main" id="{9FD707D5-A19E-A340-89DD-D4371BE87732}"/>
              </a:ext>
            </a:extLst>
          </p:cNvPr>
          <p:cNvSpPr txBox="1"/>
          <p:nvPr/>
        </p:nvSpPr>
        <p:spPr>
          <a:xfrm>
            <a:off x="1526237" y="501293"/>
            <a:ext cx="9139524"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Management: Hand-Foot Skin Reaction</a:t>
            </a:r>
          </a:p>
        </p:txBody>
      </p:sp>
      <p:sp>
        <p:nvSpPr>
          <p:cNvPr id="11" name="TextBox 10">
            <a:extLst>
              <a:ext uri="{FF2B5EF4-FFF2-40B4-BE49-F238E27FC236}">
                <a16:creationId xmlns:a16="http://schemas.microsoft.com/office/drawing/2014/main" id="{6E51EAA5-10CD-DD4D-BEDE-F93486BA5CFA}"/>
              </a:ext>
            </a:extLst>
          </p:cNvPr>
          <p:cNvSpPr txBox="1"/>
          <p:nvPr/>
        </p:nvSpPr>
        <p:spPr>
          <a:xfrm>
            <a:off x="798654" y="6374726"/>
            <a:ext cx="4768770" cy="276999"/>
          </a:xfrm>
          <a:prstGeom prst="rect">
            <a:avLst/>
          </a:prstGeom>
          <a:noFill/>
        </p:spPr>
        <p:txBody>
          <a:bodyPr wrap="square" rtlCol="0">
            <a:spAutoFit/>
          </a:bodyPr>
          <a:lstStyle/>
          <a:p>
            <a:r>
              <a:rPr lang="it-IT" sz="1200" dirty="0">
                <a:ea typeface="Calibri" panose="020F0502020204030204" pitchFamily="34" charset="0"/>
                <a:cs typeface="Times New Roman" panose="02020603050405020304" pitchFamily="18" charset="0"/>
              </a:rPr>
              <a:t>McLellan B, et al. </a:t>
            </a:r>
            <a:r>
              <a:rPr lang="it-IT" sz="1200" i="1" dirty="0">
                <a:ea typeface="Calibri" panose="020F0502020204030204" pitchFamily="34" charset="0"/>
                <a:cs typeface="Times New Roman" panose="02020603050405020304" pitchFamily="18" charset="0"/>
              </a:rPr>
              <a:t>Ann Oncol</a:t>
            </a:r>
            <a:r>
              <a:rPr lang="it-IT" sz="1200" dirty="0">
                <a:ea typeface="Calibri" panose="020F0502020204030204" pitchFamily="34" charset="0"/>
                <a:cs typeface="Times New Roman" panose="02020603050405020304" pitchFamily="18" charset="0"/>
              </a:rPr>
              <a:t>. 2015;26(10):2017-2026. Figure 1; p.2021.</a:t>
            </a:r>
          </a:p>
        </p:txBody>
      </p:sp>
      <p:pic>
        <p:nvPicPr>
          <p:cNvPr id="12" name="Photo: Grade 1">
            <a:extLst>
              <a:ext uri="{FF2B5EF4-FFF2-40B4-BE49-F238E27FC236}">
                <a16:creationId xmlns:a16="http://schemas.microsoft.com/office/drawing/2014/main" id="{9C85A726-D433-0E4F-873F-72C703A09934}"/>
              </a:ext>
            </a:extLst>
          </p:cNvPr>
          <p:cNvPicPr>
            <a:picLocks noChangeAspect="1"/>
          </p:cNvPicPr>
          <p:nvPr/>
        </p:nvPicPr>
        <p:blipFill rotWithShape="1">
          <a:blip r:embed="rId5"/>
          <a:srcRect r="67933"/>
          <a:stretch/>
        </p:blipFill>
        <p:spPr>
          <a:xfrm>
            <a:off x="1245361" y="2240803"/>
            <a:ext cx="2922368" cy="2185036"/>
          </a:xfrm>
          <a:prstGeom prst="rect">
            <a:avLst/>
          </a:prstGeom>
        </p:spPr>
      </p:pic>
      <p:pic>
        <p:nvPicPr>
          <p:cNvPr id="16" name="Photo: Grade 2">
            <a:extLst>
              <a:ext uri="{FF2B5EF4-FFF2-40B4-BE49-F238E27FC236}">
                <a16:creationId xmlns:a16="http://schemas.microsoft.com/office/drawing/2014/main" id="{0F1DF07A-DDBD-8346-B425-76B1718E8213}"/>
              </a:ext>
            </a:extLst>
          </p:cNvPr>
          <p:cNvPicPr>
            <a:picLocks noChangeAspect="1"/>
          </p:cNvPicPr>
          <p:nvPr/>
        </p:nvPicPr>
        <p:blipFill rotWithShape="1">
          <a:blip r:embed="rId5"/>
          <a:srcRect l="33081" r="34844"/>
          <a:stretch/>
        </p:blipFill>
        <p:spPr>
          <a:xfrm>
            <a:off x="4634457" y="2232755"/>
            <a:ext cx="2923083" cy="2185036"/>
          </a:xfrm>
          <a:prstGeom prst="rect">
            <a:avLst/>
          </a:prstGeom>
        </p:spPr>
      </p:pic>
      <p:pic>
        <p:nvPicPr>
          <p:cNvPr id="17" name="Photo: Grade 3">
            <a:extLst>
              <a:ext uri="{FF2B5EF4-FFF2-40B4-BE49-F238E27FC236}">
                <a16:creationId xmlns:a16="http://schemas.microsoft.com/office/drawing/2014/main" id="{26DC2918-D53C-EE4E-BA86-638F7EC979D1}"/>
              </a:ext>
            </a:extLst>
          </p:cNvPr>
          <p:cNvPicPr>
            <a:picLocks noChangeAspect="1"/>
          </p:cNvPicPr>
          <p:nvPr/>
        </p:nvPicPr>
        <p:blipFill rotWithShape="1">
          <a:blip r:embed="rId5"/>
          <a:srcRect l="66499"/>
          <a:stretch/>
        </p:blipFill>
        <p:spPr>
          <a:xfrm>
            <a:off x="8023572" y="2240803"/>
            <a:ext cx="3053039" cy="2185036"/>
          </a:xfrm>
          <a:prstGeom prst="rect">
            <a:avLst/>
          </a:prstGeom>
        </p:spPr>
      </p:pic>
      <p:sp>
        <p:nvSpPr>
          <p:cNvPr id="5" name="Button: Grade 1">
            <a:extLst>
              <a:ext uri="{FF2B5EF4-FFF2-40B4-BE49-F238E27FC236}">
                <a16:creationId xmlns:a16="http://schemas.microsoft.com/office/drawing/2014/main" id="{C7DF2BE6-D689-F245-A296-78FF84C854BE}"/>
              </a:ext>
            </a:extLst>
          </p:cNvPr>
          <p:cNvSpPr/>
          <p:nvPr/>
        </p:nvSpPr>
        <p:spPr>
          <a:xfrm>
            <a:off x="1880852" y="4617195"/>
            <a:ext cx="1651385" cy="48613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Grade 1</a:t>
            </a:r>
          </a:p>
        </p:txBody>
      </p:sp>
      <p:sp>
        <p:nvSpPr>
          <p:cNvPr id="21" name="Button: Grade 2">
            <a:extLst>
              <a:ext uri="{FF2B5EF4-FFF2-40B4-BE49-F238E27FC236}">
                <a16:creationId xmlns:a16="http://schemas.microsoft.com/office/drawing/2014/main" id="{5BE72250-9662-3C46-B844-4C27D70C56FB}"/>
              </a:ext>
            </a:extLst>
          </p:cNvPr>
          <p:cNvSpPr/>
          <p:nvPr/>
        </p:nvSpPr>
        <p:spPr>
          <a:xfrm>
            <a:off x="5270305" y="4617195"/>
            <a:ext cx="1651385" cy="48613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Grade 2</a:t>
            </a:r>
          </a:p>
        </p:txBody>
      </p:sp>
      <p:sp>
        <p:nvSpPr>
          <p:cNvPr id="22" name="Button: Grade 3">
            <a:extLst>
              <a:ext uri="{FF2B5EF4-FFF2-40B4-BE49-F238E27FC236}">
                <a16:creationId xmlns:a16="http://schemas.microsoft.com/office/drawing/2014/main" id="{D3E9F3E0-D6F0-DA43-B5BC-50D2F95EAF17}"/>
              </a:ext>
            </a:extLst>
          </p:cNvPr>
          <p:cNvSpPr/>
          <p:nvPr/>
        </p:nvSpPr>
        <p:spPr>
          <a:xfrm>
            <a:off x="8724400" y="4617196"/>
            <a:ext cx="1651385" cy="48613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Grade 3</a:t>
            </a:r>
          </a:p>
        </p:txBody>
      </p:sp>
      <p:sp>
        <p:nvSpPr>
          <p:cNvPr id="23" name="Text Box: Grade 1">
            <a:extLst>
              <a:ext uri="{FF2B5EF4-FFF2-40B4-BE49-F238E27FC236}">
                <a16:creationId xmlns:a16="http://schemas.microsoft.com/office/drawing/2014/main" id="{156EA2FC-AB01-A04F-AC07-03E2EBE78314}"/>
              </a:ext>
            </a:extLst>
          </p:cNvPr>
          <p:cNvSpPr/>
          <p:nvPr/>
        </p:nvSpPr>
        <p:spPr>
          <a:xfrm>
            <a:off x="2392319" y="1549110"/>
            <a:ext cx="7406664" cy="44421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Grade 1</a:t>
            </a:r>
          </a:p>
          <a:p>
            <a:pPr marL="285750" indent="-285750">
              <a:buFont typeface="Arial" panose="020B0604020202020204" pitchFamily="34" charset="0"/>
              <a:buChar char="•"/>
            </a:pPr>
            <a:r>
              <a:rPr lang="en-US" sz="2200" dirty="0"/>
              <a:t>Minimal skin changes or dermatitis without pain</a:t>
            </a:r>
          </a:p>
          <a:p>
            <a:pPr marL="285750" indent="-285750">
              <a:buFont typeface="Arial" panose="020B0604020202020204" pitchFamily="34" charset="0"/>
              <a:buChar char="•"/>
            </a:pPr>
            <a:r>
              <a:rPr lang="en-US" sz="2200" dirty="0"/>
              <a:t>Maintain current dose and implement supportive care</a:t>
            </a:r>
          </a:p>
        </p:txBody>
      </p:sp>
      <p:sp>
        <p:nvSpPr>
          <p:cNvPr id="24" name="Text Box: Grade 2">
            <a:extLst>
              <a:ext uri="{FF2B5EF4-FFF2-40B4-BE49-F238E27FC236}">
                <a16:creationId xmlns:a16="http://schemas.microsoft.com/office/drawing/2014/main" id="{F64627B4-0AB5-4C45-9546-E194F1F5E2CD}"/>
              </a:ext>
            </a:extLst>
          </p:cNvPr>
          <p:cNvSpPr/>
          <p:nvPr/>
        </p:nvSpPr>
        <p:spPr>
          <a:xfrm>
            <a:off x="2544719" y="1701510"/>
            <a:ext cx="7406664" cy="44421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Grade 2</a:t>
            </a:r>
          </a:p>
          <a:p>
            <a:pPr marL="285750" indent="-285750">
              <a:buFont typeface="Arial" panose="020B0604020202020204" pitchFamily="34" charset="0"/>
              <a:buChar char="•"/>
            </a:pPr>
            <a:r>
              <a:rPr lang="en-US" sz="2200" dirty="0"/>
              <a:t>Painful skin changes that limit activities of daily living</a:t>
            </a:r>
          </a:p>
          <a:p>
            <a:pPr marL="285750" indent="-285750">
              <a:buFont typeface="Arial" panose="020B0604020202020204" pitchFamily="34" charset="0"/>
              <a:buChar char="•"/>
            </a:pPr>
            <a:r>
              <a:rPr lang="en-US" sz="2200" dirty="0"/>
              <a:t>Decrease by one dose level and initiate supportive care</a:t>
            </a:r>
          </a:p>
          <a:p>
            <a:pPr marL="742950" lvl="1" indent="-285750">
              <a:buFont typeface="Arial" panose="020B0604020202020204" pitchFamily="34" charset="0"/>
              <a:buChar char="•"/>
            </a:pPr>
            <a:r>
              <a:rPr lang="en-US" sz="2200" dirty="0"/>
              <a:t>If no improvement, interrupt for at least 1 week</a:t>
            </a:r>
          </a:p>
        </p:txBody>
      </p:sp>
      <p:sp>
        <p:nvSpPr>
          <p:cNvPr id="25" name="Text Box: Grade 3">
            <a:extLst>
              <a:ext uri="{FF2B5EF4-FFF2-40B4-BE49-F238E27FC236}">
                <a16:creationId xmlns:a16="http://schemas.microsoft.com/office/drawing/2014/main" id="{C102486C-99B7-C443-BDD8-81488C5DF86F}"/>
              </a:ext>
            </a:extLst>
          </p:cNvPr>
          <p:cNvSpPr/>
          <p:nvPr/>
        </p:nvSpPr>
        <p:spPr>
          <a:xfrm>
            <a:off x="2697119" y="1853910"/>
            <a:ext cx="7406664" cy="44421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Grade 3</a:t>
            </a:r>
          </a:p>
          <a:p>
            <a:pPr marL="285750" indent="-285750">
              <a:buFont typeface="Arial" panose="020B0604020202020204" pitchFamily="34" charset="0"/>
              <a:buChar char="•"/>
            </a:pPr>
            <a:r>
              <a:rPr lang="en-US" sz="2200" dirty="0"/>
              <a:t>Severe skin changes with pain that limit self-care activities of daily living</a:t>
            </a:r>
          </a:p>
          <a:p>
            <a:pPr marL="285750" indent="-285750">
              <a:buFont typeface="Arial" panose="020B0604020202020204" pitchFamily="34" charset="0"/>
              <a:buChar char="•"/>
            </a:pPr>
            <a:r>
              <a:rPr lang="en-US" sz="2200" dirty="0"/>
              <a:t>Interrupt therapy for at least a week and until toxicity resolves to grade 0 – 1. </a:t>
            </a:r>
          </a:p>
          <a:p>
            <a:pPr marL="742950" lvl="1" indent="-285750">
              <a:buFont typeface="Arial" panose="020B0604020202020204" pitchFamily="34" charset="0"/>
              <a:buChar char="•"/>
            </a:pPr>
            <a:r>
              <a:rPr lang="en-US" sz="2200" dirty="0"/>
              <a:t>When resuming treatment, decrease dose by one dose level</a:t>
            </a:r>
          </a:p>
        </p:txBody>
      </p:sp>
    </p:spTree>
    <p:extLst>
      <p:ext uri="{BB962C8B-B14F-4D97-AF65-F5344CB8AC3E}">
        <p14:creationId xmlns:p14="http://schemas.microsoft.com/office/powerpoint/2010/main" val="17667693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3" grpId="0" animBg="1"/>
      <p:bldP spid="23" grpId="1" animBg="1"/>
      <p:bldP spid="24" grpId="0" animBg="1"/>
      <p:bldP spid="24" grpId="1" animBg="1"/>
      <p:bldP spid="25" grpId="0" animBg="1"/>
      <p:bldP spid="2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B5655-98AC-CC4A-8D57-62CEC631F76E}"/>
              </a:ext>
            </a:extLst>
          </p:cNvPr>
          <p:cNvSpPr/>
          <p:nvPr/>
        </p:nvSpPr>
        <p:spPr>
          <a:xfrm>
            <a:off x="0" y="226926"/>
            <a:ext cx="12192000" cy="1077218"/>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con&#10;&#10;Description automatically generated">
            <a:extLst>
              <a:ext uri="{FF2B5EF4-FFF2-40B4-BE49-F238E27FC236}">
                <a16:creationId xmlns:a16="http://schemas.microsoft.com/office/drawing/2014/main" id="{082DBBA7-1344-FD4C-9A7C-0878AF045593}"/>
              </a:ext>
            </a:extLst>
          </p:cNvPr>
          <p:cNvPicPr>
            <a:picLocks noChangeAspect="1"/>
          </p:cNvPicPr>
          <p:nvPr/>
        </p:nvPicPr>
        <p:blipFill>
          <a:blip r:embed="rId3"/>
          <a:stretch>
            <a:fillRect/>
          </a:stretch>
        </p:blipFill>
        <p:spPr>
          <a:xfrm>
            <a:off x="187930" y="6175102"/>
            <a:ext cx="552503" cy="552503"/>
          </a:xfrm>
          <a:prstGeom prst="rect">
            <a:avLst/>
          </a:prstGeom>
        </p:spPr>
      </p:pic>
      <p:sp>
        <p:nvSpPr>
          <p:cNvPr id="26" name="TextBox 25">
            <a:extLst>
              <a:ext uri="{FF2B5EF4-FFF2-40B4-BE49-F238E27FC236}">
                <a16:creationId xmlns:a16="http://schemas.microsoft.com/office/drawing/2014/main" id="{B302DA24-EED9-3B45-B22D-7923B6477732}"/>
              </a:ext>
            </a:extLst>
          </p:cNvPr>
          <p:cNvSpPr txBox="1"/>
          <p:nvPr/>
        </p:nvSpPr>
        <p:spPr>
          <a:xfrm>
            <a:off x="1561772" y="226926"/>
            <a:ext cx="9068455" cy="1077218"/>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Hand-Foot Skin Reaction:</a:t>
            </a:r>
          </a:p>
          <a:p>
            <a:pPr algn="ctr"/>
            <a:r>
              <a:rPr lang="en-US" sz="3200" b="1" dirty="0">
                <a:solidFill>
                  <a:srgbClr val="004174"/>
                </a:solidFill>
                <a:latin typeface="Century Gothic" panose="020B0502020202020204" pitchFamily="34" charset="0"/>
              </a:rPr>
              <a:t>Supportive Measures</a:t>
            </a:r>
          </a:p>
        </p:txBody>
      </p:sp>
      <p:graphicFrame>
        <p:nvGraphicFramePr>
          <p:cNvPr id="5" name="Table 4">
            <a:extLst>
              <a:ext uri="{FF2B5EF4-FFF2-40B4-BE49-F238E27FC236}">
                <a16:creationId xmlns:a16="http://schemas.microsoft.com/office/drawing/2014/main" id="{95E1DB73-20FF-A74B-836E-9B05E6CAF894}"/>
              </a:ext>
            </a:extLst>
          </p:cNvPr>
          <p:cNvGraphicFramePr>
            <a:graphicFrameLocks noGrp="1"/>
          </p:cNvGraphicFramePr>
          <p:nvPr>
            <p:extLst>
              <p:ext uri="{D42A27DB-BD31-4B8C-83A1-F6EECF244321}">
                <p14:modId xmlns:p14="http://schemas.microsoft.com/office/powerpoint/2010/main" val="2267203346"/>
              </p:ext>
            </p:extLst>
          </p:nvPr>
        </p:nvGraphicFramePr>
        <p:xfrm>
          <a:off x="950067" y="1539954"/>
          <a:ext cx="10291864" cy="4537089"/>
        </p:xfrm>
        <a:graphic>
          <a:graphicData uri="http://schemas.openxmlformats.org/drawingml/2006/table">
            <a:tbl>
              <a:tblPr firstRow="1" bandRow="1">
                <a:tableStyleId>{93296810-A885-4BE3-A3E7-6D5BEEA58F35}</a:tableStyleId>
              </a:tblPr>
              <a:tblGrid>
                <a:gridCol w="2364847">
                  <a:extLst>
                    <a:ext uri="{9D8B030D-6E8A-4147-A177-3AD203B41FA5}">
                      <a16:colId xmlns:a16="http://schemas.microsoft.com/office/drawing/2014/main" val="20000"/>
                    </a:ext>
                  </a:extLst>
                </a:gridCol>
                <a:gridCol w="5080113">
                  <a:extLst>
                    <a:ext uri="{9D8B030D-6E8A-4147-A177-3AD203B41FA5}">
                      <a16:colId xmlns:a16="http://schemas.microsoft.com/office/drawing/2014/main" val="20001"/>
                    </a:ext>
                  </a:extLst>
                </a:gridCol>
                <a:gridCol w="2846904">
                  <a:extLst>
                    <a:ext uri="{9D8B030D-6E8A-4147-A177-3AD203B41FA5}">
                      <a16:colId xmlns:a16="http://schemas.microsoft.com/office/drawing/2014/main" val="20002"/>
                    </a:ext>
                  </a:extLst>
                </a:gridCol>
              </a:tblGrid>
              <a:tr h="352449">
                <a:tc>
                  <a:txBody>
                    <a:bodyPr/>
                    <a:lstStyle/>
                    <a:p>
                      <a:r>
                        <a:rPr lang="en-US" sz="1500"/>
                        <a:t>Purpose</a:t>
                      </a:r>
                      <a:endParaRPr lang="en-US" sz="1500">
                        <a:latin typeface="+mj-lt"/>
                      </a:endParaRPr>
                    </a:p>
                  </a:txBody>
                  <a:tcPr anchor="ctr"/>
                </a:tc>
                <a:tc>
                  <a:txBody>
                    <a:bodyPr/>
                    <a:lstStyle/>
                    <a:p>
                      <a:r>
                        <a:rPr lang="en-US" sz="1500" dirty="0"/>
                        <a:t>Intervention</a:t>
                      </a:r>
                      <a:endParaRPr lang="en-US" sz="1500" dirty="0">
                        <a:latin typeface="+mj-lt"/>
                      </a:endParaRPr>
                    </a:p>
                  </a:txBody>
                  <a:tcPr anchor="ctr"/>
                </a:tc>
                <a:tc>
                  <a:txBody>
                    <a:bodyPr/>
                    <a:lstStyle/>
                    <a:p>
                      <a:r>
                        <a:rPr lang="en-US" sz="1500"/>
                        <a:t>Timing</a:t>
                      </a:r>
                      <a:endParaRPr lang="en-US" sz="1500">
                        <a:latin typeface="+mj-lt"/>
                      </a:endParaRPr>
                    </a:p>
                  </a:txBody>
                  <a:tcPr anchor="ctr"/>
                </a:tc>
                <a:extLst>
                  <a:ext uri="{0D108BD9-81ED-4DB2-BD59-A6C34878D82A}">
                    <a16:rowId xmlns:a16="http://schemas.microsoft.com/office/drawing/2014/main" val="10000"/>
                  </a:ext>
                </a:extLst>
              </a:tr>
              <a:tr h="1107699">
                <a:tc>
                  <a:txBody>
                    <a:bodyPr/>
                    <a:lstStyle/>
                    <a:p>
                      <a:r>
                        <a:rPr lang="en-US" sz="1500"/>
                        <a:t>Control of calluses</a:t>
                      </a:r>
                      <a:endParaRPr lang="en-US" sz="1500" b="1">
                        <a:latin typeface="+mj-lt"/>
                      </a:endParaRPr>
                    </a:p>
                  </a:txBody>
                  <a:tcPr anchor="ctr"/>
                </a:tc>
                <a:tc>
                  <a:txBody>
                    <a:bodyPr/>
                    <a:lstStyle/>
                    <a:p>
                      <a:r>
                        <a:rPr lang="en-US" sz="1500" baseline="0" dirty="0"/>
                        <a:t>Manicure/pedicure to remove hyperkeratotic skin</a:t>
                      </a:r>
                    </a:p>
                    <a:p>
                      <a:r>
                        <a:rPr lang="en-US" sz="1500" baseline="0" dirty="0"/>
                        <a:t>Pumice stone use for callus removal</a:t>
                      </a:r>
                    </a:p>
                    <a:p>
                      <a:r>
                        <a:rPr lang="en-US" sz="1500" baseline="0" dirty="0"/>
                        <a:t>Avoid pressure points</a:t>
                      </a:r>
                    </a:p>
                    <a:p>
                      <a:r>
                        <a:rPr lang="en-US" sz="1500" baseline="0" dirty="0"/>
                        <a:t>Avoid items that rub, pinch, or create friction</a:t>
                      </a:r>
                      <a:endParaRPr lang="en-US" sz="1500" dirty="0">
                        <a:latin typeface="+mj-lt"/>
                      </a:endParaRPr>
                    </a:p>
                  </a:txBody>
                  <a:tcPr anchor="ctr"/>
                </a:tc>
                <a:tc>
                  <a:txBody>
                    <a:bodyPr/>
                    <a:lstStyle/>
                    <a:p>
                      <a:r>
                        <a:rPr lang="en-US" sz="1500" dirty="0"/>
                        <a:t>Before initiating</a:t>
                      </a:r>
                      <a:r>
                        <a:rPr lang="en-US" sz="1500" baseline="0" dirty="0"/>
                        <a:t> TKI</a:t>
                      </a:r>
                      <a:endParaRPr lang="en-US" sz="1500" dirty="0">
                        <a:latin typeface="+mj-lt"/>
                      </a:endParaRPr>
                    </a:p>
                  </a:txBody>
                  <a:tcPr anchor="ctr"/>
                </a:tc>
                <a:extLst>
                  <a:ext uri="{0D108BD9-81ED-4DB2-BD59-A6C34878D82A}">
                    <a16:rowId xmlns:a16="http://schemas.microsoft.com/office/drawing/2014/main" val="10001"/>
                  </a:ext>
                </a:extLst>
              </a:tr>
              <a:tr h="604199">
                <a:tc>
                  <a:txBody>
                    <a:bodyPr/>
                    <a:lstStyle/>
                    <a:p>
                      <a:r>
                        <a:rPr lang="en-US" sz="1500"/>
                        <a:t>Moisturizers</a:t>
                      </a:r>
                      <a:endParaRPr lang="en-US" sz="1500" b="1">
                        <a:latin typeface="+mj-lt"/>
                      </a:endParaRPr>
                    </a:p>
                  </a:txBody>
                  <a:tcPr anchor="ctr"/>
                </a:tc>
                <a:tc>
                  <a:txBody>
                    <a:bodyPr/>
                    <a:lstStyle/>
                    <a:p>
                      <a:r>
                        <a:rPr lang="en-US" sz="1500" dirty="0"/>
                        <a:t>Nonurea-based creams or ointments</a:t>
                      </a:r>
                      <a:endParaRPr lang="en-US" sz="1500" dirty="0">
                        <a:latin typeface="+mj-lt"/>
                      </a:endParaRPr>
                    </a:p>
                  </a:txBody>
                  <a:tcPr anchor="ctr"/>
                </a:tc>
                <a:tc>
                  <a:txBody>
                    <a:bodyPr/>
                    <a:lstStyle/>
                    <a:p>
                      <a:r>
                        <a:rPr lang="en-US" sz="1500"/>
                        <a:t>Apply liberally when needed</a:t>
                      </a:r>
                      <a:endParaRPr lang="en-US" sz="1500">
                        <a:latin typeface="+mj-lt"/>
                      </a:endParaRPr>
                    </a:p>
                  </a:txBody>
                  <a:tcPr anchor="ctr"/>
                </a:tc>
                <a:extLst>
                  <a:ext uri="{0D108BD9-81ED-4DB2-BD59-A6C34878D82A}">
                    <a16:rowId xmlns:a16="http://schemas.microsoft.com/office/drawing/2014/main" val="10002"/>
                  </a:ext>
                </a:extLst>
              </a:tr>
              <a:tr h="604199">
                <a:tc>
                  <a:txBody>
                    <a:bodyPr/>
                    <a:lstStyle/>
                    <a:p>
                      <a:r>
                        <a:rPr lang="en-US" sz="1500" err="1"/>
                        <a:t>Keratolytic</a:t>
                      </a:r>
                      <a:r>
                        <a:rPr lang="en-US" sz="1500"/>
                        <a:t> creams</a:t>
                      </a:r>
                      <a:endParaRPr lang="en-US" sz="1500" b="1">
                        <a:latin typeface="+mj-lt"/>
                      </a:endParaRPr>
                    </a:p>
                  </a:txBody>
                  <a:tcPr anchor="ctr"/>
                </a:tc>
                <a:tc>
                  <a:txBody>
                    <a:bodyPr/>
                    <a:lstStyle/>
                    <a:p>
                      <a:r>
                        <a:rPr lang="en-US" sz="1500" dirty="0"/>
                        <a:t>10-40%</a:t>
                      </a:r>
                      <a:r>
                        <a:rPr lang="en-US" sz="1500" baseline="0" dirty="0"/>
                        <a:t> urea based creams</a:t>
                      </a:r>
                    </a:p>
                    <a:p>
                      <a:r>
                        <a:rPr lang="en-US" sz="1500" baseline="0" dirty="0"/>
                        <a:t>5-10% salicylic acid</a:t>
                      </a:r>
                      <a:endParaRPr lang="en-US" sz="1500" dirty="0">
                        <a:latin typeface="+mj-lt"/>
                      </a:endParaRPr>
                    </a:p>
                  </a:txBody>
                  <a:tcPr anchor="ctr"/>
                </a:tc>
                <a:tc>
                  <a:txBody>
                    <a:bodyPr/>
                    <a:lstStyle/>
                    <a:p>
                      <a:r>
                        <a:rPr lang="en-US" sz="1500"/>
                        <a:t>Use sparingly</a:t>
                      </a:r>
                      <a:r>
                        <a:rPr lang="en-US" sz="1500" baseline="0"/>
                        <a:t> and only to hyperkeratotic areas</a:t>
                      </a:r>
                      <a:endParaRPr lang="en-US" sz="1500">
                        <a:latin typeface="+mj-lt"/>
                      </a:endParaRPr>
                    </a:p>
                  </a:txBody>
                  <a:tcPr anchor="ctr"/>
                </a:tc>
                <a:extLst>
                  <a:ext uri="{0D108BD9-81ED-4DB2-BD59-A6C34878D82A}">
                    <a16:rowId xmlns:a16="http://schemas.microsoft.com/office/drawing/2014/main" val="10003"/>
                  </a:ext>
                </a:extLst>
              </a:tr>
              <a:tr h="408394">
                <a:tc>
                  <a:txBody>
                    <a:bodyPr/>
                    <a:lstStyle/>
                    <a:p>
                      <a:r>
                        <a:rPr lang="en-US" sz="1500"/>
                        <a:t>Pain control</a:t>
                      </a:r>
                      <a:endParaRPr lang="en-US" sz="1500" b="1">
                        <a:latin typeface="+mj-lt"/>
                      </a:endParaRPr>
                    </a:p>
                  </a:txBody>
                  <a:tcPr anchor="ctr"/>
                </a:tc>
                <a:tc>
                  <a:txBody>
                    <a:bodyPr/>
                    <a:lstStyle/>
                    <a:p>
                      <a:r>
                        <a:rPr lang="en-US" sz="1500" dirty="0"/>
                        <a:t>Topical</a:t>
                      </a:r>
                      <a:r>
                        <a:rPr lang="en-US" sz="1500" baseline="0" dirty="0"/>
                        <a:t> analgesics (lidocaine 2-4%)</a:t>
                      </a:r>
                      <a:endParaRPr lang="en-US" sz="1500" dirty="0">
                        <a:latin typeface="+mj-lt"/>
                      </a:endParaRPr>
                    </a:p>
                  </a:txBody>
                  <a:tcPr anchor="ctr"/>
                </a:tc>
                <a:tc>
                  <a:txBody>
                    <a:bodyPr/>
                    <a:lstStyle/>
                    <a:p>
                      <a:r>
                        <a:rPr lang="en-US" sz="1500"/>
                        <a:t>As needed</a:t>
                      </a:r>
                      <a:endParaRPr lang="en-US" sz="1500">
                        <a:latin typeface="+mj-lt"/>
                      </a:endParaRPr>
                    </a:p>
                  </a:txBody>
                  <a:tcPr anchor="ctr"/>
                </a:tc>
                <a:extLst>
                  <a:ext uri="{0D108BD9-81ED-4DB2-BD59-A6C34878D82A}">
                    <a16:rowId xmlns:a16="http://schemas.microsoft.com/office/drawing/2014/main" val="10004"/>
                  </a:ext>
                </a:extLst>
              </a:tr>
              <a:tr h="604199">
                <a:tc>
                  <a:txBody>
                    <a:bodyPr/>
                    <a:lstStyle/>
                    <a:p>
                      <a:r>
                        <a:rPr lang="en-US" sz="1500"/>
                        <a:t>Management</a:t>
                      </a:r>
                      <a:r>
                        <a:rPr lang="en-US" sz="1500" baseline="0"/>
                        <a:t> of grade 2-3 symptoms</a:t>
                      </a:r>
                      <a:endParaRPr lang="en-US" sz="1500" b="1">
                        <a:latin typeface="+mj-lt"/>
                      </a:endParaRPr>
                    </a:p>
                  </a:txBody>
                  <a:tcPr anchor="ctr"/>
                </a:tc>
                <a:tc>
                  <a:txBody>
                    <a:bodyPr/>
                    <a:lstStyle/>
                    <a:p>
                      <a:r>
                        <a:rPr lang="en-US" sz="1500" dirty="0"/>
                        <a:t>High potency topical steroids (clobetasol, betamethasone, </a:t>
                      </a:r>
                      <a:r>
                        <a:rPr lang="en-US" sz="1500" dirty="0" err="1"/>
                        <a:t>halobetasol</a:t>
                      </a:r>
                      <a:r>
                        <a:rPr lang="en-US" sz="1500" dirty="0"/>
                        <a:t>)</a:t>
                      </a:r>
                      <a:endParaRPr lang="en-US" sz="1500" dirty="0">
                        <a:latin typeface="+mj-lt"/>
                      </a:endParaRPr>
                    </a:p>
                  </a:txBody>
                  <a:tcPr anchor="ctr"/>
                </a:tc>
                <a:tc>
                  <a:txBody>
                    <a:bodyPr/>
                    <a:lstStyle/>
                    <a:p>
                      <a:r>
                        <a:rPr lang="en-US" sz="1500"/>
                        <a:t>Twice daily</a:t>
                      </a:r>
                      <a:endParaRPr lang="en-US" sz="1500">
                        <a:latin typeface="+mj-lt"/>
                      </a:endParaRPr>
                    </a:p>
                  </a:txBody>
                  <a:tcPr anchor="ctr"/>
                </a:tc>
                <a:extLst>
                  <a:ext uri="{0D108BD9-81ED-4DB2-BD59-A6C34878D82A}">
                    <a16:rowId xmlns:a16="http://schemas.microsoft.com/office/drawing/2014/main" val="10005"/>
                  </a:ext>
                </a:extLst>
              </a:tr>
              <a:tr h="855950">
                <a:tc>
                  <a:txBody>
                    <a:bodyPr/>
                    <a:lstStyle/>
                    <a:p>
                      <a:r>
                        <a:rPr lang="en-US" sz="1500" dirty="0"/>
                        <a:t>Cushioning</a:t>
                      </a:r>
                      <a:r>
                        <a:rPr lang="en-US" sz="1500" baseline="0" dirty="0"/>
                        <a:t>/ protection of tender areas</a:t>
                      </a:r>
                      <a:endParaRPr lang="en-US" sz="1500" b="1" dirty="0">
                        <a:latin typeface="+mj-lt"/>
                      </a:endParaRPr>
                    </a:p>
                  </a:txBody>
                  <a:tcPr anchor="ctr"/>
                </a:tc>
                <a:tc>
                  <a:txBody>
                    <a:bodyPr/>
                    <a:lstStyle/>
                    <a:p>
                      <a:r>
                        <a:rPr lang="en-US" sz="1500" dirty="0"/>
                        <a:t>Use socks/gloves to cover moisturized</a:t>
                      </a:r>
                      <a:r>
                        <a:rPr lang="en-US" sz="1500" baseline="0" dirty="0"/>
                        <a:t> areas</a:t>
                      </a:r>
                    </a:p>
                    <a:p>
                      <a:r>
                        <a:rPr lang="en-US" sz="1500" baseline="0" dirty="0"/>
                        <a:t>Wear well-padded footwear</a:t>
                      </a:r>
                    </a:p>
                    <a:p>
                      <a:r>
                        <a:rPr lang="en-US" sz="1500" baseline="0" dirty="0"/>
                        <a:t>Use insole cushions or inserts</a:t>
                      </a:r>
                      <a:endParaRPr lang="en-US" sz="1500" dirty="0">
                        <a:latin typeface="+mj-lt"/>
                      </a:endParaRPr>
                    </a:p>
                  </a:txBody>
                  <a:tcPr anchor="ctr"/>
                </a:tc>
                <a:tc>
                  <a:txBody>
                    <a:bodyPr/>
                    <a:lstStyle/>
                    <a:p>
                      <a:r>
                        <a:rPr lang="en-US" sz="1500" dirty="0"/>
                        <a:t>As needed</a:t>
                      </a:r>
                      <a:endParaRPr lang="en-US" sz="1500" dirty="0">
                        <a:latin typeface="+mj-lt"/>
                      </a:endParaRPr>
                    </a:p>
                  </a:txBody>
                  <a:tcPr anchor="ctr"/>
                </a:tc>
                <a:extLst>
                  <a:ext uri="{0D108BD9-81ED-4DB2-BD59-A6C34878D82A}">
                    <a16:rowId xmlns:a16="http://schemas.microsoft.com/office/drawing/2014/main" val="10006"/>
                  </a:ext>
                </a:extLst>
              </a:tr>
            </a:tbl>
          </a:graphicData>
        </a:graphic>
      </p:graphicFrame>
      <p:sp>
        <p:nvSpPr>
          <p:cNvPr id="3" name="Rectangle 2">
            <a:extLst>
              <a:ext uri="{FF2B5EF4-FFF2-40B4-BE49-F238E27FC236}">
                <a16:creationId xmlns:a16="http://schemas.microsoft.com/office/drawing/2014/main" id="{9017FAEA-5885-F440-AC21-72DF4E51B81E}"/>
              </a:ext>
            </a:extLst>
          </p:cNvPr>
          <p:cNvSpPr/>
          <p:nvPr/>
        </p:nvSpPr>
        <p:spPr>
          <a:xfrm>
            <a:off x="740433" y="6312853"/>
            <a:ext cx="3513078" cy="276999"/>
          </a:xfrm>
          <a:prstGeom prst="rect">
            <a:avLst/>
          </a:prstGeom>
        </p:spPr>
        <p:txBody>
          <a:bodyPr wrap="none">
            <a:spAutoFit/>
          </a:bodyPr>
          <a:lstStyle/>
          <a:p>
            <a:pPr defTabSz="897061">
              <a:defRPr/>
            </a:pPr>
            <a:r>
              <a:rPr lang="en-US" sz="1200" dirty="0">
                <a:ea typeface="Calibri" panose="020F0502020204030204" pitchFamily="34" charset="0"/>
                <a:cs typeface="Times New Roman" panose="02020603050405020304" pitchFamily="18" charset="0"/>
              </a:rPr>
              <a:t>McLellan B, et al. </a:t>
            </a:r>
            <a:r>
              <a:rPr lang="en-US" sz="1200" i="1" dirty="0">
                <a:ea typeface="Calibri" panose="020F0502020204030204" pitchFamily="34" charset="0"/>
                <a:cs typeface="Times New Roman" panose="02020603050405020304" pitchFamily="18" charset="0"/>
              </a:rPr>
              <a:t>Ann Oncol. </a:t>
            </a:r>
            <a:r>
              <a:rPr lang="en-US" sz="1200" dirty="0">
                <a:ea typeface="Calibri" panose="020F0502020204030204" pitchFamily="34" charset="0"/>
                <a:cs typeface="Times New Roman" panose="02020603050405020304" pitchFamily="18" charset="0"/>
              </a:rPr>
              <a:t>2015;26(10):2017-2026.</a:t>
            </a:r>
          </a:p>
        </p:txBody>
      </p:sp>
    </p:spTree>
    <p:extLst>
      <p:ext uri="{BB962C8B-B14F-4D97-AF65-F5344CB8AC3E}">
        <p14:creationId xmlns:p14="http://schemas.microsoft.com/office/powerpoint/2010/main" val="2983050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26B94F-94AA-254D-ACB0-58F8EE1A6417}"/>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Questions on KPMG Compliance Survey - Radical Compliance">
            <a:extLst>
              <a:ext uri="{FF2B5EF4-FFF2-40B4-BE49-F238E27FC236}">
                <a16:creationId xmlns:a16="http://schemas.microsoft.com/office/drawing/2014/main" id="{80B17D4C-C6CB-E947-92B1-5C831D9DA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334" y="194510"/>
            <a:ext cx="1594702" cy="1259896"/>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0BEA9F-DAA4-304F-9946-2334B54A01B4}"/>
              </a:ext>
            </a:extLst>
          </p:cNvPr>
          <p:cNvSpPr txBox="1"/>
          <p:nvPr/>
        </p:nvSpPr>
        <p:spPr>
          <a:xfrm>
            <a:off x="3118685" y="501293"/>
            <a:ext cx="5954630"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Let’s Take a Poll!</a:t>
            </a:r>
          </a:p>
        </p:txBody>
      </p:sp>
      <p:sp>
        <p:nvSpPr>
          <p:cNvPr id="3" name="Rectangle 2">
            <a:extLst>
              <a:ext uri="{FF2B5EF4-FFF2-40B4-BE49-F238E27FC236}">
                <a16:creationId xmlns:a16="http://schemas.microsoft.com/office/drawing/2014/main" id="{CE1747DA-5F43-254D-8283-ADF53057B766}"/>
              </a:ext>
            </a:extLst>
          </p:cNvPr>
          <p:cNvSpPr/>
          <p:nvPr/>
        </p:nvSpPr>
        <p:spPr>
          <a:xfrm>
            <a:off x="786580" y="2214333"/>
            <a:ext cx="10618839" cy="3359061"/>
          </a:xfrm>
          <a:prstGeom prst="rect">
            <a:avLst/>
          </a:prstGeom>
        </p:spPr>
        <p:txBody>
          <a:bodyPr wrap="square">
            <a:spAutoFit/>
          </a:bodyPr>
          <a:lstStyle/>
          <a:p>
            <a:pPr>
              <a:lnSpc>
                <a:spcPct val="150000"/>
              </a:lnSpc>
            </a:pPr>
            <a:r>
              <a:rPr lang="en-US" sz="2400" b="1" dirty="0"/>
              <a:t>What do you observe to be the most challenging side effect among VEGFR TKIs?</a:t>
            </a:r>
          </a:p>
          <a:p>
            <a:pPr marL="4000500" lvl="8" indent="-342900">
              <a:lnSpc>
                <a:spcPct val="150000"/>
              </a:lnSpc>
              <a:buFont typeface="Wingdings" pitchFamily="2" charset="2"/>
              <a:buChar char="q"/>
            </a:pPr>
            <a:r>
              <a:rPr lang="en-US" sz="2400" dirty="0"/>
              <a:t>Hand-foot skin reaction</a:t>
            </a:r>
          </a:p>
          <a:p>
            <a:pPr marL="4000500" lvl="8" indent="-342900">
              <a:lnSpc>
                <a:spcPct val="150000"/>
              </a:lnSpc>
              <a:buFont typeface="Wingdings" pitchFamily="2" charset="2"/>
              <a:buChar char="q"/>
            </a:pPr>
            <a:r>
              <a:rPr lang="en-US" sz="2400" dirty="0"/>
              <a:t>Hypertension</a:t>
            </a:r>
          </a:p>
          <a:p>
            <a:pPr marL="4000500" lvl="8" indent="-342900">
              <a:lnSpc>
                <a:spcPct val="150000"/>
              </a:lnSpc>
              <a:buFont typeface="Wingdings" pitchFamily="2" charset="2"/>
              <a:buChar char="q"/>
            </a:pPr>
            <a:r>
              <a:rPr lang="en-US" sz="2400" dirty="0"/>
              <a:t>Proteinuria</a:t>
            </a:r>
          </a:p>
          <a:p>
            <a:pPr marL="4000500" lvl="8" indent="-342900">
              <a:lnSpc>
                <a:spcPct val="150000"/>
              </a:lnSpc>
              <a:buFont typeface="Wingdings" pitchFamily="2" charset="2"/>
              <a:buChar char="q"/>
            </a:pPr>
            <a:r>
              <a:rPr lang="en-US" sz="2400" dirty="0"/>
              <a:t>Stomatitis</a:t>
            </a:r>
          </a:p>
          <a:p>
            <a:pPr marL="4000500" lvl="8" indent="-342900">
              <a:lnSpc>
                <a:spcPct val="150000"/>
              </a:lnSpc>
              <a:buFont typeface="Wingdings" pitchFamily="2" charset="2"/>
              <a:buChar char="q"/>
            </a:pPr>
            <a:r>
              <a:rPr lang="en-US" sz="2400" dirty="0"/>
              <a:t>Thyroid dysfunction</a:t>
            </a:r>
          </a:p>
        </p:txBody>
      </p:sp>
    </p:spTree>
    <p:extLst>
      <p:ext uri="{BB962C8B-B14F-4D97-AF65-F5344CB8AC3E}">
        <p14:creationId xmlns:p14="http://schemas.microsoft.com/office/powerpoint/2010/main" val="1806492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D38FB0-EDDC-5044-890C-F4A488BC01EA}"/>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5449B29-9CC2-9249-AAE6-E3A786812CF1}"/>
              </a:ext>
            </a:extLst>
          </p:cNvPr>
          <p:cNvSpPr txBox="1"/>
          <p:nvPr/>
        </p:nvSpPr>
        <p:spPr>
          <a:xfrm>
            <a:off x="1945330" y="501292"/>
            <a:ext cx="4077968"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Case Study, cont.</a:t>
            </a:r>
          </a:p>
        </p:txBody>
      </p:sp>
      <p:pic>
        <p:nvPicPr>
          <p:cNvPr id="7" name="Picture 2" descr="Research Icon Png - Marketing Transparent PNG - 462x462 - Free Download on  NicePNG">
            <a:extLst>
              <a:ext uri="{FF2B5EF4-FFF2-40B4-BE49-F238E27FC236}">
                <a16:creationId xmlns:a16="http://schemas.microsoft.com/office/drawing/2014/main" id="{47E7CF15-D689-6846-B934-1C892B561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59" t="8203" r="22621" b="7886"/>
          <a:stretch/>
        </p:blipFill>
        <p:spPr bwMode="auto">
          <a:xfrm>
            <a:off x="323154" y="168534"/>
            <a:ext cx="1299022" cy="1311849"/>
          </a:xfrm>
          <a:prstGeom prst="ellipse">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016CE49-24A8-7C4C-8DE3-1F1CE73B563A}"/>
              </a:ext>
            </a:extLst>
          </p:cNvPr>
          <p:cNvSpPr/>
          <p:nvPr/>
        </p:nvSpPr>
        <p:spPr>
          <a:xfrm>
            <a:off x="811161" y="2768994"/>
            <a:ext cx="10569677" cy="1723549"/>
          </a:xfrm>
          <a:prstGeom prst="rect">
            <a:avLst/>
          </a:prstGeom>
        </p:spPr>
        <p:txBody>
          <a:bodyPr wrap="square">
            <a:spAutoFit/>
          </a:bodyPr>
          <a:lstStyle/>
          <a:p>
            <a:pPr marL="457200" indent="-457200">
              <a:spcBef>
                <a:spcPts val="1200"/>
              </a:spcBef>
              <a:buFont typeface="Arial" panose="020B0604020202020204" pitchFamily="34" charset="0"/>
              <a:buChar char="•"/>
            </a:pPr>
            <a:r>
              <a:rPr lang="en-US" sz="2400" dirty="0"/>
              <a:t>Mx. W finally receives her supply of </a:t>
            </a:r>
            <a:r>
              <a:rPr lang="en-US" sz="2400" dirty="0" err="1"/>
              <a:t>Cabozantinib</a:t>
            </a:r>
            <a:r>
              <a:rPr lang="en-US" sz="2400" dirty="0"/>
              <a:t> after it is shipped to her home from the specialty pharmacy required by her insurance. </a:t>
            </a:r>
          </a:p>
          <a:p>
            <a:pPr marL="457200" indent="-457200">
              <a:spcBef>
                <a:spcPts val="1200"/>
              </a:spcBef>
              <a:buFont typeface="Arial" panose="020B0604020202020204" pitchFamily="34" charset="0"/>
              <a:buChar char="•"/>
            </a:pPr>
            <a:r>
              <a:rPr lang="en-US" sz="2400" dirty="0"/>
              <a:t>When starting a TKI (or any oral cancer therapy), what are best practices for promoting safety, quality of life, and adherence?</a:t>
            </a:r>
          </a:p>
        </p:txBody>
      </p:sp>
      <p:pic>
        <p:nvPicPr>
          <p:cNvPr id="10" name="Picture 2" descr="man in black dress shirt">
            <a:extLst>
              <a:ext uri="{FF2B5EF4-FFF2-40B4-BE49-F238E27FC236}">
                <a16:creationId xmlns:a16="http://schemas.microsoft.com/office/drawing/2014/main" id="{432E4C1A-58DE-E24A-A88E-0F3695B03DF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679753" y="179670"/>
            <a:ext cx="1312098" cy="1966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Icon&#10;&#10;Description automatically generated">
            <a:extLst>
              <a:ext uri="{FF2B5EF4-FFF2-40B4-BE49-F238E27FC236}">
                <a16:creationId xmlns:a16="http://schemas.microsoft.com/office/drawing/2014/main" id="{BA76BEC0-2EC8-CE44-8F41-0921DA2A70CB}"/>
              </a:ext>
            </a:extLst>
          </p:cNvPr>
          <p:cNvPicPr>
            <a:picLocks noChangeAspect="1"/>
          </p:cNvPicPr>
          <p:nvPr/>
        </p:nvPicPr>
        <p:blipFill>
          <a:blip r:embed="rId5"/>
          <a:stretch>
            <a:fillRect/>
          </a:stretch>
        </p:blipFill>
        <p:spPr>
          <a:xfrm>
            <a:off x="9843328" y="4972445"/>
            <a:ext cx="984948" cy="984948"/>
          </a:xfrm>
          <a:prstGeom prst="rect">
            <a:avLst/>
          </a:prstGeom>
        </p:spPr>
      </p:pic>
      <p:sp>
        <p:nvSpPr>
          <p:cNvPr id="4" name="TextBox 3">
            <a:extLst>
              <a:ext uri="{FF2B5EF4-FFF2-40B4-BE49-F238E27FC236}">
                <a16:creationId xmlns:a16="http://schemas.microsoft.com/office/drawing/2014/main" id="{D64B69E1-F761-9845-BD0E-D672E74383EE}"/>
              </a:ext>
            </a:extLst>
          </p:cNvPr>
          <p:cNvSpPr txBox="1"/>
          <p:nvPr/>
        </p:nvSpPr>
        <p:spPr>
          <a:xfrm>
            <a:off x="1903672" y="5557283"/>
            <a:ext cx="8384654" cy="400110"/>
          </a:xfrm>
          <a:prstGeom prst="rect">
            <a:avLst/>
          </a:prstGeom>
          <a:noFill/>
        </p:spPr>
        <p:txBody>
          <a:bodyPr wrap="square" rtlCol="0">
            <a:spAutoFit/>
          </a:bodyPr>
          <a:lstStyle/>
          <a:p>
            <a:r>
              <a:rPr lang="en-US" sz="2000" dirty="0">
                <a:latin typeface="Avenir Book" panose="02000503020000020003" pitchFamily="2" charset="0"/>
              </a:rPr>
              <a:t>Unmute your mic to chime in or share your thoughts in the </a:t>
            </a:r>
            <a:r>
              <a:rPr lang="en-US" sz="2000" dirty="0" err="1">
                <a:latin typeface="Avenir Book" panose="02000503020000020003" pitchFamily="2" charset="0"/>
              </a:rPr>
              <a:t>Chatbox</a:t>
            </a:r>
            <a:r>
              <a:rPr lang="en-US" sz="2000" dirty="0">
                <a:latin typeface="Avenir Book" panose="02000503020000020003" pitchFamily="2" charset="0"/>
              </a:rPr>
              <a:t>!</a:t>
            </a:r>
          </a:p>
        </p:txBody>
      </p:sp>
    </p:spTree>
    <p:extLst>
      <p:ext uri="{BB962C8B-B14F-4D97-AF65-F5344CB8AC3E}">
        <p14:creationId xmlns:p14="http://schemas.microsoft.com/office/powerpoint/2010/main" val="3156290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0562-EB84-4B1D-8851-87E17EC6AD2F}"/>
              </a:ext>
            </a:extLst>
          </p:cNvPr>
          <p:cNvSpPr>
            <a:spLocks noGrp="1"/>
          </p:cNvSpPr>
          <p:nvPr>
            <p:ph type="title"/>
          </p:nvPr>
        </p:nvSpPr>
        <p:spPr/>
        <p:txBody>
          <a:bodyPr>
            <a:normAutofit fontScale="90000"/>
          </a:bodyPr>
          <a:lstStyle/>
          <a:p>
            <a:br>
              <a:rPr lang="en-US" dirty="0">
                <a:highlight>
                  <a:srgbClr val="FFFF00"/>
                </a:highlight>
              </a:rPr>
            </a:br>
            <a:br>
              <a:rPr lang="en-US" dirty="0">
                <a:highlight>
                  <a:srgbClr val="FFFF00"/>
                </a:highlight>
              </a:rPr>
            </a:br>
            <a:endParaRPr lang="en-US" dirty="0"/>
          </a:p>
        </p:txBody>
      </p:sp>
      <p:sp>
        <p:nvSpPr>
          <p:cNvPr id="4" name="Rectangle 3">
            <a:extLst>
              <a:ext uri="{FF2B5EF4-FFF2-40B4-BE49-F238E27FC236}">
                <a16:creationId xmlns:a16="http://schemas.microsoft.com/office/drawing/2014/main" id="{F899CD4F-781E-D24B-8FD0-ED12A40521BB}"/>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195D522-77BA-D549-A8B6-F13E743F59ED}"/>
              </a:ext>
            </a:extLst>
          </p:cNvPr>
          <p:cNvSpPr txBox="1"/>
          <p:nvPr/>
        </p:nvSpPr>
        <p:spPr>
          <a:xfrm>
            <a:off x="2059493" y="501293"/>
            <a:ext cx="8073013"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Oral Chemotherapy Practices at KU</a:t>
            </a:r>
          </a:p>
        </p:txBody>
      </p:sp>
      <p:graphicFrame>
        <p:nvGraphicFramePr>
          <p:cNvPr id="7" name="Content Placeholder 5">
            <a:extLst>
              <a:ext uri="{FF2B5EF4-FFF2-40B4-BE49-F238E27FC236}">
                <a16:creationId xmlns:a16="http://schemas.microsoft.com/office/drawing/2014/main" id="{2A9222ED-08F0-B149-A9BE-2EEDCF0E5E4F}"/>
              </a:ext>
            </a:extLst>
          </p:cNvPr>
          <p:cNvGraphicFramePr>
            <a:graphicFrameLocks noGrp="1"/>
          </p:cNvGraphicFramePr>
          <p:nvPr>
            <p:ph idx="1"/>
            <p:extLst>
              <p:ext uri="{D42A27DB-BD31-4B8C-83A1-F6EECF244321}">
                <p14:modId xmlns:p14="http://schemas.microsoft.com/office/powerpoint/2010/main" val="3524521178"/>
              </p:ext>
            </p:extLst>
          </p:nvPr>
        </p:nvGraphicFramePr>
        <p:xfrm>
          <a:off x="2302213" y="1772055"/>
          <a:ext cx="7315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9488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1FA22D-58BC-4A46-89F8-1E48045942ED}"/>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A68615-C216-224C-86C1-B92323EC8495}"/>
              </a:ext>
            </a:extLst>
          </p:cNvPr>
          <p:cNvPicPr>
            <a:picLocks noChangeAspect="1"/>
          </p:cNvPicPr>
          <p:nvPr/>
        </p:nvPicPr>
        <p:blipFill>
          <a:blip r:embed="rId3">
            <a:alphaModFix amt="5000"/>
          </a:blip>
          <a:stretch>
            <a:fillRect/>
          </a:stretch>
        </p:blipFill>
        <p:spPr>
          <a:xfrm>
            <a:off x="1943423" y="-654894"/>
            <a:ext cx="8305153" cy="8305153"/>
          </a:xfrm>
          <a:prstGeom prst="rect">
            <a:avLst/>
          </a:prstGeom>
        </p:spPr>
      </p:pic>
      <p:sp>
        <p:nvSpPr>
          <p:cNvPr id="5" name="TextBox 4">
            <a:extLst>
              <a:ext uri="{FF2B5EF4-FFF2-40B4-BE49-F238E27FC236}">
                <a16:creationId xmlns:a16="http://schemas.microsoft.com/office/drawing/2014/main" id="{33DC5EE7-08E9-6047-BCCD-EBA5D5FB622E}"/>
              </a:ext>
            </a:extLst>
          </p:cNvPr>
          <p:cNvSpPr txBox="1"/>
          <p:nvPr/>
        </p:nvSpPr>
        <p:spPr>
          <a:xfrm>
            <a:off x="1105136" y="2620519"/>
            <a:ext cx="9981725" cy="2308324"/>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It’s nice to meet you!</a:t>
            </a:r>
          </a:p>
          <a:p>
            <a:pPr algn="ctr"/>
            <a:endParaRPr lang="en-US" sz="3600" b="1" dirty="0">
              <a:solidFill>
                <a:srgbClr val="004174"/>
              </a:solidFill>
              <a:latin typeface="Century Gothic" panose="020B0502020202020204" pitchFamily="34" charset="0"/>
            </a:endParaRPr>
          </a:p>
          <a:p>
            <a:pPr algn="ctr"/>
            <a:r>
              <a:rPr lang="en-US" sz="3600" b="1" dirty="0">
                <a:solidFill>
                  <a:srgbClr val="004174"/>
                </a:solidFill>
                <a:latin typeface="Century Gothic" panose="020B0502020202020204" pitchFamily="34" charset="0"/>
              </a:rPr>
              <a:t>Please remember to sign-in by putting your name and email address in the Chat Box. </a:t>
            </a:r>
          </a:p>
        </p:txBody>
      </p:sp>
      <p:pic>
        <p:nvPicPr>
          <p:cNvPr id="8" name="Picture 7" descr="Logo&#10;&#10;Description automatically generated">
            <a:extLst>
              <a:ext uri="{FF2B5EF4-FFF2-40B4-BE49-F238E27FC236}">
                <a16:creationId xmlns:a16="http://schemas.microsoft.com/office/drawing/2014/main" id="{9AD707DA-C76F-1D41-B084-7DD3DE481DDE}"/>
              </a:ext>
            </a:extLst>
          </p:cNvPr>
          <p:cNvPicPr>
            <a:picLocks noChangeAspect="1"/>
          </p:cNvPicPr>
          <p:nvPr/>
        </p:nvPicPr>
        <p:blipFill>
          <a:blip r:embed="rId4"/>
          <a:stretch>
            <a:fillRect/>
          </a:stretch>
        </p:blipFill>
        <p:spPr>
          <a:xfrm>
            <a:off x="3075269" y="424939"/>
            <a:ext cx="6041461" cy="2272541"/>
          </a:xfrm>
          <a:prstGeom prst="rect">
            <a:avLst/>
          </a:prstGeom>
        </p:spPr>
      </p:pic>
    </p:spTree>
    <p:extLst>
      <p:ext uri="{BB962C8B-B14F-4D97-AF65-F5344CB8AC3E}">
        <p14:creationId xmlns:p14="http://schemas.microsoft.com/office/powerpoint/2010/main" val="2550785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0562-EB84-4B1D-8851-87E17EC6AD2F}"/>
              </a:ext>
            </a:extLst>
          </p:cNvPr>
          <p:cNvSpPr>
            <a:spLocks noGrp="1"/>
          </p:cNvSpPr>
          <p:nvPr>
            <p:ph type="title"/>
          </p:nvPr>
        </p:nvSpPr>
        <p:spPr/>
        <p:txBody>
          <a:bodyPr>
            <a:normAutofit fontScale="90000"/>
          </a:bodyPr>
          <a:lstStyle/>
          <a:p>
            <a:br>
              <a:rPr lang="en-US" dirty="0">
                <a:highlight>
                  <a:srgbClr val="FFFF00"/>
                </a:highlight>
              </a:rPr>
            </a:br>
            <a:br>
              <a:rPr lang="en-US" dirty="0">
                <a:highlight>
                  <a:srgbClr val="FFFF00"/>
                </a:highlight>
              </a:rPr>
            </a:br>
            <a:endParaRPr lang="en-US" dirty="0"/>
          </a:p>
        </p:txBody>
      </p:sp>
      <p:sp>
        <p:nvSpPr>
          <p:cNvPr id="4" name="Rectangle 3">
            <a:extLst>
              <a:ext uri="{FF2B5EF4-FFF2-40B4-BE49-F238E27FC236}">
                <a16:creationId xmlns:a16="http://schemas.microsoft.com/office/drawing/2014/main" id="{F899CD4F-781E-D24B-8FD0-ED12A40521BB}"/>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195D522-77BA-D549-A8B6-F13E743F59ED}"/>
              </a:ext>
            </a:extLst>
          </p:cNvPr>
          <p:cNvSpPr txBox="1"/>
          <p:nvPr/>
        </p:nvSpPr>
        <p:spPr>
          <a:xfrm>
            <a:off x="2059493" y="501293"/>
            <a:ext cx="8073013"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Oral Chemotherapy Monitoring</a:t>
            </a:r>
          </a:p>
        </p:txBody>
      </p:sp>
      <p:graphicFrame>
        <p:nvGraphicFramePr>
          <p:cNvPr id="11" name="Content Placeholder 5">
            <a:extLst>
              <a:ext uri="{FF2B5EF4-FFF2-40B4-BE49-F238E27FC236}">
                <a16:creationId xmlns:a16="http://schemas.microsoft.com/office/drawing/2014/main" id="{CF9587A4-8222-3C47-9DE7-7CDAF253075A}"/>
              </a:ext>
            </a:extLst>
          </p:cNvPr>
          <p:cNvGraphicFramePr>
            <a:graphicFrameLocks noGrp="1"/>
          </p:cNvGraphicFramePr>
          <p:nvPr>
            <p:ph idx="1"/>
            <p:extLst>
              <p:ext uri="{D42A27DB-BD31-4B8C-83A1-F6EECF244321}">
                <p14:modId xmlns:p14="http://schemas.microsoft.com/office/powerpoint/2010/main" val="1473721872"/>
              </p:ext>
            </p:extLst>
          </p:nvPr>
        </p:nvGraphicFramePr>
        <p:xfrm>
          <a:off x="2139462" y="1752600"/>
          <a:ext cx="7315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649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0A3714-5056-4247-A230-146FE5B4DC34}"/>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A4CD687-3489-D244-8A17-CC0DB13A33D7}"/>
              </a:ext>
            </a:extLst>
          </p:cNvPr>
          <p:cNvPicPr>
            <a:picLocks noChangeAspect="1"/>
          </p:cNvPicPr>
          <p:nvPr/>
        </p:nvPicPr>
        <p:blipFill>
          <a:blip r:embed="rId2"/>
          <a:stretch>
            <a:fillRect/>
          </a:stretch>
        </p:blipFill>
        <p:spPr>
          <a:xfrm>
            <a:off x="1135101" y="189781"/>
            <a:ext cx="8886827" cy="6323445"/>
          </a:xfrm>
          <a:prstGeom prst="rect">
            <a:avLst/>
          </a:prstGeom>
        </p:spPr>
      </p:pic>
      <p:grpSp>
        <p:nvGrpSpPr>
          <p:cNvPr id="6" name="Group 5">
            <a:extLst>
              <a:ext uri="{FF2B5EF4-FFF2-40B4-BE49-F238E27FC236}">
                <a16:creationId xmlns:a16="http://schemas.microsoft.com/office/drawing/2014/main" id="{4FC76290-4A4F-F04E-8BED-BEEC7C6C162E}"/>
              </a:ext>
            </a:extLst>
          </p:cNvPr>
          <p:cNvGrpSpPr/>
          <p:nvPr/>
        </p:nvGrpSpPr>
        <p:grpSpPr>
          <a:xfrm>
            <a:off x="2987040" y="1581407"/>
            <a:ext cx="3718560" cy="369332"/>
            <a:chOff x="1920240" y="1712714"/>
            <a:chExt cx="3718560" cy="369332"/>
          </a:xfrm>
        </p:grpSpPr>
        <p:sp>
          <p:nvSpPr>
            <p:cNvPr id="7" name="TextBox 6">
              <a:extLst>
                <a:ext uri="{FF2B5EF4-FFF2-40B4-BE49-F238E27FC236}">
                  <a16:creationId xmlns:a16="http://schemas.microsoft.com/office/drawing/2014/main" id="{0BFE878F-86CF-8A4C-A89D-CBBE8B3D0C4D}"/>
                </a:ext>
              </a:extLst>
            </p:cNvPr>
            <p:cNvSpPr txBox="1"/>
            <p:nvPr/>
          </p:nvSpPr>
          <p:spPr>
            <a:xfrm>
              <a:off x="3581400" y="1712714"/>
              <a:ext cx="2057400" cy="369332"/>
            </a:xfrm>
            <a:prstGeom prst="rect">
              <a:avLst/>
            </a:prstGeom>
            <a:solidFill>
              <a:schemeClr val="accent2">
                <a:lumMod val="40000"/>
                <a:lumOff val="60000"/>
              </a:schemeClr>
            </a:solidFill>
          </p:spPr>
          <p:txBody>
            <a:bodyPr wrap="square" rtlCol="0">
              <a:spAutoFit/>
            </a:bodyPr>
            <a:lstStyle/>
            <a:p>
              <a:r>
                <a:rPr lang="en-US" dirty="0"/>
                <a:t>1. Consent obtained</a:t>
              </a:r>
            </a:p>
          </p:txBody>
        </p:sp>
        <p:sp>
          <p:nvSpPr>
            <p:cNvPr id="8" name="Rectangle 7">
              <a:extLst>
                <a:ext uri="{FF2B5EF4-FFF2-40B4-BE49-F238E27FC236}">
                  <a16:creationId xmlns:a16="http://schemas.microsoft.com/office/drawing/2014/main" id="{3500E6C7-A7A8-CD43-8719-087E16557102}"/>
                </a:ext>
              </a:extLst>
            </p:cNvPr>
            <p:cNvSpPr/>
            <p:nvPr/>
          </p:nvSpPr>
          <p:spPr>
            <a:xfrm>
              <a:off x="1920240" y="1783080"/>
              <a:ext cx="1661160" cy="228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212884DB-8E07-9A41-AC0A-35E933BC1F6B}"/>
              </a:ext>
            </a:extLst>
          </p:cNvPr>
          <p:cNvGrpSpPr/>
          <p:nvPr/>
        </p:nvGrpSpPr>
        <p:grpSpPr>
          <a:xfrm>
            <a:off x="2606715" y="4487350"/>
            <a:ext cx="7415213" cy="1886979"/>
            <a:chOff x="1600200" y="4605261"/>
            <a:chExt cx="7415213" cy="1886979"/>
          </a:xfrm>
        </p:grpSpPr>
        <p:sp>
          <p:nvSpPr>
            <p:cNvPr id="10" name="Rectangle 9">
              <a:extLst>
                <a:ext uri="{FF2B5EF4-FFF2-40B4-BE49-F238E27FC236}">
                  <a16:creationId xmlns:a16="http://schemas.microsoft.com/office/drawing/2014/main" id="{1BC53E6E-DF77-564B-B75B-0F057B0C9B2F}"/>
                </a:ext>
              </a:extLst>
            </p:cNvPr>
            <p:cNvSpPr/>
            <p:nvPr/>
          </p:nvSpPr>
          <p:spPr>
            <a:xfrm>
              <a:off x="1600200" y="6080760"/>
              <a:ext cx="5638800" cy="41148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8CDEB2-A9FF-2642-935B-63C638023122}"/>
                </a:ext>
              </a:extLst>
            </p:cNvPr>
            <p:cNvSpPr txBox="1"/>
            <p:nvPr/>
          </p:nvSpPr>
          <p:spPr>
            <a:xfrm>
              <a:off x="1676400" y="5711428"/>
              <a:ext cx="3505200" cy="369332"/>
            </a:xfrm>
            <a:prstGeom prst="rect">
              <a:avLst/>
            </a:prstGeom>
            <a:solidFill>
              <a:schemeClr val="accent2">
                <a:lumMod val="40000"/>
                <a:lumOff val="60000"/>
              </a:schemeClr>
            </a:solidFill>
          </p:spPr>
          <p:txBody>
            <a:bodyPr wrap="square" rtlCol="0">
              <a:spAutoFit/>
            </a:bodyPr>
            <a:lstStyle/>
            <a:p>
              <a:r>
                <a:rPr lang="en-US" dirty="0"/>
                <a:t>2. Signed and released by provider</a:t>
              </a:r>
            </a:p>
          </p:txBody>
        </p:sp>
        <p:pic>
          <p:nvPicPr>
            <p:cNvPr id="12" name="Picture 11">
              <a:extLst>
                <a:ext uri="{FF2B5EF4-FFF2-40B4-BE49-F238E27FC236}">
                  <a16:creationId xmlns:a16="http://schemas.microsoft.com/office/drawing/2014/main" id="{0D79241E-CC85-164D-A21E-49D00FA346AB}"/>
                </a:ext>
              </a:extLst>
            </p:cNvPr>
            <p:cNvPicPr>
              <a:picLocks noChangeAspect="1"/>
            </p:cNvPicPr>
            <p:nvPr/>
          </p:nvPicPr>
          <p:blipFill>
            <a:blip r:embed="rId3"/>
            <a:stretch>
              <a:fillRect/>
            </a:stretch>
          </p:blipFill>
          <p:spPr>
            <a:xfrm>
              <a:off x="5493191" y="4605261"/>
              <a:ext cx="3522222" cy="1431726"/>
            </a:xfrm>
            <a:prstGeom prst="rect">
              <a:avLst/>
            </a:prstGeom>
          </p:spPr>
        </p:pic>
      </p:grpSp>
    </p:spTree>
    <p:extLst>
      <p:ext uri="{BB962C8B-B14F-4D97-AF65-F5344CB8AC3E}">
        <p14:creationId xmlns:p14="http://schemas.microsoft.com/office/powerpoint/2010/main" val="209672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7389B7-FFBC-8648-9BC4-3D8A5288202D}"/>
              </a:ext>
            </a:extLst>
          </p:cNvPr>
          <p:cNvGrpSpPr/>
          <p:nvPr/>
        </p:nvGrpSpPr>
        <p:grpSpPr>
          <a:xfrm>
            <a:off x="0" y="265456"/>
            <a:ext cx="12192000" cy="6327088"/>
            <a:chOff x="0" y="301158"/>
            <a:chExt cx="12192000" cy="6327088"/>
          </a:xfrm>
        </p:grpSpPr>
        <p:sp>
          <p:nvSpPr>
            <p:cNvPr id="4" name="Rectangle 3">
              <a:extLst>
                <a:ext uri="{FF2B5EF4-FFF2-40B4-BE49-F238E27FC236}">
                  <a16:creationId xmlns:a16="http://schemas.microsoft.com/office/drawing/2014/main" id="{8954BA65-37AB-D343-8EED-09ED20F6B9FF}"/>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CCB0D4C-11C9-E648-B212-A8F8B4A9D3A4}"/>
                </a:ext>
              </a:extLst>
            </p:cNvPr>
            <p:cNvPicPr>
              <a:picLocks noChangeAspect="1"/>
            </p:cNvPicPr>
            <p:nvPr/>
          </p:nvPicPr>
          <p:blipFill>
            <a:blip r:embed="rId2"/>
            <a:stretch>
              <a:fillRect/>
            </a:stretch>
          </p:blipFill>
          <p:spPr>
            <a:xfrm>
              <a:off x="1652587" y="304801"/>
              <a:ext cx="8886827" cy="6323445"/>
            </a:xfrm>
            <a:prstGeom prst="rect">
              <a:avLst/>
            </a:prstGeom>
          </p:spPr>
        </p:pic>
        <p:pic>
          <p:nvPicPr>
            <p:cNvPr id="12" name="Picture 11">
              <a:extLst>
                <a:ext uri="{FF2B5EF4-FFF2-40B4-BE49-F238E27FC236}">
                  <a16:creationId xmlns:a16="http://schemas.microsoft.com/office/drawing/2014/main" id="{97B711CD-D2D1-8E43-807C-034A539B11B5}"/>
                </a:ext>
              </a:extLst>
            </p:cNvPr>
            <p:cNvPicPr>
              <a:picLocks noChangeAspect="1"/>
            </p:cNvPicPr>
            <p:nvPr/>
          </p:nvPicPr>
          <p:blipFill>
            <a:blip r:embed="rId3"/>
            <a:stretch>
              <a:fillRect/>
            </a:stretch>
          </p:blipFill>
          <p:spPr>
            <a:xfrm>
              <a:off x="2735814" y="637874"/>
              <a:ext cx="7803600" cy="5988243"/>
            </a:xfrm>
            <a:prstGeom prst="rect">
              <a:avLst/>
            </a:prstGeom>
          </p:spPr>
        </p:pic>
        <p:sp>
          <p:nvSpPr>
            <p:cNvPr id="13" name="Rectangle 12">
              <a:extLst>
                <a:ext uri="{FF2B5EF4-FFF2-40B4-BE49-F238E27FC236}">
                  <a16:creationId xmlns:a16="http://schemas.microsoft.com/office/drawing/2014/main" id="{0549E352-397D-264B-BB7C-6A51C1C61126}"/>
                </a:ext>
              </a:extLst>
            </p:cNvPr>
            <p:cNvSpPr/>
            <p:nvPr/>
          </p:nvSpPr>
          <p:spPr>
            <a:xfrm>
              <a:off x="2766294" y="779370"/>
              <a:ext cx="357907" cy="26683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0DB04B6-542E-714C-95AA-EBCFB206F4E4}"/>
                </a:ext>
              </a:extLst>
            </p:cNvPr>
            <p:cNvPicPr>
              <a:picLocks noChangeAspect="1"/>
            </p:cNvPicPr>
            <p:nvPr/>
          </p:nvPicPr>
          <p:blipFill rotWithShape="1">
            <a:blip r:embed="rId4"/>
            <a:srcRect r="2128" b="-1847"/>
            <a:stretch/>
          </p:blipFill>
          <p:spPr>
            <a:xfrm>
              <a:off x="2712954" y="301158"/>
              <a:ext cx="7955046" cy="354070"/>
            </a:xfrm>
            <a:prstGeom prst="rect">
              <a:avLst/>
            </a:prstGeom>
          </p:spPr>
        </p:pic>
        <p:sp>
          <p:nvSpPr>
            <p:cNvPr id="15" name="Rectangle 14">
              <a:extLst>
                <a:ext uri="{FF2B5EF4-FFF2-40B4-BE49-F238E27FC236}">
                  <a16:creationId xmlns:a16="http://schemas.microsoft.com/office/drawing/2014/main" id="{EADAE99E-04AF-054D-AD86-EEBAD11037B4}"/>
                </a:ext>
              </a:extLst>
            </p:cNvPr>
            <p:cNvSpPr/>
            <p:nvPr/>
          </p:nvSpPr>
          <p:spPr>
            <a:xfrm>
              <a:off x="5611051" y="388393"/>
              <a:ext cx="332550" cy="26683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1C4F81E-CE3E-6646-8045-408963C29F01}"/>
                </a:ext>
              </a:extLst>
            </p:cNvPr>
            <p:cNvSpPr/>
            <p:nvPr/>
          </p:nvSpPr>
          <p:spPr>
            <a:xfrm>
              <a:off x="1652586" y="4335148"/>
              <a:ext cx="963571" cy="26683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E1D21D3-3344-2A48-8C48-ADCC6C4B7EC8}"/>
                </a:ext>
              </a:extLst>
            </p:cNvPr>
            <p:cNvSpPr txBox="1"/>
            <p:nvPr/>
          </p:nvSpPr>
          <p:spPr>
            <a:xfrm>
              <a:off x="2766293" y="5432301"/>
              <a:ext cx="5715000" cy="923330"/>
            </a:xfrm>
            <a:prstGeom prst="rect">
              <a:avLst/>
            </a:prstGeom>
            <a:solidFill>
              <a:schemeClr val="accent2">
                <a:lumMod val="40000"/>
                <a:lumOff val="60000"/>
              </a:schemeClr>
            </a:solidFill>
          </p:spPr>
          <p:txBody>
            <a:bodyPr wrap="square" rtlCol="0">
              <a:spAutoFit/>
            </a:bodyPr>
            <a:lstStyle/>
            <a:p>
              <a:r>
                <a:rPr lang="en-US" dirty="0"/>
                <a:t>3. Oncology pharmacist reviews prescription, completes initial assessment note, enrolls in OC monitoring program, and verifies prescription to send to the pharmacy</a:t>
              </a:r>
            </a:p>
          </p:txBody>
        </p:sp>
      </p:grpSp>
    </p:spTree>
    <p:extLst>
      <p:ext uri="{BB962C8B-B14F-4D97-AF65-F5344CB8AC3E}">
        <p14:creationId xmlns:p14="http://schemas.microsoft.com/office/powerpoint/2010/main" val="958325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AE29FE-82ED-9D43-B289-0029751540ED}"/>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BF6A2BD-0397-A647-B47E-C207FE5C1A56}"/>
              </a:ext>
            </a:extLst>
          </p:cNvPr>
          <p:cNvPicPr>
            <a:picLocks noChangeAspect="1"/>
          </p:cNvPicPr>
          <p:nvPr/>
        </p:nvPicPr>
        <p:blipFill>
          <a:blip r:embed="rId2"/>
          <a:stretch>
            <a:fillRect/>
          </a:stretch>
        </p:blipFill>
        <p:spPr>
          <a:xfrm>
            <a:off x="1369660" y="209174"/>
            <a:ext cx="9452677" cy="5274398"/>
          </a:xfrm>
          <a:prstGeom prst="rect">
            <a:avLst/>
          </a:prstGeom>
        </p:spPr>
      </p:pic>
      <p:sp>
        <p:nvSpPr>
          <p:cNvPr id="5" name="TextBox 4">
            <a:extLst>
              <a:ext uri="{FF2B5EF4-FFF2-40B4-BE49-F238E27FC236}">
                <a16:creationId xmlns:a16="http://schemas.microsoft.com/office/drawing/2014/main" id="{05D2B830-5548-B348-8DCE-949A3BA4F6E8}"/>
              </a:ext>
            </a:extLst>
          </p:cNvPr>
          <p:cNvSpPr txBox="1"/>
          <p:nvPr/>
        </p:nvSpPr>
        <p:spPr>
          <a:xfrm>
            <a:off x="2285998" y="5654547"/>
            <a:ext cx="7620000" cy="923330"/>
          </a:xfrm>
          <a:prstGeom prst="rect">
            <a:avLst/>
          </a:prstGeom>
          <a:solidFill>
            <a:schemeClr val="accent2">
              <a:lumMod val="40000"/>
              <a:lumOff val="60000"/>
            </a:schemeClr>
          </a:solidFill>
        </p:spPr>
        <p:txBody>
          <a:bodyPr wrap="square" rtlCol="0">
            <a:spAutoFit/>
          </a:bodyPr>
          <a:lstStyle/>
          <a:p>
            <a:r>
              <a:rPr lang="en-US" dirty="0"/>
              <a:t>4. Oncology pharmacist sets up time to speak to patient for oral chemotherapy education. Each oncology pharmacist shift has their own patient list with a next outreach date for education, toxicity checks, and reassessments.</a:t>
            </a:r>
          </a:p>
        </p:txBody>
      </p:sp>
    </p:spTree>
    <p:extLst>
      <p:ext uri="{BB962C8B-B14F-4D97-AF65-F5344CB8AC3E}">
        <p14:creationId xmlns:p14="http://schemas.microsoft.com/office/powerpoint/2010/main" val="30110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C90D57-EC69-CE47-9970-8354161A4693}"/>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C98A1B9-7F50-F84C-90DB-44D67C3A4102}"/>
              </a:ext>
            </a:extLst>
          </p:cNvPr>
          <p:cNvSpPr txBox="1"/>
          <p:nvPr/>
        </p:nvSpPr>
        <p:spPr>
          <a:xfrm>
            <a:off x="2190012" y="2253296"/>
            <a:ext cx="9611832" cy="4031873"/>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t>New prescriptions are sent to KU Specialty Pharmacy</a:t>
            </a:r>
          </a:p>
          <a:p>
            <a:pPr marL="342900" indent="-342900">
              <a:spcBef>
                <a:spcPts val="1200"/>
              </a:spcBef>
              <a:buFont typeface="Arial" panose="020B0604020202020204" pitchFamily="34" charset="0"/>
              <a:buChar char="•"/>
            </a:pPr>
            <a:r>
              <a:rPr lang="en-US" sz="2400" dirty="0"/>
              <a:t>Pharmacy Patient Advocates (PPAs) call patients with copay information and have a goal of a $0 copay </a:t>
            </a:r>
          </a:p>
          <a:p>
            <a:pPr marL="342900" indent="-342900">
              <a:spcBef>
                <a:spcPts val="1200"/>
              </a:spcBef>
              <a:buFont typeface="Arial" panose="020B0604020202020204" pitchFamily="34" charset="0"/>
              <a:buChar char="•"/>
            </a:pPr>
            <a:r>
              <a:rPr lang="en-US" sz="2400" dirty="0"/>
              <a:t>PPAs pursue copay cards, grants, foundation assistance, and drug company medication assistance to help with coverage if patients are unable to afford their medication</a:t>
            </a:r>
          </a:p>
          <a:p>
            <a:pPr marL="342900" indent="-342900">
              <a:spcBef>
                <a:spcPts val="1200"/>
              </a:spcBef>
              <a:buFont typeface="Arial" panose="020B0604020202020204" pitchFamily="34" charset="0"/>
              <a:buChar char="•"/>
            </a:pPr>
            <a:r>
              <a:rPr lang="en-US" sz="2400" dirty="0"/>
              <a:t>PPAs coordinate with the oncology pharmacist if they run into any concerns or need assistance from the clinic</a:t>
            </a:r>
          </a:p>
          <a:p>
            <a:pPr>
              <a:spcBef>
                <a:spcPts val="1200"/>
              </a:spcBef>
            </a:pPr>
            <a:endParaRPr lang="en-US" sz="2400" dirty="0"/>
          </a:p>
        </p:txBody>
      </p:sp>
      <p:sp>
        <p:nvSpPr>
          <p:cNvPr id="5" name="TextBox 4">
            <a:extLst>
              <a:ext uri="{FF2B5EF4-FFF2-40B4-BE49-F238E27FC236}">
                <a16:creationId xmlns:a16="http://schemas.microsoft.com/office/drawing/2014/main" id="{35E8A3E9-ECFA-7F44-8936-23AB1EC1EEF5}"/>
              </a:ext>
            </a:extLst>
          </p:cNvPr>
          <p:cNvSpPr txBox="1"/>
          <p:nvPr/>
        </p:nvSpPr>
        <p:spPr>
          <a:xfrm>
            <a:off x="2433429" y="470917"/>
            <a:ext cx="7325141"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KU Specialty Pharmacy Protocol</a:t>
            </a:r>
          </a:p>
        </p:txBody>
      </p:sp>
      <p:pic>
        <p:nvPicPr>
          <p:cNvPr id="1026" name="Picture 2" descr="Pharmacy - Free signs icons">
            <a:extLst>
              <a:ext uri="{FF2B5EF4-FFF2-40B4-BE49-F238E27FC236}">
                <a16:creationId xmlns:a16="http://schemas.microsoft.com/office/drawing/2014/main" id="{72FEF69A-577F-F947-A0F5-71F3E714A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56" y="82107"/>
            <a:ext cx="1799856" cy="179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716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F40388-D0B4-964E-9C5E-74A87294F57B}"/>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763673D-9169-3B44-B128-5409084E1D16}"/>
              </a:ext>
            </a:extLst>
          </p:cNvPr>
          <p:cNvSpPr txBox="1"/>
          <p:nvPr/>
        </p:nvSpPr>
        <p:spPr>
          <a:xfrm>
            <a:off x="292096" y="2388426"/>
            <a:ext cx="11607800" cy="1569660"/>
          </a:xfrm>
          <a:prstGeom prst="rect">
            <a:avLst/>
          </a:prstGeom>
          <a:noFill/>
        </p:spPr>
        <p:txBody>
          <a:bodyPr wrap="square" rtlCol="0">
            <a:spAutoFit/>
          </a:bodyPr>
          <a:lstStyle/>
          <a:p>
            <a:pPr algn="ctr"/>
            <a:r>
              <a:rPr lang="en-US" sz="2400" b="1" dirty="0">
                <a:solidFill>
                  <a:srgbClr val="003D63"/>
                </a:solidFill>
                <a:latin typeface="Avenir Next" panose="020B0503020202020204" pitchFamily="34" charset="0"/>
              </a:rPr>
              <a:t>Does your practice engage in toxicity monitoring between clinic visits?</a:t>
            </a:r>
          </a:p>
          <a:p>
            <a:pPr algn="ctr"/>
            <a:r>
              <a:rPr lang="en-US" sz="2400" b="1" dirty="0">
                <a:solidFill>
                  <a:srgbClr val="003D63"/>
                </a:solidFill>
                <a:latin typeface="Avenir Next" panose="020B0503020202020204" pitchFamily="34" charset="0"/>
              </a:rPr>
              <a:t> </a:t>
            </a:r>
          </a:p>
          <a:p>
            <a:pPr marL="457200" indent="-457200" algn="ctr">
              <a:buFont typeface="Wingdings" pitchFamily="2" charset="2"/>
              <a:buChar char="q"/>
            </a:pPr>
            <a:r>
              <a:rPr lang="en-US" sz="2400" b="1" dirty="0">
                <a:solidFill>
                  <a:srgbClr val="003D63"/>
                </a:solidFill>
                <a:latin typeface="Avenir Next" panose="020B0503020202020204" pitchFamily="34" charset="0"/>
              </a:rPr>
              <a:t>Yes</a:t>
            </a:r>
          </a:p>
          <a:p>
            <a:pPr marL="457200" indent="-457200" algn="ctr">
              <a:buFont typeface="Wingdings" pitchFamily="2" charset="2"/>
              <a:buChar char="q"/>
            </a:pPr>
            <a:r>
              <a:rPr lang="en-US" sz="2400" b="1" dirty="0">
                <a:solidFill>
                  <a:srgbClr val="003D63"/>
                </a:solidFill>
                <a:latin typeface="Avenir Next" panose="020B0503020202020204" pitchFamily="34" charset="0"/>
              </a:rPr>
              <a:t>No</a:t>
            </a:r>
          </a:p>
        </p:txBody>
      </p:sp>
      <p:sp>
        <p:nvSpPr>
          <p:cNvPr id="8" name="Rectangle 7">
            <a:extLst>
              <a:ext uri="{FF2B5EF4-FFF2-40B4-BE49-F238E27FC236}">
                <a16:creationId xmlns:a16="http://schemas.microsoft.com/office/drawing/2014/main" id="{60773FAA-92C6-FB4B-A0F9-2203319B6D6C}"/>
              </a:ext>
            </a:extLst>
          </p:cNvPr>
          <p:cNvSpPr/>
          <p:nvPr/>
        </p:nvSpPr>
        <p:spPr>
          <a:xfrm>
            <a:off x="1917711" y="4461218"/>
            <a:ext cx="8356570" cy="861774"/>
          </a:xfrm>
          <a:prstGeom prst="rect">
            <a:avLst/>
          </a:prstGeom>
        </p:spPr>
        <p:txBody>
          <a:bodyPr wrap="square">
            <a:spAutoFit/>
          </a:bodyPr>
          <a:lstStyle/>
          <a:p>
            <a:pPr algn="ctr"/>
            <a:r>
              <a:rPr lang="en-US" sz="2500" b="1" dirty="0">
                <a:solidFill>
                  <a:srgbClr val="003D63"/>
                </a:solidFill>
              </a:rPr>
              <a:t>If yes, please share in the chat box who does the monitoring, their clinical role, and the basic procedure. </a:t>
            </a:r>
          </a:p>
        </p:txBody>
      </p:sp>
      <p:pic>
        <p:nvPicPr>
          <p:cNvPr id="9" name="Picture 8" descr="Icon&#10;&#10;Description automatically generated">
            <a:extLst>
              <a:ext uri="{FF2B5EF4-FFF2-40B4-BE49-F238E27FC236}">
                <a16:creationId xmlns:a16="http://schemas.microsoft.com/office/drawing/2014/main" id="{4F85171A-3E0A-CF40-93D1-3D07BE268195}"/>
              </a:ext>
            </a:extLst>
          </p:cNvPr>
          <p:cNvPicPr>
            <a:picLocks noChangeAspect="1"/>
          </p:cNvPicPr>
          <p:nvPr/>
        </p:nvPicPr>
        <p:blipFill>
          <a:blip r:embed="rId3"/>
          <a:stretch>
            <a:fillRect/>
          </a:stretch>
        </p:blipFill>
        <p:spPr>
          <a:xfrm>
            <a:off x="10196881" y="4056157"/>
            <a:ext cx="1266835" cy="1266835"/>
          </a:xfrm>
          <a:prstGeom prst="rect">
            <a:avLst/>
          </a:prstGeom>
        </p:spPr>
      </p:pic>
      <p:pic>
        <p:nvPicPr>
          <p:cNvPr id="11" name="Picture 4" descr="Questions on KPMG Compliance Survey - Radical Compliance">
            <a:extLst>
              <a:ext uri="{FF2B5EF4-FFF2-40B4-BE49-F238E27FC236}">
                <a16:creationId xmlns:a16="http://schemas.microsoft.com/office/drawing/2014/main" id="{CF778688-6085-1448-B6AC-859D5651A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334" y="194510"/>
            <a:ext cx="1594702" cy="1259896"/>
          </a:xfrm>
          <a:prstGeom prst="ellipse">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D24079D-34C4-8948-B292-10DFDD670FAB}"/>
              </a:ext>
            </a:extLst>
          </p:cNvPr>
          <p:cNvSpPr txBox="1"/>
          <p:nvPr/>
        </p:nvSpPr>
        <p:spPr>
          <a:xfrm>
            <a:off x="3118685" y="501293"/>
            <a:ext cx="5954630"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Let’s Take a Poll!</a:t>
            </a:r>
          </a:p>
        </p:txBody>
      </p:sp>
    </p:spTree>
    <p:extLst>
      <p:ext uri="{BB962C8B-B14F-4D97-AF65-F5344CB8AC3E}">
        <p14:creationId xmlns:p14="http://schemas.microsoft.com/office/powerpoint/2010/main" val="1055890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KCA Just diagnosed toolkit">
            <a:extLst>
              <a:ext uri="{FF2B5EF4-FFF2-40B4-BE49-F238E27FC236}">
                <a16:creationId xmlns:a16="http://schemas.microsoft.com/office/drawing/2014/main" id="{6B550FE6-2666-41AC-8C86-6D920A649E21}"/>
              </a:ext>
            </a:extLst>
          </p:cNvPr>
          <p:cNvSpPr txBox="1"/>
          <p:nvPr/>
        </p:nvSpPr>
        <p:spPr>
          <a:xfrm>
            <a:off x="1829918" y="2636216"/>
            <a:ext cx="8647313"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Kidney Cancer Association – "Just Diagnosed Toolkit“</a:t>
            </a:r>
          </a:p>
        </p:txBody>
      </p:sp>
      <p:sp>
        <p:nvSpPr>
          <p:cNvPr id="2" name="Rectangle 1">
            <a:extLst>
              <a:ext uri="{FF2B5EF4-FFF2-40B4-BE49-F238E27FC236}">
                <a16:creationId xmlns:a16="http://schemas.microsoft.com/office/drawing/2014/main" id="{84D8EAE7-F102-9D44-9C62-8D79B9537D27}"/>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3">
            <a:extLst>
              <a:ext uri="{FF2B5EF4-FFF2-40B4-BE49-F238E27FC236}">
                <a16:creationId xmlns:a16="http://schemas.microsoft.com/office/drawing/2014/main" id="{346EDC8F-DE0E-4641-991A-044C1D160F01}"/>
              </a:ext>
            </a:extLst>
          </p:cNvPr>
          <p:cNvSpPr txBox="1">
            <a:spLocks/>
          </p:cNvSpPr>
          <p:nvPr/>
        </p:nvSpPr>
        <p:spPr>
          <a:xfrm>
            <a:off x="6701293" y="1823273"/>
            <a:ext cx="3856892" cy="2406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400" dirty="0"/>
          </a:p>
        </p:txBody>
      </p:sp>
      <p:sp>
        <p:nvSpPr>
          <p:cNvPr id="14" name="TextBox 13">
            <a:extLst>
              <a:ext uri="{FF2B5EF4-FFF2-40B4-BE49-F238E27FC236}">
                <a16:creationId xmlns:a16="http://schemas.microsoft.com/office/drawing/2014/main" id="{6720C6E0-46A4-0B45-A664-8B66A66F6802}"/>
              </a:ext>
            </a:extLst>
          </p:cNvPr>
          <p:cNvSpPr txBox="1"/>
          <p:nvPr/>
        </p:nvSpPr>
        <p:spPr>
          <a:xfrm>
            <a:off x="2808668" y="497088"/>
            <a:ext cx="6574664"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Additional Patient Resources</a:t>
            </a:r>
          </a:p>
        </p:txBody>
      </p:sp>
      <p:pic>
        <p:nvPicPr>
          <p:cNvPr id="2054" name="Picture 6" descr="Procedure Instructions - Fairfaxcolorectal">
            <a:extLst>
              <a:ext uri="{FF2B5EF4-FFF2-40B4-BE49-F238E27FC236}">
                <a16:creationId xmlns:a16="http://schemas.microsoft.com/office/drawing/2014/main" id="{4C7D6D1D-0AC7-2D44-A0E1-FE76EFD5E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690" y="344774"/>
            <a:ext cx="1622249" cy="1622249"/>
          </a:xfrm>
          <a:prstGeom prst="rect">
            <a:avLst/>
          </a:prstGeom>
          <a:noFill/>
          <a:extLst>
            <a:ext uri="{909E8E84-426E-40DD-AFC4-6F175D3DCCD1}">
              <a14:hiddenFill xmlns:a14="http://schemas.microsoft.com/office/drawing/2010/main">
                <a:solidFill>
                  <a:srgbClr val="FFFFFF"/>
                </a:solidFill>
              </a14:hiddenFill>
            </a:ext>
          </a:extLst>
        </p:spPr>
      </p:pic>
      <p:sp>
        <p:nvSpPr>
          <p:cNvPr id="20" name="Text: OralChemoEdSheets">
            <a:extLst>
              <a:ext uri="{FF2B5EF4-FFF2-40B4-BE49-F238E27FC236}">
                <a16:creationId xmlns:a16="http://schemas.microsoft.com/office/drawing/2014/main" id="{A4396FA9-EDA9-4344-B531-96071B31175D}"/>
              </a:ext>
            </a:extLst>
          </p:cNvPr>
          <p:cNvSpPr txBox="1"/>
          <p:nvPr/>
        </p:nvSpPr>
        <p:spPr>
          <a:xfrm>
            <a:off x="1735765" y="3451804"/>
            <a:ext cx="8720470" cy="800219"/>
          </a:xfrm>
          <a:prstGeom prst="rect">
            <a:avLst/>
          </a:prstGeom>
          <a:noFill/>
        </p:spPr>
        <p:txBody>
          <a:bodyPr wrap="square" rtlCol="0">
            <a:spAutoFit/>
          </a:bodyPr>
          <a:lstStyle/>
          <a:p>
            <a:pPr marL="288925" indent="-288925">
              <a:buFont typeface="Arial" panose="020B0604020202020204" pitchFamily="34" charset="0"/>
              <a:buChar char="•"/>
            </a:pPr>
            <a:r>
              <a:rPr lang="en-US" sz="2800" dirty="0"/>
              <a:t>Oral Chemotherapy Education – oralchemoedsheets.com</a:t>
            </a:r>
          </a:p>
          <a:p>
            <a:endParaRPr lang="en-US" dirty="0"/>
          </a:p>
        </p:txBody>
      </p:sp>
      <p:grpSp>
        <p:nvGrpSpPr>
          <p:cNvPr id="4" name="Oral chemo education group">
            <a:extLst>
              <a:ext uri="{FF2B5EF4-FFF2-40B4-BE49-F238E27FC236}">
                <a16:creationId xmlns:a16="http://schemas.microsoft.com/office/drawing/2014/main" id="{131FA5AB-E775-44AF-ADF9-766BDE490418}"/>
              </a:ext>
            </a:extLst>
          </p:cNvPr>
          <p:cNvGrpSpPr/>
          <p:nvPr/>
        </p:nvGrpSpPr>
        <p:grpSpPr>
          <a:xfrm>
            <a:off x="47245" y="292640"/>
            <a:ext cx="11569700" cy="6685613"/>
            <a:chOff x="244312" y="-705036"/>
            <a:chExt cx="11744488" cy="6858000"/>
          </a:xfrm>
        </p:grpSpPr>
        <p:pic>
          <p:nvPicPr>
            <p:cNvPr id="26" name="Picture 25">
              <a:extLst>
                <a:ext uri="{FF2B5EF4-FFF2-40B4-BE49-F238E27FC236}">
                  <a16:creationId xmlns:a16="http://schemas.microsoft.com/office/drawing/2014/main" id="{1886EFA7-27E5-9849-9471-0E5D3651D760}"/>
                </a:ext>
              </a:extLst>
            </p:cNvPr>
            <p:cNvPicPr>
              <a:picLocks noChangeAspect="1"/>
            </p:cNvPicPr>
            <p:nvPr/>
          </p:nvPicPr>
          <p:blipFill>
            <a:blip r:embed="rId4"/>
            <a:stretch>
              <a:fillRect/>
            </a:stretch>
          </p:blipFill>
          <p:spPr>
            <a:xfrm>
              <a:off x="244312" y="-705036"/>
              <a:ext cx="11744488" cy="6858000"/>
            </a:xfrm>
            <a:prstGeom prst="rect">
              <a:avLst/>
            </a:prstGeom>
          </p:spPr>
        </p:pic>
        <p:pic>
          <p:nvPicPr>
            <p:cNvPr id="27" name="Picture 26">
              <a:extLst>
                <a:ext uri="{FF2B5EF4-FFF2-40B4-BE49-F238E27FC236}">
                  <a16:creationId xmlns:a16="http://schemas.microsoft.com/office/drawing/2014/main" id="{8B68ECAE-8B95-6041-BB97-7585B9E7B4D5}"/>
                </a:ext>
              </a:extLst>
            </p:cNvPr>
            <p:cNvPicPr>
              <a:picLocks noChangeAspect="1"/>
            </p:cNvPicPr>
            <p:nvPr/>
          </p:nvPicPr>
          <p:blipFill>
            <a:blip r:embed="rId5"/>
            <a:stretch>
              <a:fillRect/>
            </a:stretch>
          </p:blipFill>
          <p:spPr>
            <a:xfrm>
              <a:off x="7672988" y="329322"/>
              <a:ext cx="4068259" cy="4789283"/>
            </a:xfrm>
            <a:prstGeom prst="rect">
              <a:avLst/>
            </a:prstGeom>
          </p:spPr>
        </p:pic>
        <p:cxnSp>
          <p:nvCxnSpPr>
            <p:cNvPr id="28" name="Straight Arrow Connector 27">
              <a:extLst>
                <a:ext uri="{FF2B5EF4-FFF2-40B4-BE49-F238E27FC236}">
                  <a16:creationId xmlns:a16="http://schemas.microsoft.com/office/drawing/2014/main" id="{4B14003D-DF01-744D-B93E-AEE0C4428C6D}"/>
                </a:ext>
              </a:extLst>
            </p:cNvPr>
            <p:cNvCxnSpPr>
              <a:cxnSpLocks/>
            </p:cNvCxnSpPr>
            <p:nvPr/>
          </p:nvCxnSpPr>
          <p:spPr>
            <a:xfrm flipV="1">
              <a:off x="6249144" y="594923"/>
              <a:ext cx="2038779" cy="523290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KCA group of images">
            <a:extLst>
              <a:ext uri="{FF2B5EF4-FFF2-40B4-BE49-F238E27FC236}">
                <a16:creationId xmlns:a16="http://schemas.microsoft.com/office/drawing/2014/main" id="{314A10BB-B6F8-EF49-BC10-5954929F19A1}"/>
              </a:ext>
            </a:extLst>
          </p:cNvPr>
          <p:cNvGrpSpPr/>
          <p:nvPr/>
        </p:nvGrpSpPr>
        <p:grpSpPr>
          <a:xfrm>
            <a:off x="575055" y="172387"/>
            <a:ext cx="10641855" cy="6513226"/>
            <a:chOff x="1034563" y="0"/>
            <a:chExt cx="10641855" cy="6858000"/>
          </a:xfrm>
        </p:grpSpPr>
        <p:pic>
          <p:nvPicPr>
            <p:cNvPr id="22" name="Picture: KCA Toolkit">
              <a:extLst>
                <a:ext uri="{FF2B5EF4-FFF2-40B4-BE49-F238E27FC236}">
                  <a16:creationId xmlns:a16="http://schemas.microsoft.com/office/drawing/2014/main" id="{FB296911-3DE3-F943-8428-2E9CC3314FDB}"/>
                </a:ext>
              </a:extLst>
            </p:cNvPr>
            <p:cNvPicPr>
              <a:picLocks noChangeAspect="1"/>
            </p:cNvPicPr>
            <p:nvPr/>
          </p:nvPicPr>
          <p:blipFill>
            <a:blip r:embed="rId6"/>
            <a:stretch>
              <a:fillRect/>
            </a:stretch>
          </p:blipFill>
          <p:spPr>
            <a:xfrm>
              <a:off x="1034563" y="0"/>
              <a:ext cx="4853756" cy="6858000"/>
            </a:xfrm>
            <a:prstGeom prst="rect">
              <a:avLst/>
            </a:prstGeom>
          </p:spPr>
        </p:pic>
        <p:pic>
          <p:nvPicPr>
            <p:cNvPr id="23" name="Picture: KCA Diarrhea">
              <a:extLst>
                <a:ext uri="{FF2B5EF4-FFF2-40B4-BE49-F238E27FC236}">
                  <a16:creationId xmlns:a16="http://schemas.microsoft.com/office/drawing/2014/main" id="{B5DE17B7-2CD9-6B4D-B968-6A492FA260DB}"/>
                </a:ext>
              </a:extLst>
            </p:cNvPr>
            <p:cNvPicPr>
              <a:picLocks noChangeAspect="1"/>
            </p:cNvPicPr>
            <p:nvPr/>
          </p:nvPicPr>
          <p:blipFill>
            <a:blip r:embed="rId7"/>
            <a:stretch>
              <a:fillRect/>
            </a:stretch>
          </p:blipFill>
          <p:spPr>
            <a:xfrm>
              <a:off x="5888319" y="0"/>
              <a:ext cx="5788099" cy="6858000"/>
            </a:xfrm>
            <a:prstGeom prst="rect">
              <a:avLst/>
            </a:prstGeom>
          </p:spPr>
        </p:pic>
        <p:cxnSp>
          <p:nvCxnSpPr>
            <p:cNvPr id="24" name="Straight Arrow Connector 23">
              <a:extLst>
                <a:ext uri="{FF2B5EF4-FFF2-40B4-BE49-F238E27FC236}">
                  <a16:creationId xmlns:a16="http://schemas.microsoft.com/office/drawing/2014/main" id="{DB4FBFD8-60F2-5C40-A9A3-C929C5A064FC}"/>
                </a:ext>
              </a:extLst>
            </p:cNvPr>
            <p:cNvCxnSpPr/>
            <p:nvPr/>
          </p:nvCxnSpPr>
          <p:spPr>
            <a:xfrm flipV="1">
              <a:off x="2933323" y="1213164"/>
              <a:ext cx="3087231" cy="4363771"/>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45372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B3B73C-7E9B-F849-9B9A-D4C2E2045C5B}"/>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32623E8-D70C-D549-93A7-7D6BC87B491F}"/>
              </a:ext>
            </a:extLst>
          </p:cNvPr>
          <p:cNvPicPr>
            <a:picLocks noChangeAspect="1"/>
          </p:cNvPicPr>
          <p:nvPr/>
        </p:nvPicPr>
        <p:blipFill>
          <a:blip r:embed="rId2">
            <a:alphaModFix amt="5000"/>
          </a:blip>
          <a:stretch>
            <a:fillRect/>
          </a:stretch>
        </p:blipFill>
        <p:spPr>
          <a:xfrm>
            <a:off x="1943422" y="-625808"/>
            <a:ext cx="8305153" cy="8305153"/>
          </a:xfrm>
          <a:prstGeom prst="rect">
            <a:avLst/>
          </a:prstGeom>
        </p:spPr>
      </p:pic>
      <p:sp>
        <p:nvSpPr>
          <p:cNvPr id="5" name="TextBox 4">
            <a:extLst>
              <a:ext uri="{FF2B5EF4-FFF2-40B4-BE49-F238E27FC236}">
                <a16:creationId xmlns:a16="http://schemas.microsoft.com/office/drawing/2014/main" id="{FC0DCA62-93EC-C445-B4F2-98960842FB01}"/>
              </a:ext>
            </a:extLst>
          </p:cNvPr>
          <p:cNvSpPr txBox="1"/>
          <p:nvPr/>
        </p:nvSpPr>
        <p:spPr>
          <a:xfrm>
            <a:off x="3454109" y="501293"/>
            <a:ext cx="5283781"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Discussion &amp; Questions</a:t>
            </a:r>
          </a:p>
        </p:txBody>
      </p:sp>
      <p:pic>
        <p:nvPicPr>
          <p:cNvPr id="2050" name="Picture 2" descr="7 Questions You've Always Wanted to Ask a Deaf Person | 3Play Media">
            <a:extLst>
              <a:ext uri="{FF2B5EF4-FFF2-40B4-BE49-F238E27FC236}">
                <a16:creationId xmlns:a16="http://schemas.microsoft.com/office/drawing/2014/main" id="{86216CD0-D6C8-B640-8E24-B1A9FB183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404" y="2606647"/>
            <a:ext cx="5745192" cy="225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95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E033E9-301B-0B46-8088-A8410B7DECF8}"/>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3DBF89C-87C4-2644-8021-69B3B0767867}"/>
              </a:ext>
            </a:extLst>
          </p:cNvPr>
          <p:cNvSpPr txBox="1"/>
          <p:nvPr/>
        </p:nvSpPr>
        <p:spPr>
          <a:xfrm>
            <a:off x="4171692" y="501293"/>
            <a:ext cx="3848614"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Announcements</a:t>
            </a:r>
          </a:p>
        </p:txBody>
      </p:sp>
      <p:sp>
        <p:nvSpPr>
          <p:cNvPr id="2" name="TextBox 1">
            <a:extLst>
              <a:ext uri="{FF2B5EF4-FFF2-40B4-BE49-F238E27FC236}">
                <a16:creationId xmlns:a16="http://schemas.microsoft.com/office/drawing/2014/main" id="{EE0421EC-B1ED-B043-AADB-A5883787DA56}"/>
              </a:ext>
            </a:extLst>
          </p:cNvPr>
          <p:cNvSpPr txBox="1"/>
          <p:nvPr/>
        </p:nvSpPr>
        <p:spPr>
          <a:xfrm>
            <a:off x="535397" y="1885777"/>
            <a:ext cx="11121200" cy="1631216"/>
          </a:xfrm>
          <a:prstGeom prst="rect">
            <a:avLst/>
          </a:prstGeom>
          <a:noFill/>
        </p:spPr>
        <p:txBody>
          <a:bodyPr wrap="square" rtlCol="0">
            <a:spAutoFit/>
          </a:bodyPr>
          <a:lstStyle/>
          <a:p>
            <a:pPr algn="ctr"/>
            <a:r>
              <a:rPr lang="en-US" sz="2500" b="1" dirty="0"/>
              <a:t>Join us for the next ECHO session on Friday, August 13</a:t>
            </a:r>
            <a:r>
              <a:rPr lang="en-US" sz="2500" b="1" baseline="30000" dirty="0"/>
              <a:t>th</a:t>
            </a:r>
            <a:r>
              <a:rPr lang="en-US" sz="2500" b="1" dirty="0"/>
              <a:t> at Noon</a:t>
            </a:r>
          </a:p>
          <a:p>
            <a:pPr algn="ctr"/>
            <a:r>
              <a:rPr lang="en-US" sz="2500" i="1" dirty="0"/>
              <a:t>Toxicity Education, Monitoring, and Management Regarding Combination Immunotherapy or TKI-Immunotherapy Regimens for RCC</a:t>
            </a:r>
          </a:p>
          <a:p>
            <a:pPr algn="ctr"/>
            <a:r>
              <a:rPr lang="en-US" sz="2500" dirty="0"/>
              <a:t>Special Guest:  Jennifer </a:t>
            </a:r>
            <a:r>
              <a:rPr lang="en-US" sz="2500" dirty="0" err="1"/>
              <a:t>Heins</a:t>
            </a:r>
            <a:r>
              <a:rPr lang="en-US" sz="2500" dirty="0"/>
              <a:t>, PA</a:t>
            </a:r>
          </a:p>
        </p:txBody>
      </p:sp>
      <p:sp>
        <p:nvSpPr>
          <p:cNvPr id="4" name="TextBox 3">
            <a:extLst>
              <a:ext uri="{FF2B5EF4-FFF2-40B4-BE49-F238E27FC236}">
                <a16:creationId xmlns:a16="http://schemas.microsoft.com/office/drawing/2014/main" id="{02B54947-9439-254B-B5EB-2475B01D3AB2}"/>
              </a:ext>
            </a:extLst>
          </p:cNvPr>
          <p:cNvSpPr txBox="1"/>
          <p:nvPr/>
        </p:nvSpPr>
        <p:spPr>
          <a:xfrm>
            <a:off x="1356728" y="4025589"/>
            <a:ext cx="9478537" cy="1708160"/>
          </a:xfrm>
          <a:prstGeom prst="rect">
            <a:avLst/>
          </a:prstGeom>
          <a:noFill/>
        </p:spPr>
        <p:txBody>
          <a:bodyPr wrap="square" rtlCol="0">
            <a:spAutoFit/>
          </a:bodyPr>
          <a:lstStyle/>
          <a:p>
            <a:pPr algn="ctr"/>
            <a:r>
              <a:rPr lang="en-US" sz="2500" b="1" dirty="0"/>
              <a:t>Volunteers Needed for Qualitative Interview</a:t>
            </a:r>
          </a:p>
          <a:p>
            <a:pPr algn="ctr"/>
            <a:r>
              <a:rPr lang="en-US" sz="2000" dirty="0"/>
              <a:t>Maryellen Potts, PhD is conducting a sub-study for TOQQ-RCC to explore clinician perspectives of provider-to patient education regarding ICI therapy and toxicity. Interviews take about 15-20 minutes and compensation for your time is provided.</a:t>
            </a:r>
          </a:p>
          <a:p>
            <a:pPr algn="ctr"/>
            <a:r>
              <a:rPr lang="en-US" sz="2000" dirty="0"/>
              <a:t>Email Catie Knight at </a:t>
            </a:r>
            <a:r>
              <a:rPr lang="en-US" sz="2000" dirty="0">
                <a:hlinkClick r:id="rId3"/>
              </a:rPr>
              <a:t>cknight2@kumc.edu</a:t>
            </a:r>
            <a:r>
              <a:rPr lang="en-US" sz="2000" dirty="0"/>
              <a:t> for more information.</a:t>
            </a:r>
          </a:p>
        </p:txBody>
      </p:sp>
      <p:pic>
        <p:nvPicPr>
          <p:cNvPr id="1026" name="Picture 2" descr="Bullhorn Icon - Circle png - free transparent png images - pngaaa.com">
            <a:extLst>
              <a:ext uri="{FF2B5EF4-FFF2-40B4-BE49-F238E27FC236}">
                <a16:creationId xmlns:a16="http://schemas.microsoft.com/office/drawing/2014/main" id="{CB315304-FF6A-7348-9193-65040EFFB3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072" t="8781" r="21892" b="8781"/>
          <a:stretch/>
        </p:blipFill>
        <p:spPr bwMode="auto">
          <a:xfrm>
            <a:off x="2787805" y="267739"/>
            <a:ext cx="1148575" cy="111343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158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0AD2F1-2436-E54F-AD35-17DDB6EE53E3}"/>
              </a:ext>
            </a:extLst>
          </p:cNvPr>
          <p:cNvSpPr txBox="1"/>
          <p:nvPr/>
        </p:nvSpPr>
        <p:spPr>
          <a:xfrm>
            <a:off x="4898340" y="501293"/>
            <a:ext cx="2395320"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Wrap-Up</a:t>
            </a:r>
          </a:p>
        </p:txBody>
      </p:sp>
      <p:pic>
        <p:nvPicPr>
          <p:cNvPr id="4100" name="Picture 4">
            <a:extLst>
              <a:ext uri="{FF2B5EF4-FFF2-40B4-BE49-F238E27FC236}">
                <a16:creationId xmlns:a16="http://schemas.microsoft.com/office/drawing/2014/main" id="{D9BAFBBD-E244-9949-84BA-9FEC8702E2C2}"/>
              </a:ext>
            </a:extLst>
          </p:cNvPr>
          <p:cNvPicPr>
            <a:picLocks noChangeAspect="1" noChangeArrowheads="1"/>
          </p:cNvPicPr>
          <p:nvPr/>
        </p:nvPicPr>
        <p:blipFill>
          <a:blip r:embed="rId2">
            <a:duotone>
              <a:schemeClr val="accent3">
                <a:shade val="45000"/>
                <a:satMod val="135000"/>
              </a:schemeClr>
              <a:prstClr val="white"/>
            </a:duotone>
            <a:alphaModFix amt="85000"/>
            <a:extLst>
              <a:ext uri="{28A0092B-C50C-407E-A947-70E740481C1C}">
                <a14:useLocalDpi xmlns:a14="http://schemas.microsoft.com/office/drawing/2010/main" val="0"/>
              </a:ext>
            </a:extLst>
          </a:blip>
          <a:srcRect/>
          <a:stretch>
            <a:fillRect/>
          </a:stretch>
        </p:blipFill>
        <p:spPr bwMode="auto">
          <a:xfrm>
            <a:off x="9360198" y="851276"/>
            <a:ext cx="2454588" cy="2454588"/>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18223773-F400-9E4A-A212-78C24130DFCF}"/>
              </a:ext>
            </a:extLst>
          </p:cNvPr>
          <p:cNvSpPr txBox="1">
            <a:spLocks/>
          </p:cNvSpPr>
          <p:nvPr/>
        </p:nvSpPr>
        <p:spPr>
          <a:xfrm>
            <a:off x="1292616" y="2555141"/>
            <a:ext cx="10588774" cy="2045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Activity Identification Code: </a:t>
            </a:r>
            <a:r>
              <a:rPr lang="en-US" sz="3600" b="1" dirty="0">
                <a:solidFill>
                  <a:srgbClr val="FF0000"/>
                </a:solidFill>
              </a:rPr>
              <a:t>_______</a:t>
            </a:r>
          </a:p>
          <a:p>
            <a:pPr marL="0" indent="0">
              <a:buNone/>
            </a:pPr>
            <a:r>
              <a:rPr lang="en-US" sz="2400" b="1" dirty="0"/>
              <a:t>Due Date: </a:t>
            </a:r>
            <a:r>
              <a:rPr lang="en-US" sz="2400" dirty="0">
                <a:highlight>
                  <a:srgbClr val="FFFF00"/>
                </a:highlight>
              </a:rPr>
              <a:t>Thursday, _________, 2021 at 5:00 PM </a:t>
            </a:r>
          </a:p>
          <a:p>
            <a:pPr marL="0" indent="0">
              <a:buNone/>
            </a:pPr>
            <a:r>
              <a:rPr lang="en-US" sz="2400" dirty="0"/>
              <a:t>Text the activity identification code to (828) 216-8114 or </a:t>
            </a:r>
            <a:r>
              <a:rPr lang="en-US" sz="2400" dirty="0">
                <a:solidFill>
                  <a:schemeClr val="bg2">
                    <a:lumMod val="25000"/>
                  </a:schemeClr>
                </a:solidFill>
                <a:hlinkClick r:id="rId3">
                  <a:extLst>
                    <a:ext uri="{A12FA001-AC4F-418D-AE19-62706E023703}">
                      <ahyp:hlinkClr xmlns:ahyp="http://schemas.microsoft.com/office/drawing/2018/hyperlinkcolor" val="tx"/>
                    </a:ext>
                  </a:extLst>
                </a:hlinkClick>
              </a:rPr>
              <a:t>www.eeds.com</a:t>
            </a:r>
            <a:r>
              <a:rPr lang="en-US" sz="2400" dirty="0">
                <a:solidFill>
                  <a:schemeClr val="bg2">
                    <a:lumMod val="25000"/>
                  </a:schemeClr>
                </a:solidFill>
              </a:rPr>
              <a:t> </a:t>
            </a:r>
          </a:p>
          <a:p>
            <a:pPr marL="0" indent="0">
              <a:buNone/>
            </a:pPr>
            <a:endParaRPr lang="en-US" sz="2400" dirty="0">
              <a:solidFill>
                <a:srgbClr val="B57001"/>
              </a:solidFill>
              <a:cs typeface="Calibri" panose="020F0502020204030204" pitchFamily="34" charset="0"/>
            </a:endParaRPr>
          </a:p>
        </p:txBody>
      </p:sp>
      <p:pic>
        <p:nvPicPr>
          <p:cNvPr id="8" name="Graphic 7" descr="Graduation cap with solid fill">
            <a:extLst>
              <a:ext uri="{FF2B5EF4-FFF2-40B4-BE49-F238E27FC236}">
                <a16:creationId xmlns:a16="http://schemas.microsoft.com/office/drawing/2014/main" id="{4B21C219-133D-3D45-964B-DB1CC96BE5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2294" y="2848664"/>
            <a:ext cx="914400" cy="914400"/>
          </a:xfrm>
          <a:prstGeom prst="rect">
            <a:avLst/>
          </a:prstGeom>
        </p:spPr>
      </p:pic>
      <p:sp>
        <p:nvSpPr>
          <p:cNvPr id="2" name="Rectangle 1">
            <a:extLst>
              <a:ext uri="{FF2B5EF4-FFF2-40B4-BE49-F238E27FC236}">
                <a16:creationId xmlns:a16="http://schemas.microsoft.com/office/drawing/2014/main" id="{D246AFA2-9695-BF4A-81FD-AE49CB02FBC6}"/>
              </a:ext>
            </a:extLst>
          </p:cNvPr>
          <p:cNvSpPr/>
          <p:nvPr/>
        </p:nvSpPr>
        <p:spPr>
          <a:xfrm>
            <a:off x="310610" y="1592511"/>
            <a:ext cx="9667643" cy="523220"/>
          </a:xfrm>
          <a:prstGeom prst="rect">
            <a:avLst/>
          </a:prstGeom>
        </p:spPr>
        <p:txBody>
          <a:bodyPr wrap="square">
            <a:spAutoFit/>
          </a:bodyPr>
          <a:lstStyle/>
          <a:p>
            <a:r>
              <a:rPr lang="en-US" sz="2800" b="1" dirty="0">
                <a:cs typeface="Calibri"/>
              </a:rPr>
              <a:t>Don’t forget to </a:t>
            </a:r>
            <a:r>
              <a:rPr lang="en-US" sz="2800" b="1" u="sng" dirty="0">
                <a:solidFill>
                  <a:srgbClr val="004C97"/>
                </a:solidFill>
                <a:cs typeface="Calibri"/>
              </a:rPr>
              <a:t>sign-in</a:t>
            </a:r>
            <a:r>
              <a:rPr lang="en-US" sz="2800" b="1" dirty="0">
                <a:solidFill>
                  <a:srgbClr val="004C97"/>
                </a:solidFill>
                <a:cs typeface="Calibri"/>
              </a:rPr>
              <a:t> </a:t>
            </a:r>
            <a:r>
              <a:rPr lang="en-US" sz="2800" b="1" dirty="0">
                <a:cs typeface="Calibri"/>
              </a:rPr>
              <a:t>by putting your name in the chat box.</a:t>
            </a:r>
          </a:p>
        </p:txBody>
      </p:sp>
      <p:sp>
        <p:nvSpPr>
          <p:cNvPr id="3" name="Rectangle 2">
            <a:extLst>
              <a:ext uri="{FF2B5EF4-FFF2-40B4-BE49-F238E27FC236}">
                <a16:creationId xmlns:a16="http://schemas.microsoft.com/office/drawing/2014/main" id="{CB2B2FB8-30E2-AF44-AC2E-EB1A40E67076}"/>
              </a:ext>
            </a:extLst>
          </p:cNvPr>
          <p:cNvSpPr/>
          <p:nvPr/>
        </p:nvSpPr>
        <p:spPr>
          <a:xfrm>
            <a:off x="1292616" y="4705214"/>
            <a:ext cx="9362482" cy="1569660"/>
          </a:xfrm>
          <a:prstGeom prst="rect">
            <a:avLst/>
          </a:prstGeom>
        </p:spPr>
        <p:txBody>
          <a:bodyPr wrap="square">
            <a:spAutoFit/>
          </a:bodyPr>
          <a:lstStyle/>
          <a:p>
            <a:r>
              <a:rPr lang="en-US" sz="2400" dirty="0">
                <a:cs typeface="Calibri" panose="020F0502020204030204" pitchFamily="34" charset="0"/>
              </a:rPr>
              <a:t>A recording of the previous session didactics and toolbox items are now available on the MCA website on the </a:t>
            </a:r>
            <a:r>
              <a:rPr lang="en-US" sz="2400" dirty="0" err="1">
                <a:cs typeface="Calibri" panose="020F0502020204030204" pitchFamily="34" charset="0"/>
              </a:rPr>
              <a:t>Telementoring</a:t>
            </a:r>
            <a:r>
              <a:rPr lang="en-US" sz="2400" dirty="0">
                <a:cs typeface="Calibri" panose="020F0502020204030204" pitchFamily="34" charset="0"/>
              </a:rPr>
              <a:t> page. </a:t>
            </a:r>
            <a:r>
              <a:rPr lang="en-US" sz="2400" dirty="0">
                <a:cs typeface="Calibri" panose="020F0502020204030204" pitchFamily="34" charset="0"/>
                <a:hlinkClick r:id="rId6"/>
              </a:rPr>
              <a:t>www.masoniccanceralliance.org</a:t>
            </a:r>
            <a:endParaRPr lang="en-US" sz="2400" dirty="0">
              <a:cs typeface="Calibri" panose="020F0502020204030204" pitchFamily="34" charset="0"/>
            </a:endParaRPr>
          </a:p>
          <a:p>
            <a:endParaRPr lang="en-US" sz="2400" dirty="0">
              <a:solidFill>
                <a:schemeClr val="tx1">
                  <a:lumMod val="65000"/>
                  <a:lumOff val="35000"/>
                </a:schemeClr>
              </a:solidFill>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299CB097-1795-A14C-82C2-F7B0A91C204F}"/>
              </a:ext>
            </a:extLst>
          </p:cNvPr>
          <p:cNvPicPr>
            <a:picLocks noChangeAspect="1"/>
          </p:cNvPicPr>
          <p:nvPr/>
        </p:nvPicPr>
        <p:blipFill>
          <a:blip r:embed="rId7"/>
          <a:stretch>
            <a:fillRect/>
          </a:stretch>
        </p:blipFill>
        <p:spPr>
          <a:xfrm>
            <a:off x="388925" y="4884920"/>
            <a:ext cx="761137" cy="761137"/>
          </a:xfrm>
          <a:prstGeom prst="rect">
            <a:avLst/>
          </a:prstGeom>
        </p:spPr>
      </p:pic>
      <p:sp>
        <p:nvSpPr>
          <p:cNvPr id="11" name="Rectangle 10">
            <a:extLst>
              <a:ext uri="{FF2B5EF4-FFF2-40B4-BE49-F238E27FC236}">
                <a16:creationId xmlns:a16="http://schemas.microsoft.com/office/drawing/2014/main" id="{C254228D-E294-BF42-BF57-AAA1952C4C2F}"/>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6822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38EE51-E617-A945-AA86-470D4F1DFEEE}"/>
              </a:ext>
            </a:extLst>
          </p:cNvPr>
          <p:cNvSpPr txBox="1"/>
          <p:nvPr/>
        </p:nvSpPr>
        <p:spPr>
          <a:xfrm>
            <a:off x="2800315" y="501293"/>
            <a:ext cx="6591370"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Conflict of Interest Disclosure</a:t>
            </a:r>
          </a:p>
        </p:txBody>
      </p:sp>
      <p:sp>
        <p:nvSpPr>
          <p:cNvPr id="7" name="Rectangle 6">
            <a:extLst>
              <a:ext uri="{FF2B5EF4-FFF2-40B4-BE49-F238E27FC236}">
                <a16:creationId xmlns:a16="http://schemas.microsoft.com/office/drawing/2014/main" id="{825AFDB9-6A47-2B46-9CE8-7A3452BE9C68}"/>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FD2F89F-EBDB-9949-A4C3-83092F98115B}"/>
              </a:ext>
            </a:extLst>
          </p:cNvPr>
          <p:cNvPicPr>
            <a:picLocks noChangeAspect="1"/>
          </p:cNvPicPr>
          <p:nvPr/>
        </p:nvPicPr>
        <p:blipFill>
          <a:blip r:embed="rId3">
            <a:alphaModFix amt="5000"/>
          </a:blip>
          <a:stretch>
            <a:fillRect/>
          </a:stretch>
        </p:blipFill>
        <p:spPr>
          <a:xfrm>
            <a:off x="1943423" y="-618318"/>
            <a:ext cx="8305153" cy="8305153"/>
          </a:xfrm>
          <a:prstGeom prst="rect">
            <a:avLst/>
          </a:prstGeom>
        </p:spPr>
      </p:pic>
    </p:spTree>
    <p:extLst>
      <p:ext uri="{BB962C8B-B14F-4D97-AF65-F5344CB8AC3E}">
        <p14:creationId xmlns:p14="http://schemas.microsoft.com/office/powerpoint/2010/main" val="28003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C42ED1-6FCC-524E-93DB-59FFBF91060E}"/>
              </a:ext>
            </a:extLst>
          </p:cNvPr>
          <p:cNvSpPr txBox="1"/>
          <p:nvPr/>
        </p:nvSpPr>
        <p:spPr>
          <a:xfrm>
            <a:off x="2422334" y="501293"/>
            <a:ext cx="7347332"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Continuing Education Statement</a:t>
            </a:r>
          </a:p>
        </p:txBody>
      </p:sp>
      <p:sp>
        <p:nvSpPr>
          <p:cNvPr id="8" name="Rectangle 7">
            <a:extLst>
              <a:ext uri="{FF2B5EF4-FFF2-40B4-BE49-F238E27FC236}">
                <a16:creationId xmlns:a16="http://schemas.microsoft.com/office/drawing/2014/main" id="{EC810670-2719-854D-88B6-258166F1983F}"/>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C9D95ED-8312-374B-B867-C8E96F221685}"/>
              </a:ext>
            </a:extLst>
          </p:cNvPr>
          <p:cNvPicPr>
            <a:picLocks noChangeAspect="1"/>
          </p:cNvPicPr>
          <p:nvPr/>
        </p:nvPicPr>
        <p:blipFill>
          <a:blip r:embed="rId2">
            <a:alphaModFix amt="5000"/>
          </a:blip>
          <a:stretch>
            <a:fillRect/>
          </a:stretch>
        </p:blipFill>
        <p:spPr>
          <a:xfrm>
            <a:off x="1943423" y="-600030"/>
            <a:ext cx="8305153" cy="8305153"/>
          </a:xfrm>
          <a:prstGeom prst="rect">
            <a:avLst/>
          </a:prstGeom>
        </p:spPr>
      </p:pic>
      <p:pic>
        <p:nvPicPr>
          <p:cNvPr id="7" name="Graphic 6" descr="Graduation cap with solid fill">
            <a:extLst>
              <a:ext uri="{FF2B5EF4-FFF2-40B4-BE49-F238E27FC236}">
                <a16:creationId xmlns:a16="http://schemas.microsoft.com/office/drawing/2014/main" id="{10AE3331-A20C-F047-9588-660EAEE4E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4768" y="367258"/>
            <a:ext cx="914400" cy="914400"/>
          </a:xfrm>
          <a:prstGeom prst="rect">
            <a:avLst/>
          </a:prstGeom>
        </p:spPr>
      </p:pic>
      <p:sp>
        <p:nvSpPr>
          <p:cNvPr id="10" name="Title 7">
            <a:extLst>
              <a:ext uri="{FF2B5EF4-FFF2-40B4-BE49-F238E27FC236}">
                <a16:creationId xmlns:a16="http://schemas.microsoft.com/office/drawing/2014/main" id="{83E8D85F-396B-274F-8A0D-D340AD466AC9}"/>
              </a:ext>
            </a:extLst>
          </p:cNvPr>
          <p:cNvSpPr>
            <a:spLocks noGrp="1"/>
          </p:cNvSpPr>
          <p:nvPr>
            <p:ph type="title"/>
          </p:nvPr>
        </p:nvSpPr>
        <p:spPr>
          <a:xfrm>
            <a:off x="837553" y="1438177"/>
            <a:ext cx="10515600" cy="1325563"/>
          </a:xfrm>
        </p:spPr>
        <p:txBody>
          <a:bodyPr>
            <a:noAutofit/>
          </a:bodyPr>
          <a:lstStyle/>
          <a:p>
            <a:br>
              <a:rPr lang="en-US" sz="2000" dirty="0">
                <a:latin typeface="+mn-lt"/>
              </a:rPr>
            </a:br>
            <a:r>
              <a:rPr lang="en-US" sz="2000" b="1" dirty="0">
                <a:latin typeface="+mn-lt"/>
              </a:rPr>
              <a:t>You must sign in to Zoom with your full name (first and last) so we can confirm your attendance. </a:t>
            </a:r>
            <a:r>
              <a:rPr lang="en-US" sz="2000" dirty="0">
                <a:latin typeface="+mn-lt"/>
              </a:rPr>
              <a:t>After  you sign in, if you discover you need to change your name to display your first and last name, click on the ‘Participants’ tab at the bottom of your screen where you see other meeting controls. </a:t>
            </a:r>
            <a:br>
              <a:rPr lang="en-US" sz="2000" dirty="0"/>
            </a:br>
            <a:endParaRPr lang="en-US" sz="2000" dirty="0"/>
          </a:p>
        </p:txBody>
      </p:sp>
      <p:sp>
        <p:nvSpPr>
          <p:cNvPr id="11" name="Content Placeholder 8">
            <a:extLst>
              <a:ext uri="{FF2B5EF4-FFF2-40B4-BE49-F238E27FC236}">
                <a16:creationId xmlns:a16="http://schemas.microsoft.com/office/drawing/2014/main" id="{69508102-904A-064A-9F47-B7151912C293}"/>
              </a:ext>
            </a:extLst>
          </p:cNvPr>
          <p:cNvSpPr>
            <a:spLocks noGrp="1"/>
          </p:cNvSpPr>
          <p:nvPr>
            <p:ph idx="1"/>
          </p:nvPr>
        </p:nvSpPr>
        <p:spPr>
          <a:xfrm>
            <a:off x="837553" y="5391815"/>
            <a:ext cx="10515600" cy="964892"/>
          </a:xfrm>
        </p:spPr>
        <p:txBody>
          <a:bodyPr>
            <a:normAutofit/>
          </a:bodyPr>
          <a:lstStyle/>
          <a:p>
            <a:pPr marL="0" indent="0">
              <a:buNone/>
            </a:pPr>
            <a:r>
              <a:rPr lang="en-US" sz="2000" dirty="0"/>
              <a:t>When the list of participants appears, hover your mouse over your name until you see the option to select ‘Rename’.  </a:t>
            </a:r>
            <a:r>
              <a:rPr lang="en-US" sz="2000" dirty="0">
                <a:highlight>
                  <a:srgbClr val="FFFF00"/>
                </a:highlight>
              </a:rPr>
              <a:t>Note—we will not be able to award continuing education credit or a certificate of attendance without your first and last name appearing on the Zoom attendance log.</a:t>
            </a:r>
            <a:endParaRPr lang="en-US" sz="2000" dirty="0"/>
          </a:p>
        </p:txBody>
      </p:sp>
      <p:pic>
        <p:nvPicPr>
          <p:cNvPr id="12" name="Picture 11">
            <a:extLst>
              <a:ext uri="{FF2B5EF4-FFF2-40B4-BE49-F238E27FC236}">
                <a16:creationId xmlns:a16="http://schemas.microsoft.com/office/drawing/2014/main" id="{7680C17B-B6D9-8F49-BF35-162C7188F26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786565" y="3027711"/>
            <a:ext cx="6617575" cy="1931786"/>
          </a:xfrm>
          <a:prstGeom prst="rect">
            <a:avLst/>
          </a:prstGeom>
          <a:noFill/>
          <a:ln>
            <a:noFill/>
          </a:ln>
        </p:spPr>
      </p:pic>
    </p:spTree>
    <p:extLst>
      <p:ext uri="{BB962C8B-B14F-4D97-AF65-F5344CB8AC3E}">
        <p14:creationId xmlns:p14="http://schemas.microsoft.com/office/powerpoint/2010/main" val="221900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C42ED1-6FCC-524E-93DB-59FFBF91060E}"/>
              </a:ext>
            </a:extLst>
          </p:cNvPr>
          <p:cNvSpPr txBox="1"/>
          <p:nvPr/>
        </p:nvSpPr>
        <p:spPr>
          <a:xfrm>
            <a:off x="2422334" y="501293"/>
            <a:ext cx="7347332"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Continuing Education Statement</a:t>
            </a:r>
          </a:p>
        </p:txBody>
      </p:sp>
      <p:sp>
        <p:nvSpPr>
          <p:cNvPr id="8" name="Rectangle 7">
            <a:extLst>
              <a:ext uri="{FF2B5EF4-FFF2-40B4-BE49-F238E27FC236}">
                <a16:creationId xmlns:a16="http://schemas.microsoft.com/office/drawing/2014/main" id="{EC810670-2719-854D-88B6-258166F1983F}"/>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C9D95ED-8312-374B-B867-C8E96F221685}"/>
              </a:ext>
            </a:extLst>
          </p:cNvPr>
          <p:cNvPicPr>
            <a:picLocks noChangeAspect="1"/>
          </p:cNvPicPr>
          <p:nvPr/>
        </p:nvPicPr>
        <p:blipFill>
          <a:blip r:embed="rId2">
            <a:alphaModFix amt="5000"/>
          </a:blip>
          <a:stretch>
            <a:fillRect/>
          </a:stretch>
        </p:blipFill>
        <p:spPr>
          <a:xfrm>
            <a:off x="1943423" y="-600030"/>
            <a:ext cx="8305153" cy="8305153"/>
          </a:xfrm>
          <a:prstGeom prst="rect">
            <a:avLst/>
          </a:prstGeom>
        </p:spPr>
      </p:pic>
      <p:pic>
        <p:nvPicPr>
          <p:cNvPr id="7" name="Graphic 6" descr="Graduation cap with solid fill">
            <a:extLst>
              <a:ext uri="{FF2B5EF4-FFF2-40B4-BE49-F238E27FC236}">
                <a16:creationId xmlns:a16="http://schemas.microsoft.com/office/drawing/2014/main" id="{10AE3331-A20C-F047-9588-660EAEE4E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4768" y="367258"/>
            <a:ext cx="914400" cy="914400"/>
          </a:xfrm>
          <a:prstGeom prst="rect">
            <a:avLst/>
          </a:prstGeom>
        </p:spPr>
      </p:pic>
      <p:sp>
        <p:nvSpPr>
          <p:cNvPr id="6" name="Rectangle 5">
            <a:extLst>
              <a:ext uri="{FF2B5EF4-FFF2-40B4-BE49-F238E27FC236}">
                <a16:creationId xmlns:a16="http://schemas.microsoft.com/office/drawing/2014/main" id="{17D0C42C-6B18-594D-8B3B-6C7372E6ED07}"/>
              </a:ext>
            </a:extLst>
          </p:cNvPr>
          <p:cNvSpPr/>
          <p:nvPr/>
        </p:nvSpPr>
        <p:spPr>
          <a:xfrm>
            <a:off x="208155" y="1542006"/>
            <a:ext cx="11775688" cy="4948406"/>
          </a:xfrm>
          <a:prstGeom prst="rect">
            <a:avLst/>
          </a:prstGeom>
        </p:spPr>
        <p:txBody>
          <a:bodyPr wrap="square">
            <a:spAutoFit/>
          </a:bodyPr>
          <a:lstStyle/>
          <a:p>
            <a:pPr>
              <a:lnSpc>
                <a:spcPct val="107000"/>
              </a:lnSpc>
              <a:spcAft>
                <a:spcPts val="800"/>
              </a:spcAft>
            </a:pPr>
            <a:r>
              <a:rPr lang="en-US" sz="17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Continuing education credit statements for TOQQ 6.11.21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7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Physicians:</a:t>
            </a: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The University of Kansas Medical Center Office of Continuing Medical Education is accredited by the Accreditation Council for Continuing Medical Education (ACCME) to provide continuing medical education for physicians.</a:t>
            </a:r>
            <a:endParaRPr lang="en-US" sz="17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90000"/>
              </a:lnSpc>
              <a:spcBef>
                <a:spcPts val="0"/>
              </a:spcBef>
              <a:spcAft>
                <a:spcPts val="0"/>
              </a:spcAft>
            </a:pPr>
            <a:r>
              <a:rPr lang="en-US" sz="1700" dirty="0">
                <a:latin typeface="Times New Roman" panose="02020603050405020304" pitchFamily="18" charset="0"/>
                <a:ea typeface="Times New Roman" panose="02020603050405020304" pitchFamily="18" charset="0"/>
              </a:rPr>
              <a:t> </a:t>
            </a:r>
          </a:p>
          <a:p>
            <a:pPr marL="457200" marR="0">
              <a:lnSpc>
                <a:spcPct val="90000"/>
              </a:lnSpc>
              <a:spcBef>
                <a:spcPts val="0"/>
              </a:spcBef>
              <a:spcAft>
                <a:spcPts val="0"/>
              </a:spcAft>
            </a:pP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University of Kansas Medical Center Office of Continuing Medical Education designates this live activity for a maximum of 1.0  </a:t>
            </a:r>
            <a:r>
              <a:rPr lang="en-US" sz="17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AMA PRA Category 1 Credit(s)™</a:t>
            </a: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Physicians should claim only the credit commensurate with the extent of their participation in the activity.</a:t>
            </a:r>
            <a:endParaRPr lang="en-US" sz="1700" dirty="0">
              <a:latin typeface="Times New Roman" panose="02020603050405020304" pitchFamily="18" charset="0"/>
              <a:ea typeface="Times New Roman" panose="02020603050405020304" pitchFamily="18" charset="0"/>
            </a:endParaRPr>
          </a:p>
          <a:p>
            <a:pPr marL="457200" marR="0">
              <a:lnSpc>
                <a:spcPct val="90000"/>
              </a:lnSpc>
              <a:spcBef>
                <a:spcPts val="0"/>
              </a:spcBef>
              <a:spcAft>
                <a:spcPts val="0"/>
              </a:spcAft>
            </a:pPr>
            <a:r>
              <a:rPr lang="en-US" sz="1700" dirty="0">
                <a:latin typeface="Times New Roman" panose="02020603050405020304" pitchFamily="18" charset="0"/>
                <a:ea typeface="Times New Roman" panose="02020603050405020304" pitchFamily="18" charset="0"/>
              </a:rPr>
              <a:t> </a:t>
            </a: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7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APRN/RN</a:t>
            </a: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The University of Kansas Medical Center Area Health Education Center East is approved as a provider of CNE by the Kansas State Board of Nursing. This course offering is approved for 1.0 contact hours applicable for APRN or RN </a:t>
            </a:r>
            <a:r>
              <a:rPr lang="en-US" sz="17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relicensure</a:t>
            </a: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Kansas State Board of Nursing provider number: LT0056-0749. Mary Beth Warren, MS, RN, Coordinator.</a:t>
            </a:r>
          </a:p>
          <a:p>
            <a:pPr marL="342900" marR="0" lvl="0" indent="-342900">
              <a:lnSpc>
                <a:spcPct val="90000"/>
              </a:lnSpc>
              <a:spcBef>
                <a:spcPts val="0"/>
              </a:spcBef>
              <a:spcAft>
                <a:spcPts val="0"/>
              </a:spcAft>
              <a:buFont typeface="Arial" panose="020B0604020202020204" pitchFamily="34" charset="0"/>
              <a:buChar char="•"/>
              <a:tabLst>
                <a:tab pos="457200" algn="l"/>
              </a:tabLst>
            </a:pPr>
            <a:endPar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7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Social Work:  </a:t>
            </a:r>
            <a:r>
              <a:rPr lang="en-US" sz="1700" dirty="0"/>
              <a:t>The University of Kansas Medical Center Area Health Education Center East, as an approved provider of continuing education by the Kansas Behavioral Sciences Regulatory Board presents this offering for a maximum of 1.0 hour credit applicable for </a:t>
            </a:r>
            <a:r>
              <a:rPr lang="en-US" sz="1700" dirty="0" err="1"/>
              <a:t>relicensure</a:t>
            </a:r>
            <a:r>
              <a:rPr lang="en-US" sz="1700" dirty="0"/>
              <a:t> of LASWs, LBSWs, LMSWs and LSCSWs. Kansas Provider Number 12-002. Mary Beth Warren, MS, RN, coordinator.</a:t>
            </a:r>
            <a:endParaRPr lang="en-US" sz="1700" b="1" dirty="0">
              <a:solidFill>
                <a:srgbClr val="000000"/>
              </a:solidFill>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endParaRPr lang="en-US" sz="17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90000"/>
              </a:lnSpc>
              <a:spcBef>
                <a:spcPts val="0"/>
              </a:spcBef>
              <a:spcAft>
                <a:spcPts val="0"/>
              </a:spcAft>
            </a:pP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700" b="1"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Attendance requirement for nurses and social workers</a:t>
            </a:r>
            <a:r>
              <a:rPr lang="en-US" sz="17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Participants missing more than 10% of this offering will not receive continuing education credit.  Partial credit will not be awarded.</a:t>
            </a:r>
            <a:endParaRPr lang="en-US" sz="1700" dirty="0">
              <a:latin typeface="Times New Roman" panose="02020603050405020304" pitchFamily="18" charset="0"/>
              <a:ea typeface="Times New Roman" panose="02020603050405020304" pitchFamily="18" charset="0"/>
            </a:endParaRPr>
          </a:p>
          <a:p>
            <a:pPr marL="457200" marR="0">
              <a:lnSpc>
                <a:spcPct val="90000"/>
              </a:lnSpc>
              <a:spcBef>
                <a:spcPts val="0"/>
              </a:spcBef>
              <a:spcAft>
                <a:spcPts val="0"/>
              </a:spcAft>
            </a:pP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700" dirty="0">
              <a:latin typeface="Times New Roman" panose="02020603050405020304" pitchFamily="18" charset="0"/>
              <a:ea typeface="Times New Roman" panose="02020603050405020304" pitchFamily="18" charset="0"/>
            </a:endParaRPr>
          </a:p>
          <a:p>
            <a:pPr marL="457200" marR="0">
              <a:lnSpc>
                <a:spcPct val="90000"/>
              </a:lnSpc>
              <a:spcBef>
                <a:spcPts val="0"/>
              </a:spcBef>
              <a:spcAft>
                <a:spcPts val="0"/>
              </a:spcAft>
            </a:pPr>
            <a:r>
              <a:rPr lang="en-US" sz="17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Certificates of attendance</a:t>
            </a:r>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are available to other participants upon completion of documentation of attendance and evaluation</a:t>
            </a:r>
            <a:endParaRPr lang="en-US" sz="17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810670-2719-854D-88B6-258166F1983F}"/>
              </a:ext>
            </a:extLst>
          </p:cNvPr>
          <p:cNvSpPr/>
          <p:nvPr/>
        </p:nvSpPr>
        <p:spPr>
          <a:xfrm>
            <a:off x="0" y="367258"/>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C9D95ED-8312-374B-B867-C8E96F221685}"/>
              </a:ext>
            </a:extLst>
          </p:cNvPr>
          <p:cNvPicPr>
            <a:picLocks noChangeAspect="1"/>
          </p:cNvPicPr>
          <p:nvPr/>
        </p:nvPicPr>
        <p:blipFill>
          <a:blip r:embed="rId2">
            <a:alphaModFix amt="5000"/>
          </a:blip>
          <a:stretch>
            <a:fillRect/>
          </a:stretch>
        </p:blipFill>
        <p:spPr>
          <a:xfrm>
            <a:off x="1943423" y="-588879"/>
            <a:ext cx="8305153" cy="8305153"/>
          </a:xfrm>
          <a:prstGeom prst="rect">
            <a:avLst/>
          </a:prstGeom>
        </p:spPr>
      </p:pic>
      <p:sp>
        <p:nvSpPr>
          <p:cNvPr id="5" name="TextBox 4">
            <a:extLst>
              <a:ext uri="{FF2B5EF4-FFF2-40B4-BE49-F238E27FC236}">
                <a16:creationId xmlns:a16="http://schemas.microsoft.com/office/drawing/2014/main" id="{89C42ED1-6FCC-524E-93DB-59FFBF91060E}"/>
              </a:ext>
            </a:extLst>
          </p:cNvPr>
          <p:cNvSpPr txBox="1"/>
          <p:nvPr/>
        </p:nvSpPr>
        <p:spPr>
          <a:xfrm>
            <a:off x="1118239" y="585333"/>
            <a:ext cx="9955520" cy="523220"/>
          </a:xfrm>
          <a:prstGeom prst="rect">
            <a:avLst/>
          </a:prstGeom>
          <a:noFill/>
        </p:spPr>
        <p:txBody>
          <a:bodyPr wrap="square" rtlCol="0">
            <a:spAutoFit/>
          </a:bodyPr>
          <a:lstStyle/>
          <a:p>
            <a:r>
              <a:rPr lang="en-US" sz="2800" b="1" dirty="0">
                <a:solidFill>
                  <a:srgbClr val="004174"/>
                </a:solidFill>
                <a:latin typeface="Century Gothic" panose="020B0502020202020204" pitchFamily="34" charset="0"/>
              </a:rPr>
              <a:t>Continuing Education Credit or Certificate of Attendance</a:t>
            </a:r>
          </a:p>
        </p:txBody>
      </p:sp>
      <p:pic>
        <p:nvPicPr>
          <p:cNvPr id="7" name="Graphic 6" descr="Graduation cap with solid fill">
            <a:extLst>
              <a:ext uri="{FF2B5EF4-FFF2-40B4-BE49-F238E27FC236}">
                <a16:creationId xmlns:a16="http://schemas.microsoft.com/office/drawing/2014/main" id="{10AE3331-A20C-F047-9588-660EAEE4E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839" y="389743"/>
            <a:ext cx="914400" cy="914400"/>
          </a:xfrm>
          <a:prstGeom prst="rect">
            <a:avLst/>
          </a:prstGeom>
        </p:spPr>
      </p:pic>
      <p:sp>
        <p:nvSpPr>
          <p:cNvPr id="10" name="Rectangle 9">
            <a:extLst>
              <a:ext uri="{FF2B5EF4-FFF2-40B4-BE49-F238E27FC236}">
                <a16:creationId xmlns:a16="http://schemas.microsoft.com/office/drawing/2014/main" id="{4FC28A95-7664-3B4E-9939-47AA9F6039AC}"/>
              </a:ext>
            </a:extLst>
          </p:cNvPr>
          <p:cNvSpPr/>
          <p:nvPr/>
        </p:nvSpPr>
        <p:spPr>
          <a:xfrm>
            <a:off x="408972" y="1855537"/>
            <a:ext cx="11783028" cy="3416320"/>
          </a:xfrm>
          <a:prstGeom prst="rect">
            <a:avLst/>
          </a:prstGeom>
        </p:spPr>
        <p:txBody>
          <a:bodyPr wrap="square">
            <a:spAutoFit/>
          </a:bodyPr>
          <a:lstStyle/>
          <a:p>
            <a:pPr lvl="0" algn="ctr"/>
            <a:r>
              <a:rPr lang="en-US" sz="2800" dirty="0"/>
              <a:t>ACTIVITY IDENTIFICATION/SIGN IN CODE:______</a:t>
            </a:r>
            <a:endParaRPr lang="en-US" sz="3600" b="1" dirty="0">
              <a:solidFill>
                <a:srgbClr val="FF0000"/>
              </a:solidFill>
            </a:endParaRPr>
          </a:p>
          <a:p>
            <a:pPr lvl="0" algn="ctr"/>
            <a:endParaRPr lang="en-US" sz="2000" dirty="0"/>
          </a:p>
          <a:p>
            <a:pPr lvl="0" algn="ctr"/>
            <a:r>
              <a:rPr lang="en-US" sz="2000" dirty="0"/>
              <a:t>DEADLINE TO ENTER CODE AND COMPLETE EVALUATION: </a:t>
            </a:r>
            <a:r>
              <a:rPr lang="en-US" sz="2000" dirty="0">
                <a:highlight>
                  <a:srgbClr val="FFFF00"/>
                </a:highlight>
              </a:rPr>
              <a:t>Thursday, ______, 2021 at 5:00 PM </a:t>
            </a:r>
          </a:p>
          <a:p>
            <a:pPr lvl="0" algn="ctr"/>
            <a:endParaRPr lang="en-US" sz="2000" dirty="0"/>
          </a:p>
          <a:p>
            <a:pPr lvl="0"/>
            <a:endParaRPr lang="en-US" sz="2000" dirty="0"/>
          </a:p>
          <a:p>
            <a:pPr lvl="0" algn="ctr"/>
            <a:r>
              <a:rPr lang="en-US" sz="2000" dirty="0"/>
              <a:t>Using your mobile phone, you can text the activity identification code to (828) 216-8114. </a:t>
            </a:r>
          </a:p>
          <a:p>
            <a:pPr lvl="0" algn="ctr"/>
            <a:r>
              <a:rPr lang="en-US" sz="2000" b="1" dirty="0"/>
              <a:t>OR</a:t>
            </a:r>
            <a:endParaRPr lang="en-US" sz="2000" dirty="0"/>
          </a:p>
          <a:p>
            <a:pPr lvl="0" algn="ctr"/>
            <a:r>
              <a:rPr lang="en-US" sz="2000" dirty="0"/>
              <a:t>Accessing </a:t>
            </a:r>
            <a:r>
              <a:rPr lang="en-US" sz="2000" u="sng" dirty="0">
                <a:hlinkClick r:id="rId5"/>
              </a:rPr>
              <a:t>www.eeds.com</a:t>
            </a:r>
            <a:r>
              <a:rPr lang="en-US" sz="2000" dirty="0"/>
              <a:t> from a mobile device or PC and entering the activity identification code; </a:t>
            </a:r>
          </a:p>
          <a:p>
            <a:pPr algn="ctr"/>
            <a:r>
              <a:rPr lang="en-US" sz="2000" b="1" dirty="0"/>
              <a:t>OR</a:t>
            </a:r>
          </a:p>
          <a:p>
            <a:pPr lvl="0" algn="ctr"/>
            <a:r>
              <a:rPr lang="en-US" sz="2000" dirty="0"/>
              <a:t>Downloading the eeds mobile app (iOS, Android) and using the activity identification code to sign-in to events.</a:t>
            </a:r>
          </a:p>
        </p:txBody>
      </p:sp>
    </p:spTree>
    <p:extLst>
      <p:ext uri="{BB962C8B-B14F-4D97-AF65-F5344CB8AC3E}">
        <p14:creationId xmlns:p14="http://schemas.microsoft.com/office/powerpoint/2010/main" val="321857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C430B-6AE7-2047-BA45-BD437D38B9B0}"/>
              </a:ext>
            </a:extLst>
          </p:cNvPr>
          <p:cNvPicPr>
            <a:picLocks noChangeAspect="1"/>
          </p:cNvPicPr>
          <p:nvPr/>
        </p:nvPicPr>
        <p:blipFill>
          <a:blip r:embed="rId2">
            <a:alphaModFix amt="5000"/>
          </a:blip>
          <a:stretch>
            <a:fillRect/>
          </a:stretch>
        </p:blipFill>
        <p:spPr>
          <a:xfrm>
            <a:off x="1943421" y="-618320"/>
            <a:ext cx="8305153" cy="8305153"/>
          </a:xfrm>
          <a:prstGeom prst="rect">
            <a:avLst/>
          </a:prstGeom>
        </p:spPr>
      </p:pic>
      <p:sp>
        <p:nvSpPr>
          <p:cNvPr id="5" name="TextBox 4">
            <a:extLst>
              <a:ext uri="{FF2B5EF4-FFF2-40B4-BE49-F238E27FC236}">
                <a16:creationId xmlns:a16="http://schemas.microsoft.com/office/drawing/2014/main" id="{65186D3C-A348-FC4B-AFEC-6FF47AA6FDA3}"/>
              </a:ext>
            </a:extLst>
          </p:cNvPr>
          <p:cNvSpPr txBox="1"/>
          <p:nvPr/>
        </p:nvSpPr>
        <p:spPr>
          <a:xfrm>
            <a:off x="4277806" y="501293"/>
            <a:ext cx="3636387"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Funding Source</a:t>
            </a:r>
          </a:p>
        </p:txBody>
      </p:sp>
      <p:sp>
        <p:nvSpPr>
          <p:cNvPr id="6" name="TextBox 5">
            <a:extLst>
              <a:ext uri="{FF2B5EF4-FFF2-40B4-BE49-F238E27FC236}">
                <a16:creationId xmlns:a16="http://schemas.microsoft.com/office/drawing/2014/main" id="{EC0D2BDC-B493-DF4D-B900-52290356A901}"/>
              </a:ext>
            </a:extLst>
          </p:cNvPr>
          <p:cNvSpPr txBox="1"/>
          <p:nvPr/>
        </p:nvSpPr>
        <p:spPr>
          <a:xfrm>
            <a:off x="936603" y="2841758"/>
            <a:ext cx="10318787" cy="1384995"/>
          </a:xfrm>
          <a:prstGeom prst="rect">
            <a:avLst/>
          </a:prstGeom>
          <a:noFill/>
        </p:spPr>
        <p:txBody>
          <a:bodyPr wrap="square" rtlCol="0">
            <a:spAutoFit/>
          </a:bodyPr>
          <a:lstStyle/>
          <a:p>
            <a:pPr algn="ctr"/>
            <a:r>
              <a:rPr lang="en-US" sz="2800" dirty="0">
                <a:solidFill>
                  <a:srgbClr val="004174"/>
                </a:solidFill>
              </a:rPr>
              <a:t>This project is funded by a Pfizer Independent Grant for Learning and Change with additional support from The University of Kansas Cancer Center and Masonic Cancer Alliance.</a:t>
            </a:r>
          </a:p>
        </p:txBody>
      </p:sp>
      <p:sp>
        <p:nvSpPr>
          <p:cNvPr id="7" name="Rectangle 6">
            <a:extLst>
              <a:ext uri="{FF2B5EF4-FFF2-40B4-BE49-F238E27FC236}">
                <a16:creationId xmlns:a16="http://schemas.microsoft.com/office/drawing/2014/main" id="{59FEDC9C-BACD-A649-AD92-CACD7EEACCD7}"/>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350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ABF60D-8E78-1D49-BD88-B7D9550339CE}"/>
              </a:ext>
            </a:extLst>
          </p:cNvPr>
          <p:cNvSpPr txBox="1"/>
          <p:nvPr/>
        </p:nvSpPr>
        <p:spPr>
          <a:xfrm>
            <a:off x="4832682" y="501293"/>
            <a:ext cx="2526622"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Recording</a:t>
            </a:r>
          </a:p>
        </p:txBody>
      </p:sp>
      <p:sp>
        <p:nvSpPr>
          <p:cNvPr id="10" name="TextBox 9">
            <a:extLst>
              <a:ext uri="{FF2B5EF4-FFF2-40B4-BE49-F238E27FC236}">
                <a16:creationId xmlns:a16="http://schemas.microsoft.com/office/drawing/2014/main" id="{6E25E727-1F5D-FE42-939F-BC31924E18F2}"/>
              </a:ext>
            </a:extLst>
          </p:cNvPr>
          <p:cNvSpPr txBox="1"/>
          <p:nvPr/>
        </p:nvSpPr>
        <p:spPr>
          <a:xfrm>
            <a:off x="539255" y="3179491"/>
            <a:ext cx="11113476" cy="1225848"/>
          </a:xfrm>
          <a:prstGeom prst="rect">
            <a:avLst/>
          </a:prstGeom>
          <a:noFill/>
        </p:spPr>
        <p:txBody>
          <a:bodyPr wrap="square" rtlCol="0">
            <a:spAutoFit/>
          </a:bodyPr>
          <a:lstStyle/>
          <a:p>
            <a:pPr algn="ctr">
              <a:lnSpc>
                <a:spcPct val="150000"/>
              </a:lnSpc>
            </a:pPr>
            <a:r>
              <a:rPr lang="en-US" sz="2400" dirty="0">
                <a:solidFill>
                  <a:srgbClr val="004174"/>
                </a:solidFill>
              </a:rPr>
              <a:t>This ECHO session will be recorded for educational and quality improvement purposes.</a:t>
            </a:r>
          </a:p>
          <a:p>
            <a:pPr algn="ctr">
              <a:lnSpc>
                <a:spcPct val="150000"/>
              </a:lnSpc>
            </a:pPr>
            <a:r>
              <a:rPr lang="en-US" sz="2800" b="1" dirty="0">
                <a:solidFill>
                  <a:srgbClr val="004174"/>
                </a:solidFill>
              </a:rPr>
              <a:t>By participating in this ECHO clinic, you are consenting to be recorded. </a:t>
            </a:r>
          </a:p>
        </p:txBody>
      </p:sp>
      <p:pic>
        <p:nvPicPr>
          <p:cNvPr id="8200" name="Picture 8" descr="Zoom Icon Logo transparent PNG - StickPNG">
            <a:extLst>
              <a:ext uri="{FF2B5EF4-FFF2-40B4-BE49-F238E27FC236}">
                <a16:creationId xmlns:a16="http://schemas.microsoft.com/office/drawing/2014/main" id="{8863932D-3332-5E42-A066-118DA920FE55}"/>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3373261" y="1244875"/>
            <a:ext cx="5445467" cy="5445467"/>
          </a:xfrm>
          <a:prstGeom prst="rect">
            <a:avLst/>
          </a:prstGeom>
          <a:noFill/>
          <a:effectLst>
            <a:glow>
              <a:schemeClr val="accent1">
                <a:alpha val="40000"/>
              </a:schemeClr>
            </a:glow>
            <a:softEdge rad="317500"/>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306A696-E9EC-0D4F-A37F-90FD47C9064E}"/>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6395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8656</TotalTime>
  <Words>4718</Words>
  <Application>Microsoft Office PowerPoint</Application>
  <PresentationFormat>Widescreen</PresentationFormat>
  <Paragraphs>503</Paragraphs>
  <Slides>39</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Avenir Book</vt:lpstr>
      <vt:lpstr>Avenir Next</vt:lpstr>
      <vt:lpstr>Calibri</vt:lpstr>
      <vt:lpstr>Calibri Light</vt:lpstr>
      <vt:lpstr>Century Gothic</vt:lpstr>
      <vt:lpstr>Chalkboard SE</vt:lpstr>
      <vt:lpstr>Garamond</vt:lpstr>
      <vt:lpstr>Times New Roman</vt:lpstr>
      <vt:lpstr>Wingdings</vt:lpstr>
      <vt:lpstr>Office Theme</vt:lpstr>
      <vt:lpstr>PowerPoint Presentation</vt:lpstr>
      <vt:lpstr>PowerPoint Presentation</vt:lpstr>
      <vt:lpstr>PowerPoint Presentation</vt:lpstr>
      <vt:lpstr>PowerPoint Presentation</vt:lpstr>
      <vt:lpstr> You must sign in to Zoom with your full name (first and last) so we can confirm your attendance. After  you sign in, if you discover you need to change your name to display your first and last name, click on the ‘Participants’ tab at the bottom of your screen where you see other meeting controls.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Catie Knight</dc:creator>
  <cp:lastModifiedBy>Elizabeth Wulff-Burchfield</cp:lastModifiedBy>
  <cp:revision>266</cp:revision>
  <dcterms:created xsi:type="dcterms:W3CDTF">2021-03-02T16:34:15Z</dcterms:created>
  <dcterms:modified xsi:type="dcterms:W3CDTF">2021-07-13T13:47:25Z</dcterms:modified>
</cp:coreProperties>
</file>