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6" r:id="rId1"/>
  </p:sldMasterIdLst>
  <p:notesMasterIdLst>
    <p:notesMasterId r:id="rId40"/>
  </p:notesMasterIdLst>
  <p:sldIdLst>
    <p:sldId id="256" r:id="rId2"/>
    <p:sldId id="257" r:id="rId3"/>
    <p:sldId id="266" r:id="rId4"/>
    <p:sldId id="258" r:id="rId5"/>
    <p:sldId id="259" r:id="rId6"/>
    <p:sldId id="260" r:id="rId7"/>
    <p:sldId id="261" r:id="rId8"/>
    <p:sldId id="263" r:id="rId9"/>
    <p:sldId id="264" r:id="rId10"/>
    <p:sldId id="265" r:id="rId11"/>
    <p:sldId id="292" r:id="rId12"/>
    <p:sldId id="289" r:id="rId13"/>
    <p:sldId id="293" r:id="rId14"/>
    <p:sldId id="294" r:id="rId15"/>
    <p:sldId id="295" r:id="rId16"/>
    <p:sldId id="296" r:id="rId17"/>
    <p:sldId id="297" r:id="rId18"/>
    <p:sldId id="298" r:id="rId19"/>
    <p:sldId id="299" r:id="rId20"/>
    <p:sldId id="314" r:id="rId21"/>
    <p:sldId id="300" r:id="rId22"/>
    <p:sldId id="301" r:id="rId23"/>
    <p:sldId id="302" r:id="rId24"/>
    <p:sldId id="303" r:id="rId25"/>
    <p:sldId id="304" r:id="rId26"/>
    <p:sldId id="306" r:id="rId27"/>
    <p:sldId id="305" r:id="rId28"/>
    <p:sldId id="307" r:id="rId29"/>
    <p:sldId id="308" r:id="rId30"/>
    <p:sldId id="315" r:id="rId31"/>
    <p:sldId id="309" r:id="rId32"/>
    <p:sldId id="310" r:id="rId33"/>
    <p:sldId id="311" r:id="rId34"/>
    <p:sldId id="312" r:id="rId35"/>
    <p:sldId id="268" r:id="rId36"/>
    <p:sldId id="313" r:id="rId37"/>
    <p:sldId id="269" r:id="rId38"/>
    <p:sldId id="27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EEE5DC"/>
    <a:srgbClr val="F7B363"/>
    <a:srgbClr val="E0B46F"/>
    <a:srgbClr val="004174"/>
    <a:srgbClr val="00497F"/>
    <a:srgbClr val="DAE3E3"/>
    <a:srgbClr val="002D4B"/>
    <a:srgbClr val="92AEA9"/>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17"/>
    <p:restoredTop sz="79213"/>
  </p:normalViewPr>
  <p:slideViewPr>
    <p:cSldViewPr snapToGrid="0" snapToObjects="1">
      <p:cViewPr>
        <p:scale>
          <a:sx n="170" d="100"/>
          <a:sy n="170" d="100"/>
        </p:scale>
        <p:origin x="592" y="-1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4573F-8E23-D24B-8107-7491E1D5CC79}" type="datetimeFigureOut">
              <a:rPr lang="en-US" smtClean="0"/>
              <a:t>4/16/21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DA16C-85F3-E44E-A8CA-C86C07C778B6}" type="slidenum">
              <a:rPr lang="en-US" smtClean="0"/>
              <a:t>‹#›</a:t>
            </a:fld>
            <a:endParaRPr lang="en-US" dirty="0"/>
          </a:p>
        </p:txBody>
      </p:sp>
    </p:spTree>
    <p:extLst>
      <p:ext uri="{BB962C8B-B14F-4D97-AF65-F5344CB8AC3E}">
        <p14:creationId xmlns:p14="http://schemas.microsoft.com/office/powerpoint/2010/main" val="957213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em-beta.org/Public/DownloadDocument.aspx?LinkID=6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1</a:t>
            </a:fld>
            <a:endParaRPr lang="en-US" dirty="0"/>
          </a:p>
        </p:txBody>
      </p:sp>
    </p:spTree>
    <p:extLst>
      <p:ext uri="{BB962C8B-B14F-4D97-AF65-F5344CB8AC3E}">
        <p14:creationId xmlns:p14="http://schemas.microsoft.com/office/powerpoint/2010/main" val="296829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factors that can influence choice of treatment – cost of oral cancer medications</a:t>
            </a:r>
          </a:p>
          <a:p>
            <a:endParaRPr lang="en-US" dirty="0"/>
          </a:p>
          <a:p>
            <a:r>
              <a:rPr lang="en-US" dirty="0"/>
              <a:t>Even if we are able to identify the ideal treatment regimen for a patient, the cost of treatment, particularly for oral medications, can create barriers.</a:t>
            </a:r>
          </a:p>
          <a:p>
            <a:r>
              <a:rPr lang="en-US" dirty="0"/>
              <a:t>In your practice, have you encountered circumstances when patients were unable to take recommended treatments due to the cost of oral medications (for any cancer, not just kidney cancer)? </a:t>
            </a:r>
          </a:p>
          <a:p>
            <a:pPr lvl="1"/>
            <a:r>
              <a:rPr lang="en-US" dirty="0"/>
              <a:t>Yes</a:t>
            </a:r>
          </a:p>
          <a:p>
            <a:pPr lvl="1"/>
            <a:r>
              <a:rPr lang="en-US" dirty="0"/>
              <a:t>No</a:t>
            </a:r>
          </a:p>
          <a:p>
            <a:r>
              <a:rPr lang="en-US" dirty="0"/>
              <a:t>If you’ve been able to overcome some of these barriers, please share with us some of your strategies in the chat box. </a:t>
            </a:r>
          </a:p>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30</a:t>
            </a:fld>
            <a:endParaRPr lang="en-US" dirty="0"/>
          </a:p>
        </p:txBody>
      </p:sp>
    </p:spTree>
    <p:extLst>
      <p:ext uri="{BB962C8B-B14F-4D97-AF65-F5344CB8AC3E}">
        <p14:creationId xmlns:p14="http://schemas.microsoft.com/office/powerpoint/2010/main" val="1919895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shared decision-making for medical and surgical RCC treatment.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Eugene Lee, MD</a:t>
            </a:r>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37</a:t>
            </a:fld>
            <a:endParaRPr lang="en-US" dirty="0"/>
          </a:p>
        </p:txBody>
      </p:sp>
    </p:spTree>
    <p:extLst>
      <p:ext uri="{BB962C8B-B14F-4D97-AF65-F5344CB8AC3E}">
        <p14:creationId xmlns:p14="http://schemas.microsoft.com/office/powerpoint/2010/main" val="164945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Share Screen and ask participants to introduce themselves.</a:t>
            </a:r>
          </a:p>
        </p:txBody>
      </p:sp>
      <p:sp>
        <p:nvSpPr>
          <p:cNvPr id="4" name="Slide Number Placeholder 3"/>
          <p:cNvSpPr>
            <a:spLocks noGrp="1"/>
          </p:cNvSpPr>
          <p:nvPr>
            <p:ph type="sldNum" sz="quarter" idx="5"/>
          </p:nvPr>
        </p:nvSpPr>
        <p:spPr/>
        <p:txBody>
          <a:bodyPr/>
          <a:lstStyle/>
          <a:p>
            <a:fld id="{A89DA16C-85F3-E44E-A8CA-C86C07C778B6}" type="slidenum">
              <a:rPr lang="en-US" smtClean="0"/>
              <a:t>3</a:t>
            </a:fld>
            <a:endParaRPr lang="en-US" dirty="0"/>
          </a:p>
        </p:txBody>
      </p:sp>
    </p:spTree>
    <p:extLst>
      <p:ext uri="{BB962C8B-B14F-4D97-AF65-F5344CB8AC3E}">
        <p14:creationId xmlns:p14="http://schemas.microsoft.com/office/powerpoint/2010/main" val="1731547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12</a:t>
            </a:fld>
            <a:endParaRPr lang="en-US" dirty="0"/>
          </a:p>
        </p:txBody>
      </p:sp>
    </p:spTree>
    <p:extLst>
      <p:ext uri="{BB962C8B-B14F-4D97-AF65-F5344CB8AC3E}">
        <p14:creationId xmlns:p14="http://schemas.microsoft.com/office/powerpoint/2010/main" val="3362560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15</a:t>
            </a:fld>
            <a:endParaRPr lang="en-US" dirty="0"/>
          </a:p>
        </p:txBody>
      </p:sp>
    </p:spTree>
    <p:extLst>
      <p:ext uri="{BB962C8B-B14F-4D97-AF65-F5344CB8AC3E}">
        <p14:creationId xmlns:p14="http://schemas.microsoft.com/office/powerpoint/2010/main" val="655846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16</a:t>
            </a:fld>
            <a:endParaRPr lang="en-US" dirty="0"/>
          </a:p>
        </p:txBody>
      </p:sp>
    </p:spTree>
    <p:extLst>
      <p:ext uri="{BB962C8B-B14F-4D97-AF65-F5344CB8AC3E}">
        <p14:creationId xmlns:p14="http://schemas.microsoft.com/office/powerpoint/2010/main" val="114290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dk1"/>
                </a:solidFill>
                <a:latin typeface="Georgia"/>
                <a:ea typeface="Georgia"/>
                <a:cs typeface="Georgia"/>
                <a:sym typeface="Georgia"/>
              </a:rPr>
              <a:t>Baken, D. M. &amp; Woolley, C. (2011). Validation of the distress thermometer, impact thermometer and combinations of these in screening for distress. </a:t>
            </a:r>
            <a:r>
              <a:rPr lang="en-US" i="1" dirty="0">
                <a:solidFill>
                  <a:schemeClr val="dk1"/>
                </a:solidFill>
                <a:latin typeface="Georgia"/>
                <a:ea typeface="Georgia"/>
                <a:cs typeface="Georgia"/>
                <a:sym typeface="Georgia"/>
              </a:rPr>
              <a:t>Psycho-Oncology. 20</a:t>
            </a:r>
            <a:r>
              <a:rPr lang="en-US" dirty="0">
                <a:solidFill>
                  <a:schemeClr val="dk1"/>
                </a:solidFill>
                <a:latin typeface="Georgia"/>
                <a:ea typeface="Georgia"/>
                <a:cs typeface="Georgia"/>
                <a:sym typeface="Georgia"/>
              </a:rPr>
              <a:t>(6): 609-14.</a:t>
            </a:r>
            <a:endParaRPr lang="en-US" dirty="0">
              <a:solidFill>
                <a:srgbClr val="000000"/>
              </a:solidFill>
              <a:latin typeface="Georgia"/>
              <a:ea typeface="Georgia"/>
              <a:cs typeface="Georgia"/>
              <a:sym typeface="Georgia"/>
            </a:endParaRPr>
          </a:p>
          <a:p>
            <a:pPr marL="0" indent="0">
              <a:buNone/>
            </a:pPr>
            <a:r>
              <a:rPr lang="en-US" dirty="0">
                <a:solidFill>
                  <a:srgbClr val="000000"/>
                </a:solidFill>
                <a:latin typeface="Georgia"/>
                <a:ea typeface="Georgia"/>
                <a:cs typeface="Georgia"/>
                <a:sym typeface="Georgia"/>
              </a:rPr>
              <a:t>2. Zabora, J., BrintzenhofeSzoc, K., Curbow, B., Hooker, C., &amp; Piantadosi, S. (2001). The prevalence of psychological distress by cancer site. </a:t>
            </a:r>
            <a:r>
              <a:rPr lang="en-US" i="1" dirty="0">
                <a:solidFill>
                  <a:srgbClr val="000000"/>
                </a:solidFill>
                <a:latin typeface="Georgia"/>
                <a:ea typeface="Georgia"/>
                <a:cs typeface="Georgia"/>
                <a:sym typeface="Georgia"/>
              </a:rPr>
              <a:t>Psycho-Oncology. 10</a:t>
            </a:r>
            <a:r>
              <a:rPr lang="en-US" dirty="0">
                <a:solidFill>
                  <a:srgbClr val="000000"/>
                </a:solidFill>
                <a:latin typeface="Georgia"/>
                <a:ea typeface="Georgia"/>
                <a:cs typeface="Georgia"/>
                <a:sym typeface="Georgia"/>
              </a:rPr>
              <a:t>(1): 19-28.</a:t>
            </a:r>
            <a:endParaRPr lang="en-US" dirty="0"/>
          </a:p>
          <a:p>
            <a:pPr marL="0" indent="0">
              <a:buNone/>
            </a:pPr>
            <a:r>
              <a:rPr lang="en-US" dirty="0"/>
              <a:t>3. </a:t>
            </a:r>
            <a:r>
              <a:rPr lang="en-US" dirty="0">
                <a:solidFill>
                  <a:srgbClr val="000000"/>
                </a:solidFill>
                <a:latin typeface="Georgia"/>
                <a:ea typeface="Georgia"/>
                <a:cs typeface="Georgia"/>
                <a:sym typeface="Georgia"/>
              </a:rPr>
              <a:t>National Comprehensive Cancer Network (NCCN). (2012).  NCCN Clinical practice guidelines in oncology: Distress management; Version 2.2013. Retrieved from </a:t>
            </a:r>
            <a:r>
              <a:rPr lang="en-US" u="sng" dirty="0">
                <a:solidFill>
                  <a:schemeClr val="hlink"/>
                </a:solidFill>
                <a:latin typeface="Georgia"/>
                <a:ea typeface="Georgia"/>
                <a:cs typeface="Georgia"/>
                <a:sym typeface="Georgia"/>
                <a:hlinkClick r:id="rId3"/>
              </a:rPr>
              <a:t>https://www.gem-beta.org/Public/DownloadDocument.aspx?LinkID=65</a:t>
            </a:r>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17</a:t>
            </a:fld>
            <a:endParaRPr lang="en-US" dirty="0"/>
          </a:p>
        </p:txBody>
      </p:sp>
    </p:spTree>
    <p:extLst>
      <p:ext uri="{BB962C8B-B14F-4D97-AF65-F5344CB8AC3E}">
        <p14:creationId xmlns:p14="http://schemas.microsoft.com/office/powerpoint/2010/main" val="1220625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new patients you encounter, which domain seems to represent  the most frequent or most urgent among patients in your practice or community?</a:t>
            </a:r>
          </a:p>
          <a:p>
            <a:pPr lvl="1"/>
            <a:r>
              <a:rPr lang="en-US" dirty="0"/>
              <a:t>Practical</a:t>
            </a:r>
          </a:p>
          <a:p>
            <a:pPr lvl="1"/>
            <a:r>
              <a:rPr lang="en-US" dirty="0"/>
              <a:t>Emotional</a:t>
            </a:r>
          </a:p>
          <a:p>
            <a:pPr lvl="1"/>
            <a:r>
              <a:rPr lang="en-US" dirty="0"/>
              <a:t>Nutritional</a:t>
            </a:r>
          </a:p>
          <a:p>
            <a:pPr lvl="1"/>
            <a:r>
              <a:rPr lang="en-US" dirty="0"/>
              <a:t>Spiritual</a:t>
            </a:r>
          </a:p>
          <a:p>
            <a:pPr lvl="1"/>
            <a:r>
              <a:rPr lang="en-US" dirty="0"/>
              <a:t>Physical</a:t>
            </a:r>
          </a:p>
        </p:txBody>
      </p:sp>
      <p:sp>
        <p:nvSpPr>
          <p:cNvPr id="4" name="Slide Number Placeholder 3"/>
          <p:cNvSpPr>
            <a:spLocks noGrp="1"/>
          </p:cNvSpPr>
          <p:nvPr>
            <p:ph type="sldNum" sz="quarter" idx="5"/>
          </p:nvPr>
        </p:nvSpPr>
        <p:spPr/>
        <p:txBody>
          <a:bodyPr/>
          <a:lstStyle/>
          <a:p>
            <a:fld id="{A89DA16C-85F3-E44E-A8CA-C86C07C778B6}" type="slidenum">
              <a:rPr lang="en-US" smtClean="0"/>
              <a:t>20</a:t>
            </a:fld>
            <a:endParaRPr lang="en-US" dirty="0"/>
          </a:p>
        </p:txBody>
      </p:sp>
    </p:spTree>
    <p:extLst>
      <p:ext uri="{BB962C8B-B14F-4D97-AF65-F5344CB8AC3E}">
        <p14:creationId xmlns:p14="http://schemas.microsoft.com/office/powerpoint/2010/main" val="1232962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Motzer</a:t>
            </a:r>
            <a:r>
              <a:rPr lang="en-US" sz="1200" kern="1200" dirty="0">
                <a:solidFill>
                  <a:schemeClr val="tx1"/>
                </a:solidFill>
                <a:effectLst/>
                <a:latin typeface="+mn-lt"/>
                <a:ea typeface="+mn-ea"/>
                <a:cs typeface="+mn-cs"/>
              </a:rPr>
              <a:t> RJ, Mazumdar M, </a:t>
            </a:r>
            <a:r>
              <a:rPr lang="en-US" sz="1200" kern="1200" dirty="0" err="1">
                <a:solidFill>
                  <a:schemeClr val="tx1"/>
                </a:solidFill>
                <a:effectLst/>
                <a:latin typeface="+mn-lt"/>
                <a:ea typeface="+mn-ea"/>
                <a:cs typeface="+mn-cs"/>
              </a:rPr>
              <a:t>Bacik</a:t>
            </a:r>
            <a:r>
              <a:rPr lang="en-US" sz="1200" kern="1200" dirty="0">
                <a:solidFill>
                  <a:schemeClr val="tx1"/>
                </a:solidFill>
                <a:effectLst/>
                <a:latin typeface="+mn-lt"/>
                <a:ea typeface="+mn-ea"/>
                <a:cs typeface="+mn-cs"/>
              </a:rPr>
              <a:t> J, Berg W, Amsterdam A, Ferrara J. Survival and prognostic stratification of 670 patients with advanced renal cell carcinoma. J Clin Oncol. 1999;17(8):2530-40.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10.1200/JCO.1999.17.8.2530.</a:t>
            </a:r>
          </a:p>
          <a:p>
            <a:r>
              <a:rPr lang="en-US" sz="1200" kern="1200" dirty="0">
                <a:solidFill>
                  <a:schemeClr val="tx1"/>
                </a:solidFill>
                <a:effectLst/>
                <a:latin typeface="+mn-lt"/>
                <a:ea typeface="+mn-ea"/>
                <a:cs typeface="+mn-cs"/>
              </a:rPr>
              <a:t>2. Heng DYC, </a:t>
            </a:r>
            <a:r>
              <a:rPr lang="en-US" sz="1200" kern="1200" dirty="0" err="1">
                <a:solidFill>
                  <a:schemeClr val="tx1"/>
                </a:solidFill>
                <a:effectLst/>
                <a:latin typeface="+mn-lt"/>
                <a:ea typeface="+mn-ea"/>
                <a:cs typeface="+mn-cs"/>
              </a:rPr>
              <a:t>Xie</a:t>
            </a:r>
            <a:r>
              <a:rPr lang="en-US" sz="1200" kern="1200" dirty="0">
                <a:solidFill>
                  <a:schemeClr val="tx1"/>
                </a:solidFill>
                <a:effectLst/>
                <a:latin typeface="+mn-lt"/>
                <a:ea typeface="+mn-ea"/>
                <a:cs typeface="+mn-cs"/>
              </a:rPr>
              <a:t> WL, Regan MM, Warren MA, </a:t>
            </a:r>
            <a:r>
              <a:rPr lang="en-US" sz="1200" kern="1200" dirty="0" err="1">
                <a:solidFill>
                  <a:schemeClr val="tx1"/>
                </a:solidFill>
                <a:effectLst/>
                <a:latin typeface="+mn-lt"/>
                <a:ea typeface="+mn-ea"/>
                <a:cs typeface="+mn-cs"/>
              </a:rPr>
              <a:t>Golshayan</a:t>
            </a:r>
            <a:r>
              <a:rPr lang="en-US" sz="1200" kern="1200" dirty="0">
                <a:solidFill>
                  <a:schemeClr val="tx1"/>
                </a:solidFill>
                <a:effectLst/>
                <a:latin typeface="+mn-lt"/>
                <a:ea typeface="+mn-ea"/>
                <a:cs typeface="+mn-cs"/>
              </a:rPr>
              <a:t> AR, </a:t>
            </a:r>
            <a:r>
              <a:rPr lang="en-US" sz="1200" kern="1200" dirty="0" err="1">
                <a:solidFill>
                  <a:schemeClr val="tx1"/>
                </a:solidFill>
                <a:effectLst/>
                <a:latin typeface="+mn-lt"/>
                <a:ea typeface="+mn-ea"/>
                <a:cs typeface="+mn-cs"/>
              </a:rPr>
              <a:t>Sahi</a:t>
            </a:r>
            <a:r>
              <a:rPr lang="en-US" sz="1200" kern="1200" dirty="0">
                <a:solidFill>
                  <a:schemeClr val="tx1"/>
                </a:solidFill>
                <a:effectLst/>
                <a:latin typeface="+mn-lt"/>
                <a:ea typeface="+mn-ea"/>
                <a:cs typeface="+mn-cs"/>
              </a:rPr>
              <a:t> C, et al. Prognostic Factors for Overall Survival in Patients With Metastatic Renal Cell Carcinoma Treated With Vascular Endothelial Growth Factor-Targeted Agents: Results From a Large, Multicenter Study. Journal of Clinical Oncology. 2009;27(34):5794-9.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10.1200/Jco.2008.21.4809.</a:t>
            </a:r>
          </a:p>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25</a:t>
            </a:fld>
            <a:endParaRPr lang="en-US" dirty="0"/>
          </a:p>
        </p:txBody>
      </p:sp>
    </p:spTree>
    <p:extLst>
      <p:ext uri="{BB962C8B-B14F-4D97-AF65-F5344CB8AC3E}">
        <p14:creationId xmlns:p14="http://schemas.microsoft.com/office/powerpoint/2010/main" val="4231379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1 </a:t>
            </a:r>
            <a:r>
              <a:rPr lang="en-US" sz="1200" dirty="0" err="1"/>
              <a:t>Motzer</a:t>
            </a:r>
            <a:r>
              <a:rPr lang="en-US" sz="1200" dirty="0"/>
              <a:t> RJ, </a:t>
            </a:r>
            <a:r>
              <a:rPr lang="en-US" sz="1200" dirty="0" err="1"/>
              <a:t>Tannir</a:t>
            </a:r>
            <a:r>
              <a:rPr lang="en-US" sz="1200" dirty="0"/>
              <a:t> NM, McDermott DF, </a:t>
            </a:r>
            <a:r>
              <a:rPr lang="en-US" sz="1200" dirty="0" err="1"/>
              <a:t>Aren</a:t>
            </a:r>
            <a:r>
              <a:rPr lang="en-US" sz="1200" dirty="0"/>
              <a:t> Frontera O, </a:t>
            </a:r>
            <a:r>
              <a:rPr lang="en-US" sz="1200" dirty="0" err="1"/>
              <a:t>Melichar</a:t>
            </a:r>
            <a:r>
              <a:rPr lang="en-US" sz="1200" dirty="0"/>
              <a:t> B, Choueiri TK, et al. Nivolumab plus Ipilimumab versus Sunitinib in Advanced Renal-Cell Carcinoma. N </a:t>
            </a:r>
            <a:r>
              <a:rPr lang="en-US" sz="1200" dirty="0" err="1"/>
              <a:t>Engl</a:t>
            </a:r>
            <a:r>
              <a:rPr lang="en-US" sz="1200" dirty="0"/>
              <a:t> J Med. 2018;378(14):1277-90. </a:t>
            </a:r>
            <a:r>
              <a:rPr lang="en-US" sz="1200" dirty="0" err="1"/>
              <a:t>doi</a:t>
            </a:r>
            <a:r>
              <a:rPr lang="en-US" sz="1200" dirty="0"/>
              <a:t>: 10.1056/NEJMoa1712126.</a:t>
            </a:r>
          </a:p>
          <a:p>
            <a:r>
              <a:rPr lang="en-US" sz="1200" dirty="0"/>
              <a:t>2 Powles T, </a:t>
            </a:r>
            <a:r>
              <a:rPr lang="en-US" sz="1200" dirty="0" err="1"/>
              <a:t>Plimack</a:t>
            </a:r>
            <a:r>
              <a:rPr lang="en-US" sz="1200" dirty="0"/>
              <a:t> ER, </a:t>
            </a:r>
            <a:r>
              <a:rPr lang="en-US" sz="1200" dirty="0" err="1"/>
              <a:t>Soulieres</a:t>
            </a:r>
            <a:r>
              <a:rPr lang="en-US" sz="1200" dirty="0"/>
              <a:t> D, Waddell T, </a:t>
            </a:r>
            <a:r>
              <a:rPr lang="en-US" sz="1200" dirty="0" err="1"/>
              <a:t>Stus</a:t>
            </a:r>
            <a:r>
              <a:rPr lang="en-US" sz="1200" dirty="0"/>
              <a:t> V, </a:t>
            </a:r>
            <a:r>
              <a:rPr lang="en-US" sz="1200" dirty="0" err="1"/>
              <a:t>Gafanov</a:t>
            </a:r>
            <a:r>
              <a:rPr lang="en-US" sz="1200" dirty="0"/>
              <a:t> R, et al. Pembrolizumab plus </a:t>
            </a:r>
            <a:r>
              <a:rPr lang="en-US" sz="1200" dirty="0" err="1"/>
              <a:t>axitinib</a:t>
            </a:r>
            <a:r>
              <a:rPr lang="en-US" sz="1200" dirty="0"/>
              <a:t> versus sunitinib monotherapy as first-line treatment of advanced renal cell carcinoma (KEYNOTE-426): extended follow-up from a </a:t>
            </a:r>
            <a:r>
              <a:rPr lang="en-US" sz="1200" dirty="0" err="1"/>
              <a:t>randomised</a:t>
            </a:r>
            <a:r>
              <a:rPr lang="en-US" sz="1200" dirty="0"/>
              <a:t>, open-label, phase 3 trial. Lancet Oncol. 2020;21(12):1563-73. </a:t>
            </a:r>
            <a:r>
              <a:rPr lang="en-US" sz="1200" dirty="0" err="1"/>
              <a:t>doi</a:t>
            </a:r>
            <a:r>
              <a:rPr lang="en-US" sz="1200" dirty="0"/>
              <a:t>: 10.1016/S1470-2045(20)30436-8.</a:t>
            </a:r>
          </a:p>
          <a:p>
            <a:r>
              <a:rPr lang="en-US" sz="1200" dirty="0"/>
              <a:t>3 Choueiri TK, al. E. Nivolumab + </a:t>
            </a:r>
            <a:r>
              <a:rPr lang="en-US" sz="1200" dirty="0" err="1"/>
              <a:t>cabozantinib</a:t>
            </a:r>
            <a:r>
              <a:rPr lang="en-US" sz="1200" dirty="0"/>
              <a:t> vs sunitinib in first-line treatment for advanced renal cell carcinoma: First results from the randomized phase III </a:t>
            </a:r>
            <a:r>
              <a:rPr lang="en-US" sz="1200" dirty="0" err="1"/>
              <a:t>CheckMate</a:t>
            </a:r>
            <a:r>
              <a:rPr lang="en-US" sz="1200" dirty="0"/>
              <a:t> 9ER trial.  European Society of Medical Oncology. Virtual2020.</a:t>
            </a:r>
          </a:p>
          <a:p>
            <a:r>
              <a:rPr lang="en-US" sz="1200" dirty="0"/>
              <a:t>4 </a:t>
            </a:r>
            <a:r>
              <a:rPr lang="en-US" sz="1200" dirty="0" err="1"/>
              <a:t>Motzer</a:t>
            </a:r>
            <a:r>
              <a:rPr lang="en-US" sz="1200" dirty="0"/>
              <a:t> R, Alekseev B, </a:t>
            </a:r>
            <a:r>
              <a:rPr lang="en-US" sz="1200" dirty="0" err="1"/>
              <a:t>Rha</a:t>
            </a:r>
            <a:r>
              <a:rPr lang="en-US" sz="1200" dirty="0"/>
              <a:t> SY, Porta C, </a:t>
            </a:r>
            <a:r>
              <a:rPr lang="en-US" sz="1200" dirty="0" err="1"/>
              <a:t>Eto</a:t>
            </a:r>
            <a:r>
              <a:rPr lang="en-US" sz="1200" dirty="0"/>
              <a:t> M, Powles T, et al. Lenvatinib plus Pembrolizumab or </a:t>
            </a:r>
            <a:r>
              <a:rPr lang="en-US" sz="1200" dirty="0" err="1"/>
              <a:t>Everolimus</a:t>
            </a:r>
            <a:r>
              <a:rPr lang="en-US" sz="1200" dirty="0"/>
              <a:t> for Advanced Renal Cell Carcinoma. N </a:t>
            </a:r>
            <a:r>
              <a:rPr lang="en-US" sz="1200" dirty="0" err="1"/>
              <a:t>Engl</a:t>
            </a:r>
            <a:r>
              <a:rPr lang="en-US" sz="1200" dirty="0"/>
              <a:t> J Med. 2021;384(14):1289-300. </a:t>
            </a:r>
            <a:r>
              <a:rPr lang="en-US" sz="1200" dirty="0" err="1"/>
              <a:t>doi</a:t>
            </a:r>
            <a:r>
              <a:rPr lang="en-US" sz="1200" dirty="0"/>
              <a:t>: 10.1056/NEJMoa2035716.</a:t>
            </a:r>
          </a:p>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27</a:t>
            </a:fld>
            <a:endParaRPr lang="en-US" dirty="0"/>
          </a:p>
        </p:txBody>
      </p:sp>
    </p:spTree>
    <p:extLst>
      <p:ext uri="{BB962C8B-B14F-4D97-AF65-F5344CB8AC3E}">
        <p14:creationId xmlns:p14="http://schemas.microsoft.com/office/powerpoint/2010/main" val="2615704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FBB1-6B41-0B4F-BC78-344CA22DAC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9344A1-18F6-DC49-9379-9A000735A9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1DA6E7-18F6-F041-A3A6-20DD9175DB02}"/>
              </a:ext>
            </a:extLst>
          </p:cNvPr>
          <p:cNvSpPr>
            <a:spLocks noGrp="1"/>
          </p:cNvSpPr>
          <p:nvPr>
            <p:ph type="dt" sz="half" idx="10"/>
          </p:nvPr>
        </p:nvSpPr>
        <p:spPr/>
        <p:txBody>
          <a:bodyPr/>
          <a:lstStyle/>
          <a:p>
            <a:fld id="{4EC743F4-8769-40B4-85DF-6CB8DE9F66AA}" type="datetimeFigureOut">
              <a:rPr lang="en-US" smtClean="0"/>
              <a:t>4/16/21</a:t>
            </a:fld>
            <a:endParaRPr lang="en-US" dirty="0"/>
          </a:p>
        </p:txBody>
      </p:sp>
      <p:sp>
        <p:nvSpPr>
          <p:cNvPr id="5" name="Footer Placeholder 4">
            <a:extLst>
              <a:ext uri="{FF2B5EF4-FFF2-40B4-BE49-F238E27FC236}">
                <a16:creationId xmlns:a16="http://schemas.microsoft.com/office/drawing/2014/main" id="{30AAE803-7E65-984C-881E-45D940A2F8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FF8232-5868-8A4F-98CD-B96C5FDB55E5}"/>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2028258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78422-0511-364E-BEB9-675792E56F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D5B199-F3A0-3B4C-B8B1-517D842BEB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51FF9-37BC-E848-96C0-F1A432733571}"/>
              </a:ext>
            </a:extLst>
          </p:cNvPr>
          <p:cNvSpPr>
            <a:spLocks noGrp="1"/>
          </p:cNvSpPr>
          <p:nvPr>
            <p:ph type="dt" sz="half" idx="10"/>
          </p:nvPr>
        </p:nvSpPr>
        <p:spPr/>
        <p:txBody>
          <a:bodyPr/>
          <a:lstStyle/>
          <a:p>
            <a:fld id="{4EC743F4-8769-40B4-85DF-6CB8DE9F66AA}" type="datetimeFigureOut">
              <a:rPr lang="en-US" smtClean="0"/>
              <a:t>4/16/21</a:t>
            </a:fld>
            <a:endParaRPr lang="en-US" dirty="0"/>
          </a:p>
        </p:txBody>
      </p:sp>
      <p:sp>
        <p:nvSpPr>
          <p:cNvPr id="5" name="Footer Placeholder 4">
            <a:extLst>
              <a:ext uri="{FF2B5EF4-FFF2-40B4-BE49-F238E27FC236}">
                <a16:creationId xmlns:a16="http://schemas.microsoft.com/office/drawing/2014/main" id="{E5E2CE7B-BCE9-824A-AE76-4B2962D54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53F070-4B24-BD43-8E45-AB19083908B7}"/>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2399647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00D917-700F-CA4D-8F0B-4D1A2D96DC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7407D3-D1CE-B04D-83DC-50AC0BBFAF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905A53-0599-3547-9B42-984E631BF25A}"/>
              </a:ext>
            </a:extLst>
          </p:cNvPr>
          <p:cNvSpPr>
            <a:spLocks noGrp="1"/>
          </p:cNvSpPr>
          <p:nvPr>
            <p:ph type="dt" sz="half" idx="10"/>
          </p:nvPr>
        </p:nvSpPr>
        <p:spPr/>
        <p:txBody>
          <a:bodyPr/>
          <a:lstStyle/>
          <a:p>
            <a:fld id="{4EC743F4-8769-40B4-85DF-6CB8DE9F66AA}" type="datetimeFigureOut">
              <a:rPr lang="en-US" smtClean="0"/>
              <a:t>4/16/21</a:t>
            </a:fld>
            <a:endParaRPr lang="en-US" dirty="0"/>
          </a:p>
        </p:txBody>
      </p:sp>
      <p:sp>
        <p:nvSpPr>
          <p:cNvPr id="5" name="Footer Placeholder 4">
            <a:extLst>
              <a:ext uri="{FF2B5EF4-FFF2-40B4-BE49-F238E27FC236}">
                <a16:creationId xmlns:a16="http://schemas.microsoft.com/office/drawing/2014/main" id="{458067AD-5676-0449-AA83-8AACDAB872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398B13-B33B-6049-A595-B5286022C3A1}"/>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13226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F2C85-D1B3-0741-B0FE-C17BB2332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A45B83-5DC0-F441-9EFA-2788D71FEE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6E682-A940-DA4F-AD79-FA3108EB4F6E}"/>
              </a:ext>
            </a:extLst>
          </p:cNvPr>
          <p:cNvSpPr>
            <a:spLocks noGrp="1"/>
          </p:cNvSpPr>
          <p:nvPr>
            <p:ph type="dt" sz="half" idx="10"/>
          </p:nvPr>
        </p:nvSpPr>
        <p:spPr/>
        <p:txBody>
          <a:bodyPr/>
          <a:lstStyle/>
          <a:p>
            <a:fld id="{4EC743F4-8769-40B4-85DF-6CB8DE9F66AA}" type="datetimeFigureOut">
              <a:rPr lang="en-US" smtClean="0"/>
              <a:t>4/16/21</a:t>
            </a:fld>
            <a:endParaRPr lang="en-US" dirty="0"/>
          </a:p>
        </p:txBody>
      </p:sp>
      <p:sp>
        <p:nvSpPr>
          <p:cNvPr id="5" name="Footer Placeholder 4">
            <a:extLst>
              <a:ext uri="{FF2B5EF4-FFF2-40B4-BE49-F238E27FC236}">
                <a16:creationId xmlns:a16="http://schemas.microsoft.com/office/drawing/2014/main" id="{74C08064-D4F5-6644-94CF-51F7FCFB9E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DD073B-B8FA-AF45-B088-5B4E2142FBC1}"/>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2249965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D497-E1AF-D647-87C3-05DB0EF047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1D2141-9150-9544-BD37-7433C0E6E2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79354B-F5E8-B440-BC6B-55835A5ED93B}"/>
              </a:ext>
            </a:extLst>
          </p:cNvPr>
          <p:cNvSpPr>
            <a:spLocks noGrp="1"/>
          </p:cNvSpPr>
          <p:nvPr>
            <p:ph type="dt" sz="half" idx="10"/>
          </p:nvPr>
        </p:nvSpPr>
        <p:spPr/>
        <p:txBody>
          <a:bodyPr/>
          <a:lstStyle/>
          <a:p>
            <a:fld id="{4EC743F4-8769-40B4-85DF-6CB8DE9F66AA}" type="datetimeFigureOut">
              <a:rPr lang="en-US" smtClean="0"/>
              <a:t>4/16/21</a:t>
            </a:fld>
            <a:endParaRPr lang="en-US" dirty="0"/>
          </a:p>
        </p:txBody>
      </p:sp>
      <p:sp>
        <p:nvSpPr>
          <p:cNvPr id="5" name="Footer Placeholder 4">
            <a:extLst>
              <a:ext uri="{FF2B5EF4-FFF2-40B4-BE49-F238E27FC236}">
                <a16:creationId xmlns:a16="http://schemas.microsoft.com/office/drawing/2014/main" id="{91A98B37-0257-EC4D-AD80-5253CE83FE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988434-B57A-F949-9CE9-8B3BB0AA983C}"/>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3393377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63B4-0955-F14D-BEA9-D06B1E5CDC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BC52B0-5733-EB4D-B834-0F2D772BA3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728911-FCC9-0643-8B2B-C8B67AD389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A35E7C-D4DB-CB46-B566-9F25295471E9}"/>
              </a:ext>
            </a:extLst>
          </p:cNvPr>
          <p:cNvSpPr>
            <a:spLocks noGrp="1"/>
          </p:cNvSpPr>
          <p:nvPr>
            <p:ph type="dt" sz="half" idx="10"/>
          </p:nvPr>
        </p:nvSpPr>
        <p:spPr/>
        <p:txBody>
          <a:bodyPr/>
          <a:lstStyle/>
          <a:p>
            <a:fld id="{4EC743F4-8769-40B4-85DF-6CB8DE9F66AA}" type="datetimeFigureOut">
              <a:rPr lang="en-US" smtClean="0"/>
              <a:t>4/16/21</a:t>
            </a:fld>
            <a:endParaRPr lang="en-US" dirty="0"/>
          </a:p>
        </p:txBody>
      </p:sp>
      <p:sp>
        <p:nvSpPr>
          <p:cNvPr id="6" name="Footer Placeholder 5">
            <a:extLst>
              <a:ext uri="{FF2B5EF4-FFF2-40B4-BE49-F238E27FC236}">
                <a16:creationId xmlns:a16="http://schemas.microsoft.com/office/drawing/2014/main" id="{1F235A57-5C3D-7147-B11D-37F289BF99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F1CA31-586B-074F-83CB-188AF64F2A1C}"/>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2249422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1C9A1-AE9B-F540-B406-4725E721A6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A05231-8196-2445-A601-59622F396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10C696-13B8-CD40-AC4F-806D6440AE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FB163A-6EF8-4441-A9F1-331E190453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C94133-550F-9749-B927-086CA23AC6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047600-73B9-9749-B665-8053B494A63C}"/>
              </a:ext>
            </a:extLst>
          </p:cNvPr>
          <p:cNvSpPr>
            <a:spLocks noGrp="1"/>
          </p:cNvSpPr>
          <p:nvPr>
            <p:ph type="dt" sz="half" idx="10"/>
          </p:nvPr>
        </p:nvSpPr>
        <p:spPr/>
        <p:txBody>
          <a:bodyPr/>
          <a:lstStyle/>
          <a:p>
            <a:fld id="{4EC743F4-8769-40B4-85DF-6CB8DE9F66AA}" type="datetimeFigureOut">
              <a:rPr lang="en-US" smtClean="0"/>
              <a:pPr/>
              <a:t>4/16/21</a:t>
            </a:fld>
            <a:endParaRPr lang="en-US" dirty="0"/>
          </a:p>
        </p:txBody>
      </p:sp>
      <p:sp>
        <p:nvSpPr>
          <p:cNvPr id="8" name="Footer Placeholder 7">
            <a:extLst>
              <a:ext uri="{FF2B5EF4-FFF2-40B4-BE49-F238E27FC236}">
                <a16:creationId xmlns:a16="http://schemas.microsoft.com/office/drawing/2014/main" id="{8A78697F-5E36-1249-BBCE-ACDEC2685B0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C75413F-3902-3F43-9FA0-000B3D9DF4F6}"/>
              </a:ext>
            </a:extLst>
          </p:cNvPr>
          <p:cNvSpPr>
            <a:spLocks noGrp="1"/>
          </p:cNvSpPr>
          <p:nvPr>
            <p:ph type="sldNum" sz="quarter" idx="12"/>
          </p:nvPr>
        </p:nvSpPr>
        <p:spPr/>
        <p:txBody>
          <a:body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34864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7D2BA-2F5A-3B40-814A-619E45A88B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CFB996-2B0B-FA40-8BAB-4C45449BF02F}"/>
              </a:ext>
            </a:extLst>
          </p:cNvPr>
          <p:cNvSpPr>
            <a:spLocks noGrp="1"/>
          </p:cNvSpPr>
          <p:nvPr>
            <p:ph type="dt" sz="half" idx="10"/>
          </p:nvPr>
        </p:nvSpPr>
        <p:spPr/>
        <p:txBody>
          <a:bodyPr/>
          <a:lstStyle/>
          <a:p>
            <a:fld id="{4EC743F4-8769-40B4-85DF-6CB8DE9F66AA}" type="datetimeFigureOut">
              <a:rPr lang="en-US" smtClean="0"/>
              <a:t>4/16/21</a:t>
            </a:fld>
            <a:endParaRPr lang="en-US" dirty="0"/>
          </a:p>
        </p:txBody>
      </p:sp>
      <p:sp>
        <p:nvSpPr>
          <p:cNvPr id="4" name="Footer Placeholder 3">
            <a:extLst>
              <a:ext uri="{FF2B5EF4-FFF2-40B4-BE49-F238E27FC236}">
                <a16:creationId xmlns:a16="http://schemas.microsoft.com/office/drawing/2014/main" id="{7E25CE82-7EF8-7149-9909-4C5F7B5BCC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B399554-689E-7845-BB42-3C6315971340}"/>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2227457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AD83D9-CB36-BB42-859E-E1D55D0E19EE}"/>
              </a:ext>
            </a:extLst>
          </p:cNvPr>
          <p:cNvSpPr>
            <a:spLocks noGrp="1"/>
          </p:cNvSpPr>
          <p:nvPr>
            <p:ph type="dt" sz="half" idx="10"/>
          </p:nvPr>
        </p:nvSpPr>
        <p:spPr/>
        <p:txBody>
          <a:bodyPr/>
          <a:lstStyle/>
          <a:p>
            <a:fld id="{4EC743F4-8769-40B4-85DF-6CB8DE9F66AA}" type="datetimeFigureOut">
              <a:rPr lang="en-US" smtClean="0"/>
              <a:t>4/16/21</a:t>
            </a:fld>
            <a:endParaRPr lang="en-US" dirty="0"/>
          </a:p>
        </p:txBody>
      </p:sp>
      <p:sp>
        <p:nvSpPr>
          <p:cNvPr id="3" name="Footer Placeholder 2">
            <a:extLst>
              <a:ext uri="{FF2B5EF4-FFF2-40B4-BE49-F238E27FC236}">
                <a16:creationId xmlns:a16="http://schemas.microsoft.com/office/drawing/2014/main" id="{B962ADAD-AB3D-BC4E-B5AA-C5AB20BE882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17D1628-AE4D-534A-B582-DAEA2FC72A54}"/>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152052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30066-A146-AB49-A780-9557A7F7CB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9E3991-46BB-E041-A135-0077E7DBCA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7E9235-A1B7-4B42-A87F-F86136212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33BEEE-3846-964F-A064-77FA0120571C}"/>
              </a:ext>
            </a:extLst>
          </p:cNvPr>
          <p:cNvSpPr>
            <a:spLocks noGrp="1"/>
          </p:cNvSpPr>
          <p:nvPr>
            <p:ph type="dt" sz="half" idx="10"/>
          </p:nvPr>
        </p:nvSpPr>
        <p:spPr/>
        <p:txBody>
          <a:bodyPr/>
          <a:lstStyle/>
          <a:p>
            <a:fld id="{4EC743F4-8769-40B4-85DF-6CB8DE9F66AA}" type="datetimeFigureOut">
              <a:rPr lang="en-US" smtClean="0"/>
              <a:t>4/16/21</a:t>
            </a:fld>
            <a:endParaRPr lang="en-US" dirty="0"/>
          </a:p>
        </p:txBody>
      </p:sp>
      <p:sp>
        <p:nvSpPr>
          <p:cNvPr id="6" name="Footer Placeholder 5">
            <a:extLst>
              <a:ext uri="{FF2B5EF4-FFF2-40B4-BE49-F238E27FC236}">
                <a16:creationId xmlns:a16="http://schemas.microsoft.com/office/drawing/2014/main" id="{283338A9-87F9-714D-9509-A09AC23059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5F243B-D732-DA4C-B1CA-9B6E3E2C8811}"/>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2746348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3A61-085A-2246-9A7B-8A580AF0EC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ACC3E0-FD35-0748-8F77-A7CE5FB064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8309F3-95CB-6F4B-B6B9-F084D6060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FEE858-F50B-1D4E-B1FE-F404B1043049}"/>
              </a:ext>
            </a:extLst>
          </p:cNvPr>
          <p:cNvSpPr>
            <a:spLocks noGrp="1"/>
          </p:cNvSpPr>
          <p:nvPr>
            <p:ph type="dt" sz="half" idx="10"/>
          </p:nvPr>
        </p:nvSpPr>
        <p:spPr/>
        <p:txBody>
          <a:bodyPr/>
          <a:lstStyle/>
          <a:p>
            <a:fld id="{4EC743F4-8769-40B4-85DF-6CB8DE9F66AA}" type="datetimeFigureOut">
              <a:rPr lang="en-US" smtClean="0"/>
              <a:t>4/16/21</a:t>
            </a:fld>
            <a:endParaRPr lang="en-US" dirty="0"/>
          </a:p>
        </p:txBody>
      </p:sp>
      <p:sp>
        <p:nvSpPr>
          <p:cNvPr id="6" name="Footer Placeholder 5">
            <a:extLst>
              <a:ext uri="{FF2B5EF4-FFF2-40B4-BE49-F238E27FC236}">
                <a16:creationId xmlns:a16="http://schemas.microsoft.com/office/drawing/2014/main" id="{D9E3265F-F7D8-0A47-8786-AC136BD96F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237E55-0EE8-414A-8DB4-FAD53C320BA3}"/>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1173475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E4CE00-B5FB-714A-95A8-FA7C8A691F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123BB5-1654-B146-805D-068E938535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478E-E9B8-3244-99E7-0B8D7572C0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743F4-8769-40B4-85DF-6CB8DE9F66AA}" type="datetimeFigureOut">
              <a:rPr lang="en-US" smtClean="0"/>
              <a:pPr/>
              <a:t>4/16/21</a:t>
            </a:fld>
            <a:endParaRPr lang="en-US" dirty="0"/>
          </a:p>
        </p:txBody>
      </p:sp>
      <p:sp>
        <p:nvSpPr>
          <p:cNvPr id="5" name="Footer Placeholder 4">
            <a:extLst>
              <a:ext uri="{FF2B5EF4-FFF2-40B4-BE49-F238E27FC236}">
                <a16:creationId xmlns:a16="http://schemas.microsoft.com/office/drawing/2014/main" id="{23886788-16F0-B14D-B345-F2E095950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3A907BE-C776-5C40-8ACA-7C1FFFD31A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324983165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hyperlink" Target="http://www.eeds.com/" TargetMode="External"/><Relationship Id="rId7"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hyperlink" Target="http://www.masoniccanceralliance.org/cancer-survivorship-echo-series.html"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hyperlink" Target="http://www.eeds.com/" TargetMode="External"/><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jp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University of Kansas Cancer Center">
            <a:extLst>
              <a:ext uri="{FF2B5EF4-FFF2-40B4-BE49-F238E27FC236}">
                <a16:creationId xmlns:a16="http://schemas.microsoft.com/office/drawing/2014/main" id="{98CE8AC8-9B29-6D41-8DC9-35DEB3828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930" y="6149287"/>
            <a:ext cx="2584133" cy="4206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rtnerships - North Kansas City Hospital, North Kansas City, MO">
            <a:extLst>
              <a:ext uri="{FF2B5EF4-FFF2-40B4-BE49-F238E27FC236}">
                <a16:creationId xmlns:a16="http://schemas.microsoft.com/office/drawing/2014/main" id="{5F31D3C6-ECF6-2A4B-9D2C-C5D50E485E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5712" y="6149287"/>
            <a:ext cx="2087083" cy="57742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roject ECHO® — Amplify Consulting -">
            <a:extLst>
              <a:ext uri="{FF2B5EF4-FFF2-40B4-BE49-F238E27FC236}">
                <a16:creationId xmlns:a16="http://schemas.microsoft.com/office/drawing/2014/main" id="{4BAD12CF-E2F6-0D4D-9B63-BC4872A4F7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49" t="12055" r="8148" b="9535"/>
          <a:stretch/>
        </p:blipFill>
        <p:spPr bwMode="auto">
          <a:xfrm>
            <a:off x="179205" y="6070102"/>
            <a:ext cx="1134244" cy="6414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9B37924-0066-504B-B4EB-5ADD722CE65C}"/>
              </a:ext>
            </a:extLst>
          </p:cNvPr>
          <p:cNvSpPr/>
          <p:nvPr/>
        </p:nvSpPr>
        <p:spPr>
          <a:xfrm>
            <a:off x="0" y="916298"/>
            <a:ext cx="12192000" cy="2881630"/>
          </a:xfrm>
          <a:prstGeom prst="rect">
            <a:avLst/>
          </a:prstGeom>
          <a:solidFill>
            <a:srgbClr val="00497F">
              <a:alpha val="2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BD5B31E-1A54-914F-B370-75F1F34B24D1}"/>
              </a:ext>
            </a:extLst>
          </p:cNvPr>
          <p:cNvPicPr>
            <a:picLocks noChangeAspect="1"/>
          </p:cNvPicPr>
          <p:nvPr/>
        </p:nvPicPr>
        <p:blipFill>
          <a:blip r:embed="rId6"/>
          <a:stretch>
            <a:fillRect/>
          </a:stretch>
        </p:blipFill>
        <p:spPr>
          <a:xfrm>
            <a:off x="425402" y="703847"/>
            <a:ext cx="3306532" cy="3306532"/>
          </a:xfrm>
          <a:prstGeom prst="rect">
            <a:avLst/>
          </a:prstGeom>
        </p:spPr>
      </p:pic>
      <p:sp>
        <p:nvSpPr>
          <p:cNvPr id="4" name="TextBox 3">
            <a:extLst>
              <a:ext uri="{FF2B5EF4-FFF2-40B4-BE49-F238E27FC236}">
                <a16:creationId xmlns:a16="http://schemas.microsoft.com/office/drawing/2014/main" id="{8816C68E-76EE-1B40-83A4-7E4B0EABA0B6}"/>
              </a:ext>
            </a:extLst>
          </p:cNvPr>
          <p:cNvSpPr txBox="1"/>
          <p:nvPr/>
        </p:nvSpPr>
        <p:spPr>
          <a:xfrm>
            <a:off x="3815471" y="1482718"/>
            <a:ext cx="7891547" cy="1107996"/>
          </a:xfrm>
          <a:prstGeom prst="rect">
            <a:avLst/>
          </a:prstGeom>
          <a:noFill/>
        </p:spPr>
        <p:txBody>
          <a:bodyPr wrap="square" rtlCol="0">
            <a:spAutoFit/>
          </a:bodyPr>
          <a:lstStyle/>
          <a:p>
            <a:pPr algn="ctr"/>
            <a:r>
              <a:rPr lang="en-US" sz="2200" b="1" dirty="0">
                <a:solidFill>
                  <a:srgbClr val="004174"/>
                </a:solidFill>
                <a:latin typeface="Century Gothic" panose="020B0502020202020204" pitchFamily="34" charset="0"/>
              </a:rPr>
              <a:t>Using Tele-Mentoring to Optimize Quality of Care and Quality of Life for Patients With Metastatic Kidney Cancer (TOQQ-RCC) ECHO Series</a:t>
            </a:r>
          </a:p>
        </p:txBody>
      </p:sp>
      <p:sp>
        <p:nvSpPr>
          <p:cNvPr id="15" name="TextBox 14">
            <a:extLst>
              <a:ext uri="{FF2B5EF4-FFF2-40B4-BE49-F238E27FC236}">
                <a16:creationId xmlns:a16="http://schemas.microsoft.com/office/drawing/2014/main" id="{E3EE600E-9B5E-254E-A831-2CEB4A1D6E08}"/>
              </a:ext>
            </a:extLst>
          </p:cNvPr>
          <p:cNvSpPr txBox="1"/>
          <p:nvPr/>
        </p:nvSpPr>
        <p:spPr>
          <a:xfrm>
            <a:off x="4157334" y="2861817"/>
            <a:ext cx="7207819" cy="369332"/>
          </a:xfrm>
          <a:prstGeom prst="rect">
            <a:avLst/>
          </a:prstGeom>
          <a:noFill/>
        </p:spPr>
        <p:txBody>
          <a:bodyPr wrap="square" rtlCol="0">
            <a:spAutoFit/>
          </a:bodyPr>
          <a:lstStyle/>
          <a:p>
            <a:pPr algn="ctr"/>
            <a:r>
              <a:rPr lang="en-US" b="1" dirty="0">
                <a:solidFill>
                  <a:srgbClr val="004174"/>
                </a:solidFill>
              </a:rPr>
              <a:t>Facilitators: Elizabeth Wulff-Burchfield, MD &amp; Catie Knight, MPH</a:t>
            </a:r>
          </a:p>
        </p:txBody>
      </p:sp>
      <p:pic>
        <p:nvPicPr>
          <p:cNvPr id="8" name="Picture 7" descr="Logo&#10;&#10;Description automatically generated">
            <a:extLst>
              <a:ext uri="{FF2B5EF4-FFF2-40B4-BE49-F238E27FC236}">
                <a16:creationId xmlns:a16="http://schemas.microsoft.com/office/drawing/2014/main" id="{271A2B13-390B-5A44-96B9-AFD299200886}"/>
              </a:ext>
            </a:extLst>
          </p:cNvPr>
          <p:cNvPicPr>
            <a:picLocks noChangeAspect="1"/>
          </p:cNvPicPr>
          <p:nvPr/>
        </p:nvPicPr>
        <p:blipFill>
          <a:blip r:embed="rId7"/>
          <a:stretch>
            <a:fillRect/>
          </a:stretch>
        </p:blipFill>
        <p:spPr>
          <a:xfrm>
            <a:off x="5132819" y="168628"/>
            <a:ext cx="4334336" cy="1630393"/>
          </a:xfrm>
          <a:prstGeom prst="rect">
            <a:avLst/>
          </a:prstGeom>
        </p:spPr>
      </p:pic>
      <p:sp>
        <p:nvSpPr>
          <p:cNvPr id="12" name="Rectangle 11">
            <a:extLst>
              <a:ext uri="{FF2B5EF4-FFF2-40B4-BE49-F238E27FC236}">
                <a16:creationId xmlns:a16="http://schemas.microsoft.com/office/drawing/2014/main" id="{A5FB55CA-90E1-B84B-A8D1-E5CBDCB8DCA6}"/>
              </a:ext>
            </a:extLst>
          </p:cNvPr>
          <p:cNvSpPr/>
          <p:nvPr/>
        </p:nvSpPr>
        <p:spPr>
          <a:xfrm>
            <a:off x="1313449" y="4269792"/>
            <a:ext cx="9565097" cy="967957"/>
          </a:xfrm>
          <a:prstGeom prst="rect">
            <a:avLst/>
          </a:prstGeom>
        </p:spPr>
        <p:txBody>
          <a:bodyPr wrap="square">
            <a:spAutoFit/>
          </a:bodyPr>
          <a:lstStyle/>
          <a:p>
            <a:pPr algn="ctr">
              <a:lnSpc>
                <a:spcPct val="150000"/>
              </a:lnSpc>
            </a:pPr>
            <a:r>
              <a:rPr lang="en-US" sz="2000" b="1" dirty="0">
                <a:solidFill>
                  <a:srgbClr val="004174"/>
                </a:solidFill>
              </a:rPr>
              <a:t>Session 1 Topic: </a:t>
            </a:r>
            <a:r>
              <a:rPr lang="en-US" sz="2000" b="1" i="1" dirty="0">
                <a:solidFill>
                  <a:srgbClr val="004174"/>
                </a:solidFill>
              </a:rPr>
              <a:t>Patient Assessment and Treatment Choice</a:t>
            </a:r>
          </a:p>
          <a:p>
            <a:pPr algn="ctr">
              <a:lnSpc>
                <a:spcPct val="150000"/>
              </a:lnSpc>
            </a:pPr>
            <a:r>
              <a:rPr lang="en-US" sz="2000" b="1" dirty="0">
                <a:solidFill>
                  <a:srgbClr val="004174"/>
                </a:solidFill>
              </a:rPr>
              <a:t>Guest Speaker: Jessica Hamilton, PhD</a:t>
            </a:r>
          </a:p>
        </p:txBody>
      </p:sp>
    </p:spTree>
    <p:extLst>
      <p:ext uri="{BB962C8B-B14F-4D97-AF65-F5344CB8AC3E}">
        <p14:creationId xmlns:p14="http://schemas.microsoft.com/office/powerpoint/2010/main" val="271484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4FDE49-80AD-344E-A1D4-CE7AE5463737}"/>
              </a:ext>
            </a:extLst>
          </p:cNvPr>
          <p:cNvSpPr txBox="1"/>
          <p:nvPr/>
        </p:nvSpPr>
        <p:spPr>
          <a:xfrm>
            <a:off x="4105815" y="501293"/>
            <a:ext cx="3980367"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Polling Questions</a:t>
            </a:r>
          </a:p>
        </p:txBody>
      </p:sp>
      <p:pic>
        <p:nvPicPr>
          <p:cNvPr id="6" name="Picture 5">
            <a:extLst>
              <a:ext uri="{FF2B5EF4-FFF2-40B4-BE49-F238E27FC236}">
                <a16:creationId xmlns:a16="http://schemas.microsoft.com/office/drawing/2014/main" id="{E904DFC7-A8B2-A047-95D5-49508E9EAC94}"/>
              </a:ext>
            </a:extLst>
          </p:cNvPr>
          <p:cNvPicPr>
            <a:picLocks noChangeAspect="1"/>
          </p:cNvPicPr>
          <p:nvPr/>
        </p:nvPicPr>
        <p:blipFill>
          <a:blip r:embed="rId2"/>
          <a:stretch>
            <a:fillRect/>
          </a:stretch>
        </p:blipFill>
        <p:spPr>
          <a:xfrm>
            <a:off x="590826" y="2892034"/>
            <a:ext cx="4754661" cy="2560320"/>
          </a:xfrm>
          <a:prstGeom prst="rect">
            <a:avLst/>
          </a:prstGeom>
        </p:spPr>
      </p:pic>
      <p:pic>
        <p:nvPicPr>
          <p:cNvPr id="7" name="Picture 6">
            <a:extLst>
              <a:ext uri="{FF2B5EF4-FFF2-40B4-BE49-F238E27FC236}">
                <a16:creationId xmlns:a16="http://schemas.microsoft.com/office/drawing/2014/main" id="{0118CB92-20EE-EF47-AE29-37F9F7BA1F2E}"/>
              </a:ext>
            </a:extLst>
          </p:cNvPr>
          <p:cNvPicPr>
            <a:picLocks noChangeAspect="1"/>
          </p:cNvPicPr>
          <p:nvPr/>
        </p:nvPicPr>
        <p:blipFill rotWithShape="1">
          <a:blip r:embed="rId3"/>
          <a:srcRect t="5294"/>
          <a:stretch/>
        </p:blipFill>
        <p:spPr>
          <a:xfrm>
            <a:off x="6589925" y="2888336"/>
            <a:ext cx="5011249" cy="2564018"/>
          </a:xfrm>
          <a:prstGeom prst="rect">
            <a:avLst/>
          </a:prstGeom>
        </p:spPr>
      </p:pic>
      <p:sp>
        <p:nvSpPr>
          <p:cNvPr id="8" name="TextBox 7">
            <a:extLst>
              <a:ext uri="{FF2B5EF4-FFF2-40B4-BE49-F238E27FC236}">
                <a16:creationId xmlns:a16="http://schemas.microsoft.com/office/drawing/2014/main" id="{11D25468-9269-5349-B287-D3BE8FFD8619}"/>
              </a:ext>
            </a:extLst>
          </p:cNvPr>
          <p:cNvSpPr txBox="1"/>
          <p:nvPr/>
        </p:nvSpPr>
        <p:spPr>
          <a:xfrm>
            <a:off x="2530868" y="5499388"/>
            <a:ext cx="2814619" cy="400110"/>
          </a:xfrm>
          <a:prstGeom prst="rect">
            <a:avLst/>
          </a:prstGeom>
          <a:solidFill>
            <a:schemeClr val="bg2">
              <a:alpha val="0"/>
            </a:schemeClr>
          </a:solidFill>
          <a:ln>
            <a:noFill/>
          </a:ln>
        </p:spPr>
        <p:txBody>
          <a:bodyPr wrap="square" rtlCol="0">
            <a:spAutoFit/>
          </a:bodyPr>
          <a:lstStyle/>
          <a:p>
            <a:r>
              <a:rPr lang="en-US" sz="2000" dirty="0"/>
              <a:t>Answer the poll question</a:t>
            </a:r>
          </a:p>
        </p:txBody>
      </p:sp>
      <p:sp>
        <p:nvSpPr>
          <p:cNvPr id="9" name="TextBox 8">
            <a:extLst>
              <a:ext uri="{FF2B5EF4-FFF2-40B4-BE49-F238E27FC236}">
                <a16:creationId xmlns:a16="http://schemas.microsoft.com/office/drawing/2014/main" id="{6E5CE83F-EADC-9E40-9ED3-86CE7F04023F}"/>
              </a:ext>
            </a:extLst>
          </p:cNvPr>
          <p:cNvSpPr txBox="1"/>
          <p:nvPr/>
        </p:nvSpPr>
        <p:spPr>
          <a:xfrm>
            <a:off x="6585074" y="5499388"/>
            <a:ext cx="2510475" cy="400110"/>
          </a:xfrm>
          <a:prstGeom prst="rect">
            <a:avLst/>
          </a:prstGeom>
          <a:noFill/>
        </p:spPr>
        <p:txBody>
          <a:bodyPr wrap="square" rtlCol="0">
            <a:spAutoFit/>
          </a:bodyPr>
          <a:lstStyle/>
          <a:p>
            <a:r>
              <a:rPr lang="en-US" sz="2000" dirty="0"/>
              <a:t>See real-time results</a:t>
            </a:r>
          </a:p>
        </p:txBody>
      </p:sp>
      <p:pic>
        <p:nvPicPr>
          <p:cNvPr id="11" name="Graphic 10" descr="Cursor with solid fill">
            <a:extLst>
              <a:ext uri="{FF2B5EF4-FFF2-40B4-BE49-F238E27FC236}">
                <a16:creationId xmlns:a16="http://schemas.microsoft.com/office/drawing/2014/main" id="{4F8D668F-4761-384F-A639-E561D4112B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88055" y="5251897"/>
            <a:ext cx="626721" cy="626721"/>
          </a:xfrm>
          <a:prstGeom prst="rect">
            <a:avLst/>
          </a:prstGeom>
        </p:spPr>
      </p:pic>
      <p:pic>
        <p:nvPicPr>
          <p:cNvPr id="13" name="Graphic 12" descr="Cursor with solid fill">
            <a:extLst>
              <a:ext uri="{FF2B5EF4-FFF2-40B4-BE49-F238E27FC236}">
                <a16:creationId xmlns:a16="http://schemas.microsoft.com/office/drawing/2014/main" id="{0E91ED7E-E9D8-6C4D-A061-18B703D05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8782188" y="5251898"/>
            <a:ext cx="626721" cy="626721"/>
          </a:xfrm>
          <a:prstGeom prst="rect">
            <a:avLst/>
          </a:prstGeom>
        </p:spPr>
      </p:pic>
      <p:pic>
        <p:nvPicPr>
          <p:cNvPr id="1028" name="Picture 4" descr="Questions on KPMG Compliance Survey - Radical Compliance">
            <a:extLst>
              <a:ext uri="{FF2B5EF4-FFF2-40B4-BE49-F238E27FC236}">
                <a16:creationId xmlns:a16="http://schemas.microsoft.com/office/drawing/2014/main" id="{82A34A04-0267-2245-B717-D7E05F37F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4182" y="1660285"/>
            <a:ext cx="2203631" cy="1740981"/>
          </a:xfrm>
          <a:prstGeom prst="ellipse">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5028D70-EC4B-0A44-938C-CFD7F7FD5466}"/>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3754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5167E9-E723-5740-A996-45916E7F4FA8}"/>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45737C8-9629-4346-BE36-975E1109608B}"/>
              </a:ext>
            </a:extLst>
          </p:cNvPr>
          <p:cNvSpPr txBox="1"/>
          <p:nvPr/>
        </p:nvSpPr>
        <p:spPr>
          <a:xfrm>
            <a:off x="2715796" y="501293"/>
            <a:ext cx="6760405"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Session 1 Learning Objective</a:t>
            </a:r>
          </a:p>
        </p:txBody>
      </p:sp>
      <p:sp>
        <p:nvSpPr>
          <p:cNvPr id="6" name="Rectangle 5">
            <a:extLst>
              <a:ext uri="{FF2B5EF4-FFF2-40B4-BE49-F238E27FC236}">
                <a16:creationId xmlns:a16="http://schemas.microsoft.com/office/drawing/2014/main" id="{2A8C9124-34F2-0A45-A7C8-69172264429A}"/>
              </a:ext>
            </a:extLst>
          </p:cNvPr>
          <p:cNvSpPr/>
          <p:nvPr/>
        </p:nvSpPr>
        <p:spPr>
          <a:xfrm>
            <a:off x="3122196" y="3121278"/>
            <a:ext cx="8227082" cy="954107"/>
          </a:xfrm>
          <a:prstGeom prst="rect">
            <a:avLst/>
          </a:prstGeom>
        </p:spPr>
        <p:txBody>
          <a:bodyPr wrap="square">
            <a:spAutoFit/>
          </a:bodyPr>
          <a:lstStyle/>
          <a:p>
            <a:pPr lvl="0"/>
            <a:r>
              <a:rPr lang="en-US" sz="2800" dirty="0">
                <a:solidFill>
                  <a:srgbClr val="004174"/>
                </a:solidFill>
              </a:rPr>
              <a:t>Understand and apply tools for identifying physical and psychosocial effects of cancer and/or treatment.</a:t>
            </a:r>
          </a:p>
        </p:txBody>
      </p:sp>
      <p:pic>
        <p:nvPicPr>
          <p:cNvPr id="10" name="Picture 9" descr="Icon&#10;&#10;Description automatically generated">
            <a:extLst>
              <a:ext uri="{FF2B5EF4-FFF2-40B4-BE49-F238E27FC236}">
                <a16:creationId xmlns:a16="http://schemas.microsoft.com/office/drawing/2014/main" id="{554A4D97-44DB-2548-8AE6-F644442BF0C8}"/>
              </a:ext>
            </a:extLst>
          </p:cNvPr>
          <p:cNvPicPr>
            <a:picLocks noChangeAspect="1"/>
          </p:cNvPicPr>
          <p:nvPr/>
        </p:nvPicPr>
        <p:blipFill>
          <a:blip r:embed="rId2"/>
          <a:stretch>
            <a:fillRect/>
          </a:stretch>
        </p:blipFill>
        <p:spPr>
          <a:xfrm>
            <a:off x="842722" y="2610057"/>
            <a:ext cx="1971300" cy="1971300"/>
          </a:xfrm>
          <a:prstGeom prst="rect">
            <a:avLst/>
          </a:prstGeom>
        </p:spPr>
      </p:pic>
    </p:spTree>
    <p:extLst>
      <p:ext uri="{BB962C8B-B14F-4D97-AF65-F5344CB8AC3E}">
        <p14:creationId xmlns:p14="http://schemas.microsoft.com/office/powerpoint/2010/main" val="3678996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FFCDDF-64DF-DA40-AA2E-9648119B5F0D}"/>
              </a:ext>
            </a:extLst>
          </p:cNvPr>
          <p:cNvSpPr/>
          <p:nvPr/>
        </p:nvSpPr>
        <p:spPr>
          <a:xfrm>
            <a:off x="0" y="397679"/>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47BBC6C-94B2-CD4C-922E-63D8359F1905}"/>
              </a:ext>
            </a:extLst>
          </p:cNvPr>
          <p:cNvSpPr txBox="1"/>
          <p:nvPr/>
        </p:nvSpPr>
        <p:spPr>
          <a:xfrm>
            <a:off x="882805" y="531105"/>
            <a:ext cx="10426390"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Case Presentations &amp; Patient Privacy</a:t>
            </a:r>
          </a:p>
        </p:txBody>
      </p:sp>
      <p:sp>
        <p:nvSpPr>
          <p:cNvPr id="6" name="TextBox 5">
            <a:extLst>
              <a:ext uri="{FF2B5EF4-FFF2-40B4-BE49-F238E27FC236}">
                <a16:creationId xmlns:a16="http://schemas.microsoft.com/office/drawing/2014/main" id="{BD653830-A7E0-8B4D-AB7E-29B8D7EE1C72}"/>
              </a:ext>
            </a:extLst>
          </p:cNvPr>
          <p:cNvSpPr txBox="1"/>
          <p:nvPr/>
        </p:nvSpPr>
        <p:spPr>
          <a:xfrm>
            <a:off x="1940169" y="2306600"/>
            <a:ext cx="8311662" cy="2739211"/>
          </a:xfrm>
          <a:prstGeom prst="rect">
            <a:avLst/>
          </a:prstGeom>
          <a:noFill/>
        </p:spPr>
        <p:txBody>
          <a:bodyPr wrap="square" rtlCol="0">
            <a:spAutoFit/>
          </a:bodyPr>
          <a:lstStyle/>
          <a:p>
            <a:pPr algn="ctr"/>
            <a:r>
              <a:rPr lang="en-US" sz="2800" b="1" dirty="0">
                <a:solidFill>
                  <a:srgbClr val="004174"/>
                </a:solidFill>
              </a:rPr>
              <a:t>Goal: Protect patient privacy</a:t>
            </a:r>
          </a:p>
          <a:p>
            <a:pPr algn="ctr"/>
            <a:endParaRPr lang="en-US" sz="2400" b="1" dirty="0">
              <a:solidFill>
                <a:srgbClr val="004174"/>
              </a:solidFill>
            </a:endParaRPr>
          </a:p>
          <a:p>
            <a:pPr algn="ctr"/>
            <a:r>
              <a:rPr lang="en-US" sz="2400" b="1" dirty="0">
                <a:solidFill>
                  <a:srgbClr val="004174"/>
                </a:solidFill>
              </a:rPr>
              <a:t>Please only display or say information that does not identify a patient or that can not be linked to a patient.</a:t>
            </a:r>
          </a:p>
          <a:p>
            <a:pPr algn="ctr"/>
            <a:endParaRPr lang="en-US" sz="2400" b="1" dirty="0">
              <a:solidFill>
                <a:srgbClr val="004174"/>
              </a:solidFill>
            </a:endParaRPr>
          </a:p>
          <a:p>
            <a:pPr algn="ctr"/>
            <a:r>
              <a:rPr lang="en-US" sz="2400" b="1" dirty="0">
                <a:solidFill>
                  <a:srgbClr val="004174"/>
                </a:solidFill>
              </a:rPr>
              <a:t>Photos used in Case Study slides are freely-usable images from www.unsplash.com and not actual photos of known patients. </a:t>
            </a:r>
          </a:p>
        </p:txBody>
      </p:sp>
      <p:pic>
        <p:nvPicPr>
          <p:cNvPr id="8" name="Picture 7" descr="Icon&#10;&#10;Description automatically generated">
            <a:extLst>
              <a:ext uri="{FF2B5EF4-FFF2-40B4-BE49-F238E27FC236}">
                <a16:creationId xmlns:a16="http://schemas.microsoft.com/office/drawing/2014/main" id="{9F5220DE-A0D6-A046-BC7F-23212A8F6B48}"/>
              </a:ext>
            </a:extLst>
          </p:cNvPr>
          <p:cNvPicPr>
            <a:picLocks noChangeAspect="1"/>
          </p:cNvPicPr>
          <p:nvPr/>
        </p:nvPicPr>
        <p:blipFill>
          <a:blip r:embed="rId3">
            <a:alphaModFix amt="20000"/>
          </a:blip>
          <a:stretch>
            <a:fillRect/>
          </a:stretch>
        </p:blipFill>
        <p:spPr>
          <a:xfrm>
            <a:off x="747805" y="1804368"/>
            <a:ext cx="3624904" cy="3696583"/>
          </a:xfrm>
          <a:prstGeom prst="rect">
            <a:avLst/>
          </a:prstGeom>
          <a:effectLst>
            <a:outerShdw blurRad="50800" dist="50800" dir="5400000" algn="ctr" rotWithShape="0">
              <a:srgbClr val="000000">
                <a:alpha val="0"/>
              </a:srgbClr>
            </a:outerShdw>
          </a:effectLst>
        </p:spPr>
      </p:pic>
      <p:pic>
        <p:nvPicPr>
          <p:cNvPr id="9" name="Picture 8" descr="Icon&#10;&#10;Description automatically generated">
            <a:extLst>
              <a:ext uri="{FF2B5EF4-FFF2-40B4-BE49-F238E27FC236}">
                <a16:creationId xmlns:a16="http://schemas.microsoft.com/office/drawing/2014/main" id="{BD8B35C8-6D9D-524E-97B4-23DD7F66A7F3}"/>
              </a:ext>
            </a:extLst>
          </p:cNvPr>
          <p:cNvPicPr>
            <a:picLocks noChangeAspect="1"/>
          </p:cNvPicPr>
          <p:nvPr/>
        </p:nvPicPr>
        <p:blipFill>
          <a:blip r:embed="rId4"/>
          <a:stretch>
            <a:fillRect/>
          </a:stretch>
        </p:blipFill>
        <p:spPr>
          <a:xfrm>
            <a:off x="8903286" y="5872253"/>
            <a:ext cx="721360" cy="721360"/>
          </a:xfrm>
          <a:prstGeom prst="rect">
            <a:avLst/>
          </a:prstGeom>
        </p:spPr>
      </p:pic>
      <p:sp>
        <p:nvSpPr>
          <p:cNvPr id="10" name="TextBox 9">
            <a:extLst>
              <a:ext uri="{FF2B5EF4-FFF2-40B4-BE49-F238E27FC236}">
                <a16:creationId xmlns:a16="http://schemas.microsoft.com/office/drawing/2014/main" id="{7B483208-2ED2-8142-8FD3-0E5D3E8347F2}"/>
              </a:ext>
            </a:extLst>
          </p:cNvPr>
          <p:cNvSpPr txBox="1"/>
          <p:nvPr/>
        </p:nvSpPr>
        <p:spPr>
          <a:xfrm>
            <a:off x="9624646" y="6048267"/>
            <a:ext cx="2157046" cy="369332"/>
          </a:xfrm>
          <a:prstGeom prst="rect">
            <a:avLst/>
          </a:prstGeom>
          <a:noFill/>
        </p:spPr>
        <p:txBody>
          <a:bodyPr wrap="square" rtlCol="0">
            <a:spAutoFit/>
          </a:bodyPr>
          <a:lstStyle/>
          <a:p>
            <a:r>
              <a:rPr lang="en-US" dirty="0">
                <a:solidFill>
                  <a:srgbClr val="004174"/>
                </a:solidFill>
              </a:rPr>
              <a:t>www.hipaa.com</a:t>
            </a:r>
          </a:p>
        </p:txBody>
      </p:sp>
    </p:spTree>
    <p:extLst>
      <p:ext uri="{BB962C8B-B14F-4D97-AF65-F5344CB8AC3E}">
        <p14:creationId xmlns:p14="http://schemas.microsoft.com/office/powerpoint/2010/main" val="2611650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AC5A1-B4EA-F946-8341-77483B091598}"/>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8620B24-F929-7B43-A8F5-D2FDAA880CE1}"/>
              </a:ext>
            </a:extLst>
          </p:cNvPr>
          <p:cNvSpPr txBox="1"/>
          <p:nvPr/>
        </p:nvSpPr>
        <p:spPr>
          <a:xfrm>
            <a:off x="449869" y="501293"/>
            <a:ext cx="8311995"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A Tale of Two Patients: Case Study A</a:t>
            </a:r>
          </a:p>
        </p:txBody>
      </p:sp>
      <p:sp>
        <p:nvSpPr>
          <p:cNvPr id="8" name="Content Placeholder 2">
            <a:extLst>
              <a:ext uri="{FF2B5EF4-FFF2-40B4-BE49-F238E27FC236}">
                <a16:creationId xmlns:a16="http://schemas.microsoft.com/office/drawing/2014/main" id="{86947392-0659-BD44-BB67-2E2F8495E7D7}"/>
              </a:ext>
            </a:extLst>
          </p:cNvPr>
          <p:cNvSpPr>
            <a:spLocks noGrp="1"/>
          </p:cNvSpPr>
          <p:nvPr>
            <p:ph idx="1"/>
          </p:nvPr>
        </p:nvSpPr>
        <p:spPr>
          <a:xfrm>
            <a:off x="521268" y="1460663"/>
            <a:ext cx="11149464" cy="4351338"/>
          </a:xfrm>
        </p:spPr>
        <p:txBody>
          <a:bodyPr>
            <a:noAutofit/>
          </a:bodyPr>
          <a:lstStyle/>
          <a:p>
            <a:r>
              <a:rPr lang="en-US" sz="1800" dirty="0"/>
              <a:t>63-year-old patient, “Mr. A”</a:t>
            </a:r>
          </a:p>
          <a:p>
            <a:r>
              <a:rPr lang="en-US" sz="1800" dirty="0"/>
              <a:t>Demographics</a:t>
            </a:r>
          </a:p>
          <a:p>
            <a:pPr lvl="1"/>
            <a:r>
              <a:rPr lang="en-US" sz="1800" dirty="0"/>
              <a:t>Born as genetically male, self identifies as male with he/him pronouns</a:t>
            </a:r>
          </a:p>
          <a:p>
            <a:pPr lvl="1"/>
            <a:r>
              <a:rPr lang="en-US" sz="1800" dirty="0"/>
              <a:t>Mechanical engineer for local firm, was planning to work to age 70</a:t>
            </a:r>
          </a:p>
          <a:p>
            <a:pPr lvl="1"/>
            <a:r>
              <a:rPr lang="en-US" sz="1800" dirty="0"/>
              <a:t>Married, spouse works as paralegal</a:t>
            </a:r>
          </a:p>
          <a:p>
            <a:r>
              <a:rPr lang="en-US" sz="1800" dirty="0"/>
              <a:t>Comorbidities:</a:t>
            </a:r>
          </a:p>
          <a:p>
            <a:pPr lvl="1"/>
            <a:r>
              <a:rPr lang="en-US" sz="1800" dirty="0"/>
              <a:t>Hyperlipidemia, manages with diet </a:t>
            </a:r>
          </a:p>
          <a:p>
            <a:r>
              <a:rPr lang="en-US" sz="1800" dirty="0"/>
              <a:t>Diagnosis history </a:t>
            </a:r>
          </a:p>
          <a:p>
            <a:pPr lvl="1"/>
            <a:r>
              <a:rPr lang="en-US" sz="1800" dirty="0"/>
              <a:t>Previously ran marathons, had to scale back because of increasing dyspnea </a:t>
            </a:r>
          </a:p>
          <a:p>
            <a:pPr lvl="1"/>
            <a:r>
              <a:rPr lang="en-US" sz="1800" dirty="0"/>
              <a:t>PCP checked labs showing new, mild anemia with HgB of 13, CXR with multiple pulmonary nodules</a:t>
            </a:r>
          </a:p>
          <a:p>
            <a:pPr lvl="1"/>
            <a:r>
              <a:rPr lang="en-US" sz="1800" dirty="0"/>
              <a:t>CT chest revealed multiple non-calcified pulmonary nodules, right upper pole renal mass with tumor thrombus</a:t>
            </a:r>
          </a:p>
          <a:p>
            <a:pPr lvl="1"/>
            <a:r>
              <a:rPr lang="en-US" sz="1800" dirty="0"/>
              <a:t>CT a/p revealed 8 cm kidney mass, no lymphadenopathy or other overt metastatic disease</a:t>
            </a:r>
          </a:p>
          <a:p>
            <a:pPr lvl="1"/>
            <a:r>
              <a:rPr lang="en-US" sz="1800" dirty="0"/>
              <a:t>Percutaneous biopsy – clear cell RCC, WHO grade 3</a:t>
            </a:r>
          </a:p>
          <a:p>
            <a:r>
              <a:rPr lang="en-US" sz="1800" dirty="0"/>
              <a:t>Goals</a:t>
            </a:r>
          </a:p>
          <a:p>
            <a:pPr lvl="1"/>
            <a:r>
              <a:rPr lang="en-US" sz="1800" dirty="0"/>
              <a:t>To keep working</a:t>
            </a:r>
          </a:p>
          <a:p>
            <a:pPr lvl="1"/>
            <a:r>
              <a:rPr lang="en-US" sz="1800" dirty="0"/>
              <a:t>To avoid side effects, especially any that could make running (his favorite hobby) difficult</a:t>
            </a:r>
          </a:p>
          <a:p>
            <a:pPr lvl="1"/>
            <a:endParaRPr lang="en-US" sz="1800" dirty="0"/>
          </a:p>
          <a:p>
            <a:pPr lvl="1"/>
            <a:endParaRPr lang="en-US" sz="1800" dirty="0"/>
          </a:p>
        </p:txBody>
      </p:sp>
      <p:pic>
        <p:nvPicPr>
          <p:cNvPr id="10" name="Picture 9" descr="A person smiling for the camera&#10;&#10;Description automatically generated with low confidence">
            <a:extLst>
              <a:ext uri="{FF2B5EF4-FFF2-40B4-BE49-F238E27FC236}">
                <a16:creationId xmlns:a16="http://schemas.microsoft.com/office/drawing/2014/main" id="{3FD43F20-E2CA-B947-A2E6-0C41CAC89753}"/>
              </a:ext>
            </a:extLst>
          </p:cNvPr>
          <p:cNvPicPr>
            <a:picLocks noChangeAspect="1"/>
          </p:cNvPicPr>
          <p:nvPr/>
        </p:nvPicPr>
        <p:blipFill rotWithShape="1">
          <a:blip r:embed="rId2"/>
          <a:srcRect l="11111" t="5027" r="3334" b="44691"/>
          <a:stretch/>
        </p:blipFill>
        <p:spPr>
          <a:xfrm>
            <a:off x="9024950" y="1045999"/>
            <a:ext cx="2645782" cy="2332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0715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58CFC9-1284-8040-980C-A74D22DE9E53}"/>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355B720-C4B8-E84D-8F0E-A0D87B808C2B}"/>
              </a:ext>
            </a:extLst>
          </p:cNvPr>
          <p:cNvSpPr txBox="1"/>
          <p:nvPr/>
        </p:nvSpPr>
        <p:spPr>
          <a:xfrm>
            <a:off x="449869" y="501293"/>
            <a:ext cx="8311995"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A Tale of Two Patients: Case Study B</a:t>
            </a:r>
          </a:p>
        </p:txBody>
      </p:sp>
      <p:pic>
        <p:nvPicPr>
          <p:cNvPr id="6" name="Picture 5" descr="A picture containing person, tree, outdoor, person&#10;&#10;Description automatically generated">
            <a:extLst>
              <a:ext uri="{FF2B5EF4-FFF2-40B4-BE49-F238E27FC236}">
                <a16:creationId xmlns:a16="http://schemas.microsoft.com/office/drawing/2014/main" id="{DACCAD68-22DD-4447-AC52-6553B4B7D5EE}"/>
              </a:ext>
            </a:extLst>
          </p:cNvPr>
          <p:cNvPicPr>
            <a:picLocks noChangeAspect="1"/>
          </p:cNvPicPr>
          <p:nvPr/>
        </p:nvPicPr>
        <p:blipFill rotWithShape="1">
          <a:blip r:embed="rId2"/>
          <a:srcRect l="10763" t="7160" r="14259" b="47408"/>
          <a:stretch/>
        </p:blipFill>
        <p:spPr>
          <a:xfrm>
            <a:off x="9142864" y="885286"/>
            <a:ext cx="2668135" cy="2543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538260C1-986B-1542-BE48-A59B7EB82F1D}"/>
              </a:ext>
            </a:extLst>
          </p:cNvPr>
          <p:cNvSpPr>
            <a:spLocks noGrp="1"/>
          </p:cNvSpPr>
          <p:nvPr>
            <p:ph idx="1"/>
          </p:nvPr>
        </p:nvSpPr>
        <p:spPr>
          <a:xfrm>
            <a:off x="381001" y="1919625"/>
            <a:ext cx="10515600" cy="4351338"/>
          </a:xfrm>
        </p:spPr>
        <p:txBody>
          <a:bodyPr>
            <a:normAutofit fontScale="62500" lnSpcReduction="20000"/>
          </a:bodyPr>
          <a:lstStyle/>
          <a:p>
            <a:r>
              <a:rPr lang="en-US" dirty="0"/>
              <a:t>59-year-old patient, “Mr. B”</a:t>
            </a:r>
          </a:p>
          <a:p>
            <a:r>
              <a:rPr lang="en-US" dirty="0"/>
              <a:t>Demographics </a:t>
            </a:r>
          </a:p>
          <a:p>
            <a:pPr lvl="1"/>
            <a:r>
              <a:rPr lang="en-US" dirty="0"/>
              <a:t>Born as genetically male, self identifies as male with he/him pronouns</a:t>
            </a:r>
          </a:p>
          <a:p>
            <a:pPr lvl="1"/>
            <a:r>
              <a:rPr lang="en-US" dirty="0"/>
              <a:t>Worked as maintenance supervisor for local school district, not able to work due to pain and fatigue</a:t>
            </a:r>
          </a:p>
          <a:p>
            <a:pPr lvl="1"/>
            <a:r>
              <a:rPr lang="en-US" dirty="0"/>
              <a:t>Divorced, 1 living sibling, who is incarcerated</a:t>
            </a:r>
          </a:p>
          <a:p>
            <a:r>
              <a:rPr lang="en-US" dirty="0"/>
              <a:t>Comorbidities:</a:t>
            </a:r>
          </a:p>
          <a:p>
            <a:pPr lvl="1"/>
            <a:r>
              <a:rPr lang="en-US" dirty="0"/>
              <a:t>Type II diabetes, HgB a1c 7.5%, hypertension, hypothyroidism</a:t>
            </a:r>
          </a:p>
          <a:p>
            <a:r>
              <a:rPr lang="en-US" dirty="0"/>
              <a:t>Diagnosis history </a:t>
            </a:r>
          </a:p>
          <a:p>
            <a:pPr lvl="1"/>
            <a:r>
              <a:rPr lang="en-US" dirty="0"/>
              <a:t>First developed low back pain, followed 2 months later with left flank pain and hematuria</a:t>
            </a:r>
          </a:p>
          <a:p>
            <a:pPr lvl="1"/>
            <a:r>
              <a:rPr lang="en-US" dirty="0"/>
              <a:t>X-ray of lumbar spine shows lytic lesion at L2</a:t>
            </a:r>
          </a:p>
          <a:p>
            <a:pPr lvl="1"/>
            <a:r>
              <a:rPr lang="en-US" dirty="0"/>
              <a:t>MRI of lumbar spine redemonstrates L2 lesion and scattered lytic metastases as well as L lower pole kidney mass, bulky retroperitoneal lymphadenopathy </a:t>
            </a:r>
          </a:p>
          <a:p>
            <a:pPr lvl="1"/>
            <a:r>
              <a:rPr lang="en-US" dirty="0"/>
              <a:t>CT c/a/p revealed scattered pulmonary nodules, hilar lymphadenopathy, redemonstrated kidney mass, retroperitoneal LAD, scattered osseous mets; labs show Ca 11.1</a:t>
            </a:r>
          </a:p>
          <a:p>
            <a:pPr lvl="1"/>
            <a:r>
              <a:rPr lang="en-US" dirty="0"/>
              <a:t>Biopsy shows clear cell renal cell carcinoma, WHO grade 3</a:t>
            </a:r>
          </a:p>
          <a:p>
            <a:r>
              <a:rPr lang="en-US" dirty="0"/>
              <a:t>Goals</a:t>
            </a:r>
          </a:p>
          <a:p>
            <a:pPr lvl="1"/>
            <a:r>
              <a:rPr lang="en-US" dirty="0"/>
              <a:t>To improve pain</a:t>
            </a:r>
          </a:p>
          <a:p>
            <a:pPr lvl="1"/>
            <a:r>
              <a:rPr lang="en-US" dirty="0"/>
              <a:t>To live to see his eldest grandson (now 17) graduate from college</a:t>
            </a:r>
          </a:p>
          <a:p>
            <a:pPr lvl="1"/>
            <a:endParaRPr lang="en-US" dirty="0"/>
          </a:p>
          <a:p>
            <a:pPr lvl="1"/>
            <a:endParaRPr lang="en-US" dirty="0"/>
          </a:p>
          <a:p>
            <a:endParaRPr lang="en-US" dirty="0"/>
          </a:p>
        </p:txBody>
      </p:sp>
    </p:spTree>
    <p:extLst>
      <p:ext uri="{BB962C8B-B14F-4D97-AF65-F5344CB8AC3E}">
        <p14:creationId xmlns:p14="http://schemas.microsoft.com/office/powerpoint/2010/main" val="1072903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F5F8F6-6244-A744-B19B-60D1C90C39B8}"/>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Questions on KPMG Compliance Survey - Radical Compliance">
            <a:extLst>
              <a:ext uri="{FF2B5EF4-FFF2-40B4-BE49-F238E27FC236}">
                <a16:creationId xmlns:a16="http://schemas.microsoft.com/office/drawing/2014/main" id="{CD57291D-B8FB-BC49-B352-66D8818AC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3657" y="7653455"/>
            <a:ext cx="1235918" cy="976438"/>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9902277-8F39-1F42-80AA-97C3F63079A8}"/>
              </a:ext>
            </a:extLst>
          </p:cNvPr>
          <p:cNvSpPr txBox="1"/>
          <p:nvPr/>
        </p:nvSpPr>
        <p:spPr>
          <a:xfrm>
            <a:off x="1427201" y="501293"/>
            <a:ext cx="9337598"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Where to begin? And what path to take?</a:t>
            </a:r>
          </a:p>
        </p:txBody>
      </p:sp>
      <p:sp>
        <p:nvSpPr>
          <p:cNvPr id="7" name="Content Placeholder 2">
            <a:extLst>
              <a:ext uri="{FF2B5EF4-FFF2-40B4-BE49-F238E27FC236}">
                <a16:creationId xmlns:a16="http://schemas.microsoft.com/office/drawing/2014/main" id="{D40AC56E-7510-2A47-920E-1B14320864DB}"/>
              </a:ext>
            </a:extLst>
          </p:cNvPr>
          <p:cNvSpPr>
            <a:spLocks noGrp="1"/>
          </p:cNvSpPr>
          <p:nvPr>
            <p:ph idx="1"/>
          </p:nvPr>
        </p:nvSpPr>
        <p:spPr>
          <a:xfrm>
            <a:off x="348955" y="2203435"/>
            <a:ext cx="10083800" cy="1313921"/>
          </a:xfrm>
        </p:spPr>
        <p:txBody>
          <a:bodyPr/>
          <a:lstStyle/>
          <a:p>
            <a:r>
              <a:rPr lang="en-US" dirty="0"/>
              <a:t>In addition to different manifestations of their cancer, these patients have different goals, different psychosocial circumstances, and likely different global needs.</a:t>
            </a:r>
          </a:p>
          <a:p>
            <a:pPr marL="0" indent="0">
              <a:buNone/>
            </a:pPr>
            <a:endParaRPr lang="en-US" dirty="0"/>
          </a:p>
        </p:txBody>
      </p:sp>
      <p:pic>
        <p:nvPicPr>
          <p:cNvPr id="9" name="Picture 8" descr="Shape&#10;&#10;Description automatically generated">
            <a:extLst>
              <a:ext uri="{FF2B5EF4-FFF2-40B4-BE49-F238E27FC236}">
                <a16:creationId xmlns:a16="http://schemas.microsoft.com/office/drawing/2014/main" id="{E7472284-91C7-9B4F-9180-C540AE8FADC8}"/>
              </a:ext>
            </a:extLst>
          </p:cNvPr>
          <p:cNvPicPr>
            <a:picLocks noChangeAspect="1"/>
          </p:cNvPicPr>
          <p:nvPr/>
        </p:nvPicPr>
        <p:blipFill>
          <a:blip r:embed="rId4">
            <a:alphaModFix amt="35000"/>
          </a:blip>
          <a:stretch>
            <a:fillRect/>
          </a:stretch>
        </p:blipFill>
        <p:spPr>
          <a:xfrm rot="20719068">
            <a:off x="7504969" y="1330919"/>
            <a:ext cx="4667269" cy="5207108"/>
          </a:xfrm>
          <a:prstGeom prst="rect">
            <a:avLst/>
          </a:prstGeom>
        </p:spPr>
      </p:pic>
      <p:sp>
        <p:nvSpPr>
          <p:cNvPr id="11" name="Content Placeholder 2">
            <a:extLst>
              <a:ext uri="{FF2B5EF4-FFF2-40B4-BE49-F238E27FC236}">
                <a16:creationId xmlns:a16="http://schemas.microsoft.com/office/drawing/2014/main" id="{2ABC0DB0-D05F-4443-BEBB-5C07959ACBD9}"/>
              </a:ext>
            </a:extLst>
          </p:cNvPr>
          <p:cNvSpPr txBox="1">
            <a:spLocks/>
          </p:cNvSpPr>
          <p:nvPr/>
        </p:nvSpPr>
        <p:spPr>
          <a:xfrm>
            <a:off x="348955" y="4190330"/>
            <a:ext cx="7650572" cy="1313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Neither elucidated any particular needs, so how do we know how to best support them and guide their treatment?</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345452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527B9D-6CAA-5540-B0E7-ABEA71AA3235}"/>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B909BE1-27E2-4846-A010-26D572EB3AC4}"/>
              </a:ext>
            </a:extLst>
          </p:cNvPr>
          <p:cNvSpPr txBox="1"/>
          <p:nvPr/>
        </p:nvSpPr>
        <p:spPr>
          <a:xfrm>
            <a:off x="1427201" y="501293"/>
            <a:ext cx="9337598"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Crossing the Starting Line</a:t>
            </a:r>
          </a:p>
        </p:txBody>
      </p:sp>
      <p:sp>
        <p:nvSpPr>
          <p:cNvPr id="6" name="Content Placeholder 2">
            <a:extLst>
              <a:ext uri="{FF2B5EF4-FFF2-40B4-BE49-F238E27FC236}">
                <a16:creationId xmlns:a16="http://schemas.microsoft.com/office/drawing/2014/main" id="{16429A07-B80F-1143-A3A4-9240C0DCCE13}"/>
              </a:ext>
            </a:extLst>
          </p:cNvPr>
          <p:cNvSpPr>
            <a:spLocks noGrp="1"/>
          </p:cNvSpPr>
          <p:nvPr>
            <p:ph idx="1"/>
          </p:nvPr>
        </p:nvSpPr>
        <p:spPr>
          <a:xfrm>
            <a:off x="419100" y="1460663"/>
            <a:ext cx="11353800" cy="5244936"/>
          </a:xfrm>
        </p:spPr>
        <p:txBody>
          <a:bodyPr>
            <a:normAutofit fontScale="62500" lnSpcReduction="20000"/>
          </a:bodyPr>
          <a:lstStyle/>
          <a:p>
            <a:pPr>
              <a:lnSpc>
                <a:spcPct val="160000"/>
              </a:lnSpc>
            </a:pPr>
            <a:r>
              <a:rPr lang="en-US" sz="4500" dirty="0"/>
              <a:t>Comprehensive care for new patients with advanced cancer is multifaceted</a:t>
            </a:r>
          </a:p>
          <a:p>
            <a:pPr>
              <a:lnSpc>
                <a:spcPct val="160000"/>
              </a:lnSpc>
            </a:pPr>
            <a:r>
              <a:rPr lang="en-US" sz="4400" dirty="0"/>
              <a:t>Some initial tasks relate to the cancer diagnosis and treatment</a:t>
            </a:r>
          </a:p>
          <a:p>
            <a:pPr lvl="1">
              <a:lnSpc>
                <a:spcPct val="120000"/>
              </a:lnSpc>
            </a:pPr>
            <a:r>
              <a:rPr lang="en-US" sz="3200" dirty="0"/>
              <a:t>Establishing diagnosis </a:t>
            </a:r>
          </a:p>
          <a:p>
            <a:pPr lvl="1">
              <a:lnSpc>
                <a:spcPct val="120000"/>
              </a:lnSpc>
            </a:pPr>
            <a:r>
              <a:rPr lang="en-US" sz="3200" dirty="0"/>
              <a:t>Determining stage</a:t>
            </a:r>
          </a:p>
          <a:p>
            <a:pPr lvl="1">
              <a:lnSpc>
                <a:spcPct val="120000"/>
              </a:lnSpc>
            </a:pPr>
            <a:r>
              <a:rPr lang="en-US" sz="3200" dirty="0"/>
              <a:t>Implementing guidelines and latest data to plan treatment</a:t>
            </a:r>
          </a:p>
          <a:p>
            <a:pPr>
              <a:lnSpc>
                <a:spcPct val="160000"/>
              </a:lnSpc>
            </a:pPr>
            <a:r>
              <a:rPr lang="en-US" sz="4400" dirty="0"/>
              <a:t>Others relate to patient well-being and support</a:t>
            </a:r>
          </a:p>
          <a:p>
            <a:pPr lvl="1">
              <a:lnSpc>
                <a:spcPct val="120000"/>
              </a:lnSpc>
            </a:pPr>
            <a:r>
              <a:rPr lang="en-US" sz="3200" dirty="0"/>
              <a:t>Assessing and managing symptoms   </a:t>
            </a:r>
          </a:p>
          <a:p>
            <a:pPr lvl="1">
              <a:lnSpc>
                <a:spcPct val="120000"/>
              </a:lnSpc>
            </a:pPr>
            <a:r>
              <a:rPr lang="en-US" sz="3200" dirty="0"/>
              <a:t>Evaluating disease understanding </a:t>
            </a:r>
          </a:p>
          <a:p>
            <a:pPr lvl="1">
              <a:lnSpc>
                <a:spcPct val="120000"/>
              </a:lnSpc>
            </a:pPr>
            <a:r>
              <a:rPr lang="en-US" sz="3200" dirty="0"/>
              <a:t>Disclosing prognostic information</a:t>
            </a:r>
          </a:p>
          <a:p>
            <a:pPr>
              <a:lnSpc>
                <a:spcPct val="160000"/>
              </a:lnSpc>
            </a:pPr>
            <a:r>
              <a:rPr lang="en-US" sz="4400" dirty="0"/>
              <a:t>With all of these (and even more) tasks to do, how do we prioritize?</a:t>
            </a:r>
          </a:p>
          <a:p>
            <a:pPr lvl="1">
              <a:lnSpc>
                <a:spcPct val="160000"/>
              </a:lnSpc>
            </a:pPr>
            <a:endParaRPr lang="en-US" dirty="0"/>
          </a:p>
        </p:txBody>
      </p:sp>
      <p:pic>
        <p:nvPicPr>
          <p:cNvPr id="3" name="Picture 2" descr="Icon&#10;&#10;Description automatically generated">
            <a:extLst>
              <a:ext uri="{FF2B5EF4-FFF2-40B4-BE49-F238E27FC236}">
                <a16:creationId xmlns:a16="http://schemas.microsoft.com/office/drawing/2014/main" id="{95935755-ADBA-C642-B9C5-5EEC22600FC4}"/>
              </a:ext>
            </a:extLst>
          </p:cNvPr>
          <p:cNvPicPr>
            <a:picLocks noChangeAspect="1"/>
          </p:cNvPicPr>
          <p:nvPr/>
        </p:nvPicPr>
        <p:blipFill>
          <a:blip r:embed="rId3"/>
          <a:stretch>
            <a:fillRect/>
          </a:stretch>
        </p:blipFill>
        <p:spPr>
          <a:xfrm>
            <a:off x="9770135" y="3099816"/>
            <a:ext cx="1989328" cy="1989328"/>
          </a:xfrm>
          <a:prstGeom prst="rect">
            <a:avLst/>
          </a:prstGeom>
        </p:spPr>
      </p:pic>
    </p:spTree>
    <p:extLst>
      <p:ext uri="{BB962C8B-B14F-4D97-AF65-F5344CB8AC3E}">
        <p14:creationId xmlns:p14="http://schemas.microsoft.com/office/powerpoint/2010/main" val="884927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A0237-8677-9B4B-A796-B794E9A277F1}"/>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CAAF0D5-2727-4446-AECC-21A1BFED1D81}"/>
              </a:ext>
            </a:extLst>
          </p:cNvPr>
          <p:cNvSpPr txBox="1"/>
          <p:nvPr/>
        </p:nvSpPr>
        <p:spPr>
          <a:xfrm>
            <a:off x="1427201" y="501293"/>
            <a:ext cx="9337598"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Distress and Cancer</a:t>
            </a:r>
          </a:p>
        </p:txBody>
      </p:sp>
      <p:sp>
        <p:nvSpPr>
          <p:cNvPr id="6" name="Content Placeholder 2">
            <a:extLst>
              <a:ext uri="{FF2B5EF4-FFF2-40B4-BE49-F238E27FC236}">
                <a16:creationId xmlns:a16="http://schemas.microsoft.com/office/drawing/2014/main" id="{8C5CBDDB-1704-BE4A-9AAC-53450667750C}"/>
              </a:ext>
            </a:extLst>
          </p:cNvPr>
          <p:cNvSpPr>
            <a:spLocks noGrp="1"/>
          </p:cNvSpPr>
          <p:nvPr>
            <p:ph idx="1"/>
          </p:nvPr>
        </p:nvSpPr>
        <p:spPr>
          <a:xfrm>
            <a:off x="0" y="2956473"/>
            <a:ext cx="11827933" cy="2548467"/>
          </a:xfrm>
        </p:spPr>
        <p:txBody>
          <a:bodyPr>
            <a:normAutofit/>
          </a:bodyPr>
          <a:lstStyle/>
          <a:p>
            <a:pPr lvl="1">
              <a:lnSpc>
                <a:spcPct val="100000"/>
              </a:lnSpc>
            </a:pPr>
            <a:r>
              <a:rPr lang="en-US" dirty="0">
                <a:solidFill>
                  <a:schemeClr val="dk1"/>
                </a:solidFill>
                <a:ea typeface="Georgia"/>
                <a:cs typeface="Georgia"/>
                <a:sym typeface="Georgia"/>
              </a:rPr>
              <a:t>Distress is defined as “</a:t>
            </a:r>
            <a:r>
              <a:rPr lang="en-US" b="1" dirty="0">
                <a:solidFill>
                  <a:schemeClr val="dk1"/>
                </a:solidFill>
                <a:ea typeface="Georgia"/>
                <a:cs typeface="Georgia"/>
                <a:sym typeface="Georgia"/>
              </a:rPr>
              <a:t>unpleasant emotional experience of psychological </a:t>
            </a:r>
            <a:r>
              <a:rPr lang="en-US" dirty="0">
                <a:solidFill>
                  <a:schemeClr val="dk1"/>
                </a:solidFill>
                <a:ea typeface="Georgia"/>
                <a:cs typeface="Georgia"/>
                <a:sym typeface="Georgia"/>
              </a:rPr>
              <a:t>(cognitive, behavioral, emotional), </a:t>
            </a:r>
            <a:r>
              <a:rPr lang="en-US" b="1" dirty="0">
                <a:solidFill>
                  <a:schemeClr val="dk1"/>
                </a:solidFill>
                <a:ea typeface="Georgia"/>
                <a:cs typeface="Georgia"/>
                <a:sym typeface="Georgia"/>
              </a:rPr>
              <a:t>social, and/or spiritual nature that may interfere with the ability to cope effectively</a:t>
            </a:r>
            <a:r>
              <a:rPr lang="en-US" dirty="0">
                <a:solidFill>
                  <a:schemeClr val="dk1"/>
                </a:solidFill>
                <a:ea typeface="Georgia"/>
                <a:cs typeface="Georgia"/>
                <a:sym typeface="Georgia"/>
              </a:rPr>
              <a:t> with cancer, its physical symptoms, and its treatment.</a:t>
            </a:r>
            <a:r>
              <a:rPr lang="en-US" baseline="30000" dirty="0">
                <a:solidFill>
                  <a:schemeClr val="dk1"/>
                </a:solidFill>
                <a:ea typeface="Georgia"/>
                <a:cs typeface="Georgia"/>
                <a:sym typeface="Georgia"/>
              </a:rPr>
              <a:t>3</a:t>
            </a:r>
            <a:r>
              <a:rPr lang="en-US" dirty="0">
                <a:solidFill>
                  <a:schemeClr val="dk1"/>
                </a:solidFill>
                <a:ea typeface="Georgia"/>
                <a:cs typeface="Georgia"/>
                <a:sym typeface="Georgia"/>
              </a:rPr>
              <a:t>”</a:t>
            </a:r>
            <a:endParaRPr lang="en-US" dirty="0"/>
          </a:p>
          <a:p>
            <a:pPr lvl="1">
              <a:lnSpc>
                <a:spcPct val="100000"/>
              </a:lnSpc>
            </a:pPr>
            <a:endParaRPr lang="en-US" dirty="0">
              <a:solidFill>
                <a:schemeClr val="dk1"/>
              </a:solidFill>
              <a:sym typeface="Georgia"/>
            </a:endParaRPr>
          </a:p>
          <a:p>
            <a:pPr lvl="1">
              <a:lnSpc>
                <a:spcPct val="100000"/>
              </a:lnSpc>
            </a:pPr>
            <a:r>
              <a:rPr lang="en-US" dirty="0">
                <a:solidFill>
                  <a:schemeClr val="dk1"/>
                </a:solidFill>
                <a:sym typeface="Georgia"/>
              </a:rPr>
              <a:t>With so many cancer- and treatment-specific tasks to accomplish during oncology visits, particularly initial visits, distress can go unrecognized.</a:t>
            </a:r>
            <a:endParaRPr lang="en-US" dirty="0"/>
          </a:p>
        </p:txBody>
      </p:sp>
      <p:sp>
        <p:nvSpPr>
          <p:cNvPr id="7" name="Rectangle 6">
            <a:extLst>
              <a:ext uri="{FF2B5EF4-FFF2-40B4-BE49-F238E27FC236}">
                <a16:creationId xmlns:a16="http://schemas.microsoft.com/office/drawing/2014/main" id="{C8EED3CB-565B-7941-8199-82BFD951686E}"/>
              </a:ext>
            </a:extLst>
          </p:cNvPr>
          <p:cNvSpPr/>
          <p:nvPr/>
        </p:nvSpPr>
        <p:spPr>
          <a:xfrm>
            <a:off x="2298700" y="1729455"/>
            <a:ext cx="7594600" cy="954107"/>
          </a:xfrm>
          <a:prstGeom prst="rect">
            <a:avLst/>
          </a:prstGeom>
        </p:spPr>
        <p:txBody>
          <a:bodyPr wrap="square">
            <a:spAutoFit/>
          </a:bodyPr>
          <a:lstStyle/>
          <a:p>
            <a:pPr algn="ctr"/>
            <a:r>
              <a:rPr lang="en-US" sz="2800" dirty="0">
                <a:solidFill>
                  <a:schemeClr val="dk1"/>
                </a:solidFill>
                <a:ea typeface="Georgia"/>
                <a:cs typeface="Georgia"/>
                <a:sym typeface="Georgia"/>
              </a:rPr>
              <a:t>On average, 20-40% of cancer patients will experience clinically meaningful levels of distress</a:t>
            </a:r>
            <a:r>
              <a:rPr lang="en-US" sz="2800" baseline="30000" dirty="0">
                <a:solidFill>
                  <a:schemeClr val="dk1"/>
                </a:solidFill>
                <a:ea typeface="Georgia"/>
                <a:cs typeface="Georgia"/>
                <a:sym typeface="Georgia"/>
              </a:rPr>
              <a:t>1,2</a:t>
            </a:r>
          </a:p>
        </p:txBody>
      </p:sp>
      <p:pic>
        <p:nvPicPr>
          <p:cNvPr id="10" name="Picture 9" descr="Icon&#10;&#10;Description automatically generated">
            <a:extLst>
              <a:ext uri="{FF2B5EF4-FFF2-40B4-BE49-F238E27FC236}">
                <a16:creationId xmlns:a16="http://schemas.microsoft.com/office/drawing/2014/main" id="{38D095F3-78DA-A74D-A8FE-8D6FB037BF26}"/>
              </a:ext>
            </a:extLst>
          </p:cNvPr>
          <p:cNvPicPr>
            <a:picLocks noChangeAspect="1"/>
          </p:cNvPicPr>
          <p:nvPr/>
        </p:nvPicPr>
        <p:blipFill>
          <a:blip r:embed="rId3"/>
          <a:stretch>
            <a:fillRect/>
          </a:stretch>
        </p:blipFill>
        <p:spPr>
          <a:xfrm>
            <a:off x="963326" y="5756963"/>
            <a:ext cx="927749" cy="927749"/>
          </a:xfrm>
          <a:prstGeom prst="rect">
            <a:avLst/>
          </a:prstGeom>
        </p:spPr>
      </p:pic>
      <p:sp>
        <p:nvSpPr>
          <p:cNvPr id="11" name="TextBox 10">
            <a:extLst>
              <a:ext uri="{FF2B5EF4-FFF2-40B4-BE49-F238E27FC236}">
                <a16:creationId xmlns:a16="http://schemas.microsoft.com/office/drawing/2014/main" id="{922AF6AD-391C-7547-9E94-97A2632DCFFE}"/>
              </a:ext>
            </a:extLst>
          </p:cNvPr>
          <p:cNvSpPr txBox="1"/>
          <p:nvPr/>
        </p:nvSpPr>
        <p:spPr>
          <a:xfrm>
            <a:off x="2126655" y="5928451"/>
            <a:ext cx="9475260" cy="584775"/>
          </a:xfrm>
          <a:prstGeom prst="rect">
            <a:avLst/>
          </a:prstGeom>
          <a:noFill/>
        </p:spPr>
        <p:txBody>
          <a:bodyPr wrap="square" rtlCol="0">
            <a:spAutoFit/>
          </a:bodyPr>
          <a:lstStyle/>
          <a:p>
            <a:r>
              <a:rPr lang="en-US" sz="1600" dirty="0">
                <a:solidFill>
                  <a:schemeClr val="dk1"/>
                </a:solidFill>
                <a:ea typeface="Georgia"/>
                <a:cs typeface="Georgia"/>
                <a:sym typeface="Georgia"/>
              </a:rPr>
              <a:t>Baken D. M. &amp; Woolley C. (2011); </a:t>
            </a:r>
            <a:r>
              <a:rPr lang="en-US" sz="1600" dirty="0">
                <a:solidFill>
                  <a:srgbClr val="000000"/>
                </a:solidFill>
                <a:ea typeface="Georgia"/>
                <a:cs typeface="Georgia"/>
                <a:sym typeface="Georgia"/>
              </a:rPr>
              <a:t>Zabora J., Brintzenhofeszoc, K., Curbow, B., Hooker, C., &amp; Piantadosi, S. (2001); National Comprehensive Cancer Network (NCCN) guidelines</a:t>
            </a:r>
            <a:endParaRPr lang="en-US" sz="1600" dirty="0"/>
          </a:p>
        </p:txBody>
      </p:sp>
    </p:spTree>
    <p:extLst>
      <p:ext uri="{BB962C8B-B14F-4D97-AF65-F5344CB8AC3E}">
        <p14:creationId xmlns:p14="http://schemas.microsoft.com/office/powerpoint/2010/main" val="3339595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9AB616-AD60-0846-81AE-1FE2F3B2E6C7}"/>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7FC025-59C3-244D-9649-6570191D8C2C}"/>
              </a:ext>
            </a:extLst>
          </p:cNvPr>
          <p:cNvSpPr txBox="1"/>
          <p:nvPr/>
        </p:nvSpPr>
        <p:spPr>
          <a:xfrm>
            <a:off x="1427201" y="350037"/>
            <a:ext cx="9337598" cy="954107"/>
          </a:xfrm>
          <a:prstGeom prst="rect">
            <a:avLst/>
          </a:prstGeom>
          <a:noFill/>
        </p:spPr>
        <p:txBody>
          <a:bodyPr wrap="square" rtlCol="0">
            <a:spAutoFit/>
          </a:bodyPr>
          <a:lstStyle/>
          <a:p>
            <a:pPr algn="ctr"/>
            <a:r>
              <a:rPr lang="en-US" sz="3200" b="1" dirty="0">
                <a:solidFill>
                  <a:srgbClr val="004174"/>
                </a:solidFill>
                <a:latin typeface="Century Gothic" panose="020B0502020202020204" pitchFamily="34" charset="0"/>
              </a:rPr>
              <a:t>Needs Assessment</a:t>
            </a:r>
          </a:p>
          <a:p>
            <a:pPr algn="ctr"/>
            <a:r>
              <a:rPr lang="en-US" sz="2400" b="1" dirty="0">
                <a:solidFill>
                  <a:srgbClr val="004174"/>
                </a:solidFill>
                <a:latin typeface="Century Gothic" panose="020B0502020202020204" pitchFamily="34" charset="0"/>
              </a:rPr>
              <a:t>(a.k.a. distress screening)</a:t>
            </a:r>
          </a:p>
        </p:txBody>
      </p:sp>
      <p:sp>
        <p:nvSpPr>
          <p:cNvPr id="6" name="Content Placeholder 2">
            <a:extLst>
              <a:ext uri="{FF2B5EF4-FFF2-40B4-BE49-F238E27FC236}">
                <a16:creationId xmlns:a16="http://schemas.microsoft.com/office/drawing/2014/main" id="{E3CCE028-5F0B-0640-9516-E52398E1329F}"/>
              </a:ext>
            </a:extLst>
          </p:cNvPr>
          <p:cNvSpPr>
            <a:spLocks noGrp="1"/>
          </p:cNvSpPr>
          <p:nvPr>
            <p:ph idx="1"/>
          </p:nvPr>
        </p:nvSpPr>
        <p:spPr>
          <a:xfrm>
            <a:off x="838200" y="1989748"/>
            <a:ext cx="10515600" cy="4351338"/>
          </a:xfrm>
        </p:spPr>
        <p:txBody>
          <a:bodyPr/>
          <a:lstStyle/>
          <a:p>
            <a:r>
              <a:rPr lang="en-US" dirty="0">
                <a:solidFill>
                  <a:schemeClr val="dk1"/>
                </a:solidFill>
                <a:ea typeface="Georgia"/>
                <a:cs typeface="Georgia"/>
                <a:sym typeface="Georgia"/>
              </a:rPr>
              <a:t>Commission on Cancer and the American College of Surgeons (ACOS) have incorporated distress screening as a mandate as of Jan. 1, 2015.</a:t>
            </a:r>
            <a:endParaRPr lang="en-US" dirty="0"/>
          </a:p>
          <a:p>
            <a:r>
              <a:rPr lang="en-US" dirty="0"/>
              <a:t>More importantly – needs assessment/distress screening can serve as a triage method for determining and prioritizing patient needs</a:t>
            </a:r>
          </a:p>
          <a:p>
            <a:r>
              <a:rPr lang="en-US" sz="2700" b="0" i="0" u="none" dirty="0">
                <a:solidFill>
                  <a:schemeClr val="dk1"/>
                </a:solidFill>
                <a:ea typeface="Georgia"/>
                <a:cs typeface="Georgia"/>
                <a:sym typeface="Georgia"/>
              </a:rPr>
              <a:t>Three </a:t>
            </a:r>
            <a:r>
              <a:rPr lang="en-US" sz="2700" b="0" i="0" u="none" dirty="0">
                <a:ea typeface="Georgia"/>
                <a:cs typeface="Georgia"/>
                <a:sym typeface="Georgia"/>
              </a:rPr>
              <a:t>goals:</a:t>
            </a:r>
          </a:p>
          <a:p>
            <a:pPr marL="914400" lvl="1" indent="-457200">
              <a:buFont typeface="+mj-lt"/>
              <a:buAutoNum type="arabicPeriod"/>
            </a:pPr>
            <a:r>
              <a:rPr lang="en-US" b="0" i="0" u="none" strike="noStrike" cap="none" dirty="0">
                <a:ea typeface="Georgia"/>
                <a:cs typeface="Georgia"/>
                <a:sym typeface="Georgia"/>
              </a:rPr>
              <a:t>Identify patient’s </a:t>
            </a:r>
            <a:r>
              <a:rPr lang="en-US" b="0" i="1" u="none" strike="noStrike" cap="none" dirty="0">
                <a:ea typeface="Georgia"/>
                <a:cs typeface="Georgia"/>
                <a:sym typeface="Georgia"/>
              </a:rPr>
              <a:t>level of distress</a:t>
            </a:r>
            <a:endParaRPr lang="en-US" dirty="0">
              <a:sym typeface="Georgia"/>
            </a:endParaRPr>
          </a:p>
          <a:p>
            <a:pPr marL="914400" lvl="1" indent="-457200">
              <a:buFont typeface="+mj-lt"/>
              <a:buAutoNum type="arabicPeriod"/>
            </a:pPr>
            <a:r>
              <a:rPr lang="en-US" b="0" i="0" u="none" strike="noStrike" cap="none" dirty="0">
                <a:ea typeface="Georgia"/>
                <a:cs typeface="Georgia"/>
                <a:sym typeface="Georgia"/>
              </a:rPr>
              <a:t>Identify patient’s </a:t>
            </a:r>
            <a:r>
              <a:rPr lang="en-US" b="0" i="1" u="none" strike="noStrike" cap="none" dirty="0">
                <a:ea typeface="Georgia"/>
                <a:cs typeface="Georgia"/>
                <a:sym typeface="Georgia"/>
              </a:rPr>
              <a:t>areas of need</a:t>
            </a:r>
            <a:endParaRPr lang="en-US" dirty="0">
              <a:sym typeface="Georgia"/>
            </a:endParaRPr>
          </a:p>
          <a:p>
            <a:pPr marL="914400" lvl="1" indent="-457200">
              <a:buFont typeface="+mj-lt"/>
              <a:buAutoNum type="arabicPeriod"/>
            </a:pPr>
            <a:r>
              <a:rPr lang="en-US" b="0" i="0" u="none" strike="noStrike" cap="none" dirty="0">
                <a:ea typeface="Georgia"/>
                <a:cs typeface="Georgia"/>
                <a:sym typeface="Georgia"/>
              </a:rPr>
              <a:t>Allow the patient to </a:t>
            </a:r>
            <a:r>
              <a:rPr lang="en-US" b="0" i="1" u="none" strike="noStrike" cap="none" dirty="0">
                <a:ea typeface="Georgia"/>
                <a:cs typeface="Georgia"/>
                <a:sym typeface="Georgia"/>
              </a:rPr>
              <a:t>self-select</a:t>
            </a:r>
            <a:r>
              <a:rPr lang="en-US" b="0" i="0" u="none" strike="noStrike" cap="none" dirty="0">
                <a:ea typeface="Georgia"/>
                <a:cs typeface="Georgia"/>
                <a:sym typeface="Georgia"/>
              </a:rPr>
              <a:t> social support services</a:t>
            </a:r>
            <a:endParaRPr lang="en-US" dirty="0"/>
          </a:p>
        </p:txBody>
      </p:sp>
      <p:pic>
        <p:nvPicPr>
          <p:cNvPr id="1026" name="Picture 2" descr="What to Do About Cancer-Related Distress | University of Michigan Rogel  Cancer Center">
            <a:extLst>
              <a:ext uri="{FF2B5EF4-FFF2-40B4-BE49-F238E27FC236}">
                <a16:creationId xmlns:a16="http://schemas.microsoft.com/office/drawing/2014/main" id="{1ED406EA-2299-924F-80E3-50DCB912D423}"/>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8645962" y="4794738"/>
            <a:ext cx="3088837" cy="173701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583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CFDEDE-8CC9-D845-ABB7-658371EE07C9}"/>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oogle Shape;155;p17">
            <a:extLst>
              <a:ext uri="{FF2B5EF4-FFF2-40B4-BE49-F238E27FC236}">
                <a16:creationId xmlns:a16="http://schemas.microsoft.com/office/drawing/2014/main" id="{518A422B-636E-BC44-BA0C-0D723D2CC48E}"/>
              </a:ext>
            </a:extLst>
          </p:cNvPr>
          <p:cNvPicPr preferRelativeResize="0"/>
          <p:nvPr/>
        </p:nvPicPr>
        <p:blipFill rotWithShape="1">
          <a:blip r:embed="rId2">
            <a:alphaModFix/>
          </a:blip>
          <a:srcRect/>
          <a:stretch/>
        </p:blipFill>
        <p:spPr>
          <a:xfrm>
            <a:off x="1676400" y="152400"/>
            <a:ext cx="8839200" cy="6553200"/>
          </a:xfrm>
          <a:prstGeom prst="rect">
            <a:avLst/>
          </a:prstGeom>
          <a:noFill/>
          <a:ln>
            <a:noFill/>
          </a:ln>
        </p:spPr>
      </p:pic>
      <p:pic>
        <p:nvPicPr>
          <p:cNvPr id="7" name="Picture 6" descr="Icon&#10;&#10;Description automatically generated">
            <a:extLst>
              <a:ext uri="{FF2B5EF4-FFF2-40B4-BE49-F238E27FC236}">
                <a16:creationId xmlns:a16="http://schemas.microsoft.com/office/drawing/2014/main" id="{BAABB5FF-61A0-6949-B2B3-02B4D8D0C2AD}"/>
              </a:ext>
            </a:extLst>
          </p:cNvPr>
          <p:cNvPicPr>
            <a:picLocks noChangeAspect="1"/>
          </p:cNvPicPr>
          <p:nvPr/>
        </p:nvPicPr>
        <p:blipFill>
          <a:blip r:embed="rId3"/>
          <a:stretch>
            <a:fillRect/>
          </a:stretch>
        </p:blipFill>
        <p:spPr>
          <a:xfrm>
            <a:off x="489797" y="5777851"/>
            <a:ext cx="927749" cy="927749"/>
          </a:xfrm>
          <a:prstGeom prst="rect">
            <a:avLst/>
          </a:prstGeom>
        </p:spPr>
      </p:pic>
    </p:spTree>
    <p:extLst>
      <p:ext uri="{BB962C8B-B14F-4D97-AF65-F5344CB8AC3E}">
        <p14:creationId xmlns:p14="http://schemas.microsoft.com/office/powerpoint/2010/main" val="48406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EB292D-9FB8-0E44-836A-F5CE0ECD7434}"/>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2F6821E-986D-0C4A-9673-E5E139CFDF93}"/>
              </a:ext>
            </a:extLst>
          </p:cNvPr>
          <p:cNvSpPr txBox="1"/>
          <p:nvPr/>
        </p:nvSpPr>
        <p:spPr>
          <a:xfrm>
            <a:off x="5249056" y="501293"/>
            <a:ext cx="2032278"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Agenda</a:t>
            </a:r>
          </a:p>
        </p:txBody>
      </p:sp>
      <p:graphicFrame>
        <p:nvGraphicFramePr>
          <p:cNvPr id="8" name="Table 8">
            <a:extLst>
              <a:ext uri="{FF2B5EF4-FFF2-40B4-BE49-F238E27FC236}">
                <a16:creationId xmlns:a16="http://schemas.microsoft.com/office/drawing/2014/main" id="{CAB03F98-C891-4A4A-ABB9-76CCDA4B3680}"/>
              </a:ext>
            </a:extLst>
          </p:cNvPr>
          <p:cNvGraphicFramePr>
            <a:graphicFrameLocks noGrp="1"/>
          </p:cNvGraphicFramePr>
          <p:nvPr>
            <p:extLst>
              <p:ext uri="{D42A27DB-BD31-4B8C-83A1-F6EECF244321}">
                <p14:modId xmlns:p14="http://schemas.microsoft.com/office/powerpoint/2010/main" val="2953929114"/>
              </p:ext>
            </p:extLst>
          </p:nvPr>
        </p:nvGraphicFramePr>
        <p:xfrm>
          <a:off x="472398" y="1828935"/>
          <a:ext cx="11247204" cy="4242198"/>
        </p:xfrm>
        <a:graphic>
          <a:graphicData uri="http://schemas.openxmlformats.org/drawingml/2006/table">
            <a:tbl>
              <a:tblPr firstRow="1" bandRow="1">
                <a:tableStyleId>{00A15C55-8517-42AA-B614-E9B94910E393}</a:tableStyleId>
              </a:tblPr>
              <a:tblGrid>
                <a:gridCol w="2278297">
                  <a:extLst>
                    <a:ext uri="{9D8B030D-6E8A-4147-A177-3AD203B41FA5}">
                      <a16:colId xmlns:a16="http://schemas.microsoft.com/office/drawing/2014/main" val="4045088849"/>
                    </a:ext>
                  </a:extLst>
                </a:gridCol>
                <a:gridCol w="4811843">
                  <a:extLst>
                    <a:ext uri="{9D8B030D-6E8A-4147-A177-3AD203B41FA5}">
                      <a16:colId xmlns:a16="http://schemas.microsoft.com/office/drawing/2014/main" val="2515314169"/>
                    </a:ext>
                  </a:extLst>
                </a:gridCol>
                <a:gridCol w="4157064">
                  <a:extLst>
                    <a:ext uri="{9D8B030D-6E8A-4147-A177-3AD203B41FA5}">
                      <a16:colId xmlns:a16="http://schemas.microsoft.com/office/drawing/2014/main" val="3245259833"/>
                    </a:ext>
                  </a:extLst>
                </a:gridCol>
              </a:tblGrid>
              <a:tr h="749499">
                <a:tc>
                  <a:txBody>
                    <a:bodyPr/>
                    <a:lstStyle/>
                    <a:p>
                      <a:pPr algn="l"/>
                      <a:r>
                        <a:rPr lang="en-US" sz="2400" dirty="0">
                          <a:solidFill>
                            <a:srgbClr val="004174"/>
                          </a:solidFill>
                        </a:rPr>
                        <a:t>Time</a:t>
                      </a:r>
                      <a:endParaRPr lang="en-US" sz="2400" dirty="0">
                        <a:solidFill>
                          <a:srgbClr val="004174"/>
                        </a:solidFill>
                        <a:latin typeface="Garamond" panose="02020404030301010803" pitchFamily="18" charset="0"/>
                      </a:endParaRPr>
                    </a:p>
                  </a:txBody>
                  <a:tcPr>
                    <a:solidFill>
                      <a:schemeClr val="accent4">
                        <a:alpha val="65000"/>
                      </a:schemeClr>
                    </a:solidFill>
                  </a:tcPr>
                </a:tc>
                <a:tc>
                  <a:txBody>
                    <a:bodyPr/>
                    <a:lstStyle/>
                    <a:p>
                      <a:pPr algn="l"/>
                      <a:r>
                        <a:rPr lang="en-US" sz="2400" dirty="0">
                          <a:solidFill>
                            <a:srgbClr val="004174"/>
                          </a:solidFill>
                        </a:rPr>
                        <a:t>Presentation</a:t>
                      </a:r>
                      <a:endParaRPr lang="en-US" sz="2400" dirty="0">
                        <a:solidFill>
                          <a:srgbClr val="004174"/>
                        </a:solidFill>
                        <a:latin typeface="Garamond" panose="02020404030301010803" pitchFamily="18" charset="0"/>
                      </a:endParaRPr>
                    </a:p>
                  </a:txBody>
                  <a:tcPr>
                    <a:solidFill>
                      <a:schemeClr val="accent4">
                        <a:alpha val="65000"/>
                      </a:schemeClr>
                    </a:solidFill>
                  </a:tcPr>
                </a:tc>
                <a:tc>
                  <a:txBody>
                    <a:bodyPr/>
                    <a:lstStyle/>
                    <a:p>
                      <a:pPr algn="l"/>
                      <a:r>
                        <a:rPr lang="en-US" sz="2400" dirty="0">
                          <a:solidFill>
                            <a:srgbClr val="004174"/>
                          </a:solidFill>
                        </a:rPr>
                        <a:t>Presenter</a:t>
                      </a:r>
                      <a:endParaRPr lang="en-US" sz="2400" dirty="0">
                        <a:solidFill>
                          <a:srgbClr val="004174"/>
                        </a:solidFill>
                        <a:latin typeface="Garamond" panose="02020404030301010803" pitchFamily="18" charset="0"/>
                      </a:endParaRPr>
                    </a:p>
                  </a:txBody>
                  <a:tcPr>
                    <a:solidFill>
                      <a:schemeClr val="accent4">
                        <a:alpha val="65000"/>
                      </a:schemeClr>
                    </a:solidFill>
                  </a:tcPr>
                </a:tc>
                <a:extLst>
                  <a:ext uri="{0D108BD9-81ED-4DB2-BD59-A6C34878D82A}">
                    <a16:rowId xmlns:a16="http://schemas.microsoft.com/office/drawing/2014/main" val="342172595"/>
                  </a:ext>
                </a:extLst>
              </a:tr>
              <a:tr h="749499">
                <a:tc>
                  <a:txBody>
                    <a:bodyPr/>
                    <a:lstStyle/>
                    <a:p>
                      <a:r>
                        <a:rPr lang="en-US" dirty="0">
                          <a:solidFill>
                            <a:srgbClr val="004174"/>
                          </a:solidFill>
                        </a:rPr>
                        <a:t>12:00– 12:10 pm</a:t>
                      </a:r>
                      <a:endParaRPr lang="en-US" dirty="0">
                        <a:solidFill>
                          <a:srgbClr val="004174"/>
                        </a:solidFill>
                        <a:latin typeface="Garamond" panose="02020404030301010803" pitchFamily="18" charset="0"/>
                      </a:endParaRPr>
                    </a:p>
                  </a:txBody>
                  <a:tcPr anchor="ctr"/>
                </a:tc>
                <a:tc>
                  <a:txBody>
                    <a:bodyPr/>
                    <a:lstStyle/>
                    <a:p>
                      <a:r>
                        <a:rPr lang="en-US" dirty="0">
                          <a:solidFill>
                            <a:srgbClr val="004174"/>
                          </a:solidFill>
                        </a:rPr>
                        <a:t>Welcome</a:t>
                      </a:r>
                    </a:p>
                    <a:p>
                      <a:r>
                        <a:rPr lang="en-US" dirty="0">
                          <a:solidFill>
                            <a:srgbClr val="004174"/>
                          </a:solidFill>
                        </a:rPr>
                        <a:t>Introductions</a:t>
                      </a:r>
                    </a:p>
                    <a:p>
                      <a:r>
                        <a:rPr lang="en-US" dirty="0">
                          <a:solidFill>
                            <a:srgbClr val="004174"/>
                          </a:solidFill>
                        </a:rPr>
                        <a:t>Housekeeping</a:t>
                      </a:r>
                      <a:endParaRPr lang="en-US" dirty="0">
                        <a:solidFill>
                          <a:srgbClr val="004174"/>
                        </a:solidFill>
                        <a:latin typeface="Garamond" panose="02020404030301010803" pitchFamily="18" charset="0"/>
                      </a:endParaRPr>
                    </a:p>
                  </a:txBody>
                  <a:tcPr anchor="ctr"/>
                </a:tc>
                <a:tc>
                  <a:txBody>
                    <a:bodyPr/>
                    <a:lstStyle/>
                    <a:p>
                      <a:r>
                        <a:rPr lang="en-US" dirty="0">
                          <a:solidFill>
                            <a:srgbClr val="004174"/>
                          </a:solidFill>
                        </a:rPr>
                        <a:t>Catie Knight, MPH</a:t>
                      </a:r>
                      <a:endParaRPr lang="en-US" dirty="0">
                        <a:solidFill>
                          <a:srgbClr val="004174"/>
                        </a:solidFill>
                        <a:latin typeface="Garamond" panose="02020404030301010803" pitchFamily="18" charset="0"/>
                      </a:endParaRPr>
                    </a:p>
                  </a:txBody>
                  <a:tcPr anchor="ctr"/>
                </a:tc>
                <a:extLst>
                  <a:ext uri="{0D108BD9-81ED-4DB2-BD59-A6C34878D82A}">
                    <a16:rowId xmlns:a16="http://schemas.microsoft.com/office/drawing/2014/main" val="1042016798"/>
                  </a:ext>
                </a:extLst>
              </a:tr>
              <a:tr h="749499">
                <a:tc>
                  <a:txBody>
                    <a:bodyPr/>
                    <a:lstStyle/>
                    <a:p>
                      <a:r>
                        <a:rPr lang="en-US" dirty="0">
                          <a:solidFill>
                            <a:srgbClr val="004174"/>
                          </a:solidFill>
                        </a:rPr>
                        <a:t>12:10 – 12:30 pm</a:t>
                      </a:r>
                      <a:endParaRPr lang="en-US" dirty="0">
                        <a:solidFill>
                          <a:srgbClr val="004174"/>
                        </a:solidFill>
                        <a:latin typeface="Garamond" panose="02020404030301010803" pitchFamily="18" charset="0"/>
                      </a:endParaRPr>
                    </a:p>
                  </a:txBody>
                  <a:tcPr anchor="ctr"/>
                </a:tc>
                <a:tc>
                  <a:txBody>
                    <a:bodyPr/>
                    <a:lstStyle/>
                    <a:p>
                      <a:r>
                        <a:rPr lang="en-US" dirty="0">
                          <a:solidFill>
                            <a:srgbClr val="004174"/>
                          </a:solidFill>
                        </a:rPr>
                        <a:t>Case Presentation</a:t>
                      </a:r>
                      <a:endParaRPr lang="en-US" dirty="0">
                        <a:solidFill>
                          <a:srgbClr val="004174"/>
                        </a:solidFill>
                        <a:latin typeface="Garamond" panose="02020404030301010803" pitchFamily="18" charset="0"/>
                      </a:endParaRPr>
                    </a:p>
                  </a:txBody>
                  <a:tcPr anchor="ctr"/>
                </a:tc>
                <a:tc>
                  <a:txBody>
                    <a:bodyPr/>
                    <a:lstStyle/>
                    <a:p>
                      <a:r>
                        <a:rPr lang="en-US" dirty="0">
                          <a:solidFill>
                            <a:srgbClr val="004174"/>
                          </a:solidFill>
                          <a:latin typeface="+mn-lt"/>
                        </a:rPr>
                        <a:t>Elizabeth Wulff-Burchfield, MD</a:t>
                      </a:r>
                    </a:p>
                  </a:txBody>
                  <a:tcPr anchor="ctr"/>
                </a:tc>
                <a:extLst>
                  <a:ext uri="{0D108BD9-81ED-4DB2-BD59-A6C34878D82A}">
                    <a16:rowId xmlns:a16="http://schemas.microsoft.com/office/drawing/2014/main" val="1528037397"/>
                  </a:ext>
                </a:extLst>
              </a:tr>
              <a:tr h="749499">
                <a:tc>
                  <a:txBody>
                    <a:bodyPr/>
                    <a:lstStyle/>
                    <a:p>
                      <a:r>
                        <a:rPr lang="en-US" dirty="0">
                          <a:solidFill>
                            <a:srgbClr val="004174"/>
                          </a:solidFill>
                        </a:rPr>
                        <a:t>12:30 – 12:55 pm</a:t>
                      </a:r>
                      <a:endParaRPr lang="en-US" dirty="0">
                        <a:solidFill>
                          <a:srgbClr val="004174"/>
                        </a:solidFill>
                        <a:latin typeface="Garamond" panose="02020404030301010803" pitchFamily="18" charset="0"/>
                      </a:endParaRPr>
                    </a:p>
                  </a:txBody>
                  <a:tcPr anchor="ctr"/>
                </a:tc>
                <a:tc>
                  <a:txBody>
                    <a:bodyPr/>
                    <a:lstStyle/>
                    <a:p>
                      <a:r>
                        <a:rPr lang="en-US" dirty="0">
                          <a:solidFill>
                            <a:srgbClr val="004174"/>
                          </a:solidFill>
                        </a:rPr>
                        <a:t>Didactic:</a:t>
                      </a:r>
                    </a:p>
                    <a:p>
                      <a:r>
                        <a:rPr lang="en-US" dirty="0">
                          <a:solidFill>
                            <a:srgbClr val="004174"/>
                          </a:solidFill>
                          <a:latin typeface="+mn-lt"/>
                        </a:rPr>
                        <a:t>Patient Assessment and Treatment Choice</a:t>
                      </a:r>
                    </a:p>
                    <a:p>
                      <a:r>
                        <a:rPr lang="en-US" dirty="0">
                          <a:solidFill>
                            <a:srgbClr val="004174"/>
                          </a:solidFill>
                          <a:latin typeface="+mn-lt"/>
                        </a:rPr>
                        <a:t>Discussion and Questions</a:t>
                      </a:r>
                    </a:p>
                  </a:txBody>
                  <a:tcPr anchor="ctr"/>
                </a:tc>
                <a:tc>
                  <a:txBody>
                    <a:bodyPr/>
                    <a:lstStyle/>
                    <a:p>
                      <a:r>
                        <a:rPr lang="en-US" dirty="0">
                          <a:solidFill>
                            <a:srgbClr val="004174"/>
                          </a:solidFill>
                          <a:latin typeface="+mn-lt"/>
                        </a:rPr>
                        <a:t>Jessica Hamilton, PhD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4174"/>
                          </a:solidFill>
                          <a:latin typeface="+mn-lt"/>
                        </a:rPr>
                        <a:t>Elizabeth Wulff-Burchfield, MD</a:t>
                      </a:r>
                    </a:p>
                  </a:txBody>
                  <a:tcPr anchor="ctr"/>
                </a:tc>
                <a:extLst>
                  <a:ext uri="{0D108BD9-81ED-4DB2-BD59-A6C34878D82A}">
                    <a16:rowId xmlns:a16="http://schemas.microsoft.com/office/drawing/2014/main" val="399788409"/>
                  </a:ext>
                </a:extLst>
              </a:tr>
              <a:tr h="749499">
                <a:tc>
                  <a:txBody>
                    <a:bodyPr/>
                    <a:lstStyle/>
                    <a:p>
                      <a:r>
                        <a:rPr lang="en-US" dirty="0">
                          <a:solidFill>
                            <a:srgbClr val="004174"/>
                          </a:solidFill>
                        </a:rPr>
                        <a:t>12:55 – 1:00 pm</a:t>
                      </a:r>
                      <a:endParaRPr lang="en-US" dirty="0">
                        <a:solidFill>
                          <a:srgbClr val="004174"/>
                        </a:solidFill>
                        <a:latin typeface="Garamond" panose="02020404030301010803" pitchFamily="18" charset="0"/>
                      </a:endParaRPr>
                    </a:p>
                  </a:txBody>
                  <a:tcPr anchor="ctr"/>
                </a:tc>
                <a:tc>
                  <a:txBody>
                    <a:bodyPr/>
                    <a:lstStyle/>
                    <a:p>
                      <a:r>
                        <a:rPr lang="en-US" dirty="0">
                          <a:solidFill>
                            <a:srgbClr val="004174"/>
                          </a:solidFill>
                        </a:rPr>
                        <a:t>Homework</a:t>
                      </a:r>
                    </a:p>
                    <a:p>
                      <a:r>
                        <a:rPr lang="en-US" dirty="0">
                          <a:solidFill>
                            <a:srgbClr val="004174"/>
                          </a:solidFill>
                        </a:rPr>
                        <a:t>Wrap-up</a:t>
                      </a:r>
                    </a:p>
                    <a:p>
                      <a:r>
                        <a:rPr lang="en-US" dirty="0">
                          <a:solidFill>
                            <a:srgbClr val="004174"/>
                          </a:solidFill>
                        </a:rPr>
                        <a:t>Announcements</a:t>
                      </a:r>
                      <a:endParaRPr lang="en-US" dirty="0">
                        <a:solidFill>
                          <a:srgbClr val="004174"/>
                        </a:solidFill>
                        <a:latin typeface="Garamond" panose="02020404030301010803" pitchFamily="18" charset="0"/>
                      </a:endParaRPr>
                    </a:p>
                  </a:txBody>
                  <a:tcPr anchor="ctr"/>
                </a:tc>
                <a:tc>
                  <a:txBody>
                    <a:bodyPr/>
                    <a:lstStyle/>
                    <a:p>
                      <a:r>
                        <a:rPr lang="en-US" dirty="0">
                          <a:solidFill>
                            <a:srgbClr val="004174"/>
                          </a:solidFill>
                          <a:latin typeface="+mn-lt"/>
                        </a:rPr>
                        <a:t>Catie Knight, MPH</a:t>
                      </a:r>
                    </a:p>
                  </a:txBody>
                  <a:tcPr anchor="ctr"/>
                </a:tc>
                <a:extLst>
                  <a:ext uri="{0D108BD9-81ED-4DB2-BD59-A6C34878D82A}">
                    <a16:rowId xmlns:a16="http://schemas.microsoft.com/office/drawing/2014/main" val="2647292221"/>
                  </a:ext>
                </a:extLst>
              </a:tr>
            </a:tbl>
          </a:graphicData>
        </a:graphic>
      </p:graphicFrame>
    </p:spTree>
    <p:extLst>
      <p:ext uri="{BB962C8B-B14F-4D97-AF65-F5344CB8AC3E}">
        <p14:creationId xmlns:p14="http://schemas.microsoft.com/office/powerpoint/2010/main" val="1068026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2B4AF-56EA-4707-95A3-39718B329C24}"/>
              </a:ext>
            </a:extLst>
          </p:cNvPr>
          <p:cNvSpPr>
            <a:spLocks noGrp="1"/>
          </p:cNvSpPr>
          <p:nvPr>
            <p:ph idx="1"/>
          </p:nvPr>
        </p:nvSpPr>
        <p:spPr>
          <a:xfrm>
            <a:off x="1435608" y="2301113"/>
            <a:ext cx="9320784" cy="3892073"/>
          </a:xfrm>
        </p:spPr>
        <p:txBody>
          <a:bodyPr>
            <a:normAutofit/>
          </a:bodyPr>
          <a:lstStyle/>
          <a:p>
            <a:pPr marL="0" indent="0">
              <a:buNone/>
            </a:pPr>
            <a:r>
              <a:rPr lang="en-US" dirty="0"/>
              <a:t>Which of the following needs seem the most frequent or most urgent among new patients in your practice or community?</a:t>
            </a:r>
          </a:p>
          <a:p>
            <a:pPr lvl="8">
              <a:lnSpc>
                <a:spcPct val="150000"/>
              </a:lnSpc>
              <a:buFont typeface="Wingdings" pitchFamily="2" charset="2"/>
              <a:buChar char="q"/>
            </a:pPr>
            <a:r>
              <a:rPr lang="en-US" sz="2400" dirty="0"/>
              <a:t>Practical</a:t>
            </a:r>
          </a:p>
          <a:p>
            <a:pPr lvl="8">
              <a:lnSpc>
                <a:spcPct val="150000"/>
              </a:lnSpc>
              <a:buFont typeface="Wingdings" pitchFamily="2" charset="2"/>
              <a:buChar char="q"/>
            </a:pPr>
            <a:r>
              <a:rPr lang="en-US" sz="2400" dirty="0"/>
              <a:t>Emotional</a:t>
            </a:r>
          </a:p>
          <a:p>
            <a:pPr lvl="8">
              <a:lnSpc>
                <a:spcPct val="150000"/>
              </a:lnSpc>
              <a:buFont typeface="Wingdings" pitchFamily="2" charset="2"/>
              <a:buChar char="q"/>
            </a:pPr>
            <a:r>
              <a:rPr lang="en-US" sz="2400" dirty="0"/>
              <a:t>Nutritional</a:t>
            </a:r>
          </a:p>
          <a:p>
            <a:pPr lvl="8">
              <a:lnSpc>
                <a:spcPct val="150000"/>
              </a:lnSpc>
              <a:buFont typeface="Wingdings" pitchFamily="2" charset="2"/>
              <a:buChar char="q"/>
            </a:pPr>
            <a:r>
              <a:rPr lang="en-US" sz="2400" dirty="0"/>
              <a:t>Spiritual</a:t>
            </a:r>
          </a:p>
          <a:p>
            <a:pPr lvl="8">
              <a:lnSpc>
                <a:spcPct val="150000"/>
              </a:lnSpc>
              <a:buFont typeface="Wingdings" pitchFamily="2" charset="2"/>
              <a:buChar char="q"/>
            </a:pPr>
            <a:r>
              <a:rPr lang="en-US" sz="2400" dirty="0"/>
              <a:t>Physical</a:t>
            </a:r>
          </a:p>
        </p:txBody>
      </p:sp>
      <p:sp>
        <p:nvSpPr>
          <p:cNvPr id="5" name="Rectangle 4">
            <a:extLst>
              <a:ext uri="{FF2B5EF4-FFF2-40B4-BE49-F238E27FC236}">
                <a16:creationId xmlns:a16="http://schemas.microsoft.com/office/drawing/2014/main" id="{1A7048A0-D6F3-224B-88A5-B3FC4E195066}"/>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E0A46FB-4168-F840-A670-0B53B4BA6958}"/>
              </a:ext>
            </a:extLst>
          </p:cNvPr>
          <p:cNvSpPr txBox="1"/>
          <p:nvPr/>
        </p:nvSpPr>
        <p:spPr>
          <a:xfrm>
            <a:off x="1427201" y="532071"/>
            <a:ext cx="9337598" cy="584775"/>
          </a:xfrm>
          <a:prstGeom prst="rect">
            <a:avLst/>
          </a:prstGeom>
          <a:noFill/>
        </p:spPr>
        <p:txBody>
          <a:bodyPr wrap="square" rtlCol="0">
            <a:spAutoFit/>
          </a:bodyPr>
          <a:lstStyle/>
          <a:p>
            <a:pPr algn="ctr"/>
            <a:r>
              <a:rPr lang="en-US" sz="3200" b="1" dirty="0">
                <a:solidFill>
                  <a:srgbClr val="004174"/>
                </a:solidFill>
                <a:latin typeface="Century Gothic" panose="020B0502020202020204" pitchFamily="34" charset="0"/>
              </a:rPr>
              <a:t>Let’s take a poll!</a:t>
            </a:r>
            <a:endParaRPr lang="en-US" sz="2400" b="1" dirty="0">
              <a:solidFill>
                <a:srgbClr val="004174"/>
              </a:solidFill>
              <a:latin typeface="Century Gothic" panose="020B0502020202020204" pitchFamily="34" charset="0"/>
            </a:endParaRPr>
          </a:p>
        </p:txBody>
      </p:sp>
      <p:pic>
        <p:nvPicPr>
          <p:cNvPr id="4" name="Picture 4" descr="Questions on KPMG Compliance Survey - Radical Compliance">
            <a:extLst>
              <a:ext uri="{FF2B5EF4-FFF2-40B4-BE49-F238E27FC236}">
                <a16:creationId xmlns:a16="http://schemas.microsoft.com/office/drawing/2014/main" id="{5F0590D4-3B40-C042-B81A-81EA4C1C9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608" y="65727"/>
            <a:ext cx="1920713" cy="151746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860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6DB62C-1AF1-4F4D-BB9A-C524A113B959}"/>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040F232-4599-494F-9AD3-CC3728E037DD}"/>
              </a:ext>
            </a:extLst>
          </p:cNvPr>
          <p:cNvSpPr txBox="1"/>
          <p:nvPr/>
        </p:nvSpPr>
        <p:spPr>
          <a:xfrm>
            <a:off x="1427201" y="501293"/>
            <a:ext cx="9337598"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KU Needs Assessment Workflow</a:t>
            </a:r>
          </a:p>
        </p:txBody>
      </p:sp>
      <p:pic>
        <p:nvPicPr>
          <p:cNvPr id="6" name="Google Shape;177;p20">
            <a:extLst>
              <a:ext uri="{FF2B5EF4-FFF2-40B4-BE49-F238E27FC236}">
                <a16:creationId xmlns:a16="http://schemas.microsoft.com/office/drawing/2014/main" id="{DF627692-0B80-2D4D-A948-0795419FE675}"/>
              </a:ext>
            </a:extLst>
          </p:cNvPr>
          <p:cNvPicPr preferRelativeResize="0">
            <a:picLocks/>
          </p:cNvPicPr>
          <p:nvPr/>
        </p:nvPicPr>
        <p:blipFill rotWithShape="1">
          <a:blip r:embed="rId2">
            <a:alphaModFix/>
          </a:blip>
          <a:srcRect/>
          <a:stretch/>
        </p:blipFill>
        <p:spPr>
          <a:xfrm>
            <a:off x="1752600" y="1490848"/>
            <a:ext cx="8686800" cy="4962525"/>
          </a:xfrm>
          <a:prstGeom prst="rect">
            <a:avLst/>
          </a:prstGeom>
          <a:noFill/>
          <a:ln>
            <a:noFill/>
          </a:ln>
        </p:spPr>
      </p:pic>
    </p:spTree>
    <p:extLst>
      <p:ext uri="{BB962C8B-B14F-4D97-AF65-F5344CB8AC3E}">
        <p14:creationId xmlns:p14="http://schemas.microsoft.com/office/powerpoint/2010/main" val="1543269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47C498-E2BF-E84D-A98D-4AEE0079AC8D}"/>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6A49152-1DC4-D845-A627-51D4CF564A4C}"/>
              </a:ext>
            </a:extLst>
          </p:cNvPr>
          <p:cNvSpPr txBox="1"/>
          <p:nvPr/>
        </p:nvSpPr>
        <p:spPr>
          <a:xfrm>
            <a:off x="1427201" y="501293"/>
            <a:ext cx="9337598"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KU Experience – Unmet Needs</a:t>
            </a:r>
          </a:p>
        </p:txBody>
      </p:sp>
      <p:graphicFrame>
        <p:nvGraphicFramePr>
          <p:cNvPr id="6" name="Google Shape;196;p23">
            <a:extLst>
              <a:ext uri="{FF2B5EF4-FFF2-40B4-BE49-F238E27FC236}">
                <a16:creationId xmlns:a16="http://schemas.microsoft.com/office/drawing/2014/main" id="{35EFA7F0-BFB2-2040-A9B8-B93860FBB81F}"/>
              </a:ext>
            </a:extLst>
          </p:cNvPr>
          <p:cNvGraphicFramePr/>
          <p:nvPr>
            <p:extLst>
              <p:ext uri="{D42A27DB-BD31-4B8C-83A1-F6EECF244321}">
                <p14:modId xmlns:p14="http://schemas.microsoft.com/office/powerpoint/2010/main" val="3654857190"/>
              </p:ext>
            </p:extLst>
          </p:nvPr>
        </p:nvGraphicFramePr>
        <p:xfrm>
          <a:off x="1835150" y="2016126"/>
          <a:ext cx="8521700" cy="3493120"/>
        </p:xfrm>
        <a:graphic>
          <a:graphicData uri="http://schemas.openxmlformats.org/drawingml/2006/table">
            <a:tbl>
              <a:tblPr>
                <a:noFill/>
              </a:tblPr>
              <a:tblGrid>
                <a:gridCol w="2130425">
                  <a:extLst>
                    <a:ext uri="{9D8B030D-6E8A-4147-A177-3AD203B41FA5}">
                      <a16:colId xmlns:a16="http://schemas.microsoft.com/office/drawing/2014/main" val="20000"/>
                    </a:ext>
                  </a:extLst>
                </a:gridCol>
                <a:gridCol w="2130425">
                  <a:extLst>
                    <a:ext uri="{9D8B030D-6E8A-4147-A177-3AD203B41FA5}">
                      <a16:colId xmlns:a16="http://schemas.microsoft.com/office/drawing/2014/main" val="20001"/>
                    </a:ext>
                  </a:extLst>
                </a:gridCol>
                <a:gridCol w="2130425">
                  <a:extLst>
                    <a:ext uri="{9D8B030D-6E8A-4147-A177-3AD203B41FA5}">
                      <a16:colId xmlns:a16="http://schemas.microsoft.com/office/drawing/2014/main" val="20002"/>
                    </a:ext>
                  </a:extLst>
                </a:gridCol>
                <a:gridCol w="2130425">
                  <a:extLst>
                    <a:ext uri="{9D8B030D-6E8A-4147-A177-3AD203B41FA5}">
                      <a16:colId xmlns:a16="http://schemas.microsoft.com/office/drawing/2014/main" val="20003"/>
                    </a:ext>
                  </a:extLst>
                </a:gridCol>
              </a:tblGrid>
              <a:tr h="746125">
                <a:tc>
                  <a:txBody>
                    <a:bodyPr/>
                    <a:lstStyle/>
                    <a:p>
                      <a:pPr marL="0" marR="0" lvl="0" indent="0" algn="l" rtl="0">
                        <a:lnSpc>
                          <a:spcPct val="100000"/>
                        </a:lnSpc>
                        <a:spcBef>
                          <a:spcPts val="0"/>
                        </a:spcBef>
                        <a:spcAft>
                          <a:spcPts val="0"/>
                        </a:spcAft>
                        <a:buClr>
                          <a:schemeClr val="dk1"/>
                        </a:buClr>
                        <a:buSzPts val="1800"/>
                        <a:buFont typeface="Georgia"/>
                        <a:buNone/>
                      </a:pPr>
                      <a:r>
                        <a:rPr lang="en-US" sz="2400" b="1" i="0" u="none" strike="noStrike" cap="none" dirty="0">
                          <a:solidFill>
                            <a:schemeClr val="dk1"/>
                          </a:solidFill>
                          <a:latin typeface="Calibri" panose="020F0502020204030204" pitchFamily="34" charset="0"/>
                          <a:ea typeface="Georgia"/>
                          <a:cs typeface="Calibri" panose="020F0502020204030204" pitchFamily="34" charset="0"/>
                          <a:sym typeface="Georgia"/>
                        </a:rPr>
                        <a:t>Unmet Need</a:t>
                      </a:r>
                      <a:endParaRPr sz="2400" b="1"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B363"/>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1" i="0" u="none" strike="noStrike" cap="none" dirty="0">
                          <a:solidFill>
                            <a:schemeClr val="dk1"/>
                          </a:solidFill>
                          <a:latin typeface="Calibri" panose="020F0502020204030204" pitchFamily="34" charset="0"/>
                          <a:ea typeface="Georgia"/>
                          <a:cs typeface="Calibri" panose="020F0502020204030204" pitchFamily="34" charset="0"/>
                          <a:sym typeface="Georgia"/>
                        </a:rPr>
                        <a:t>1 unmet need</a:t>
                      </a:r>
                      <a:endParaRPr sz="2400" b="1" dirty="0">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chemeClr val="dk1"/>
                        </a:buClr>
                        <a:buSzPts val="1800"/>
                        <a:buFont typeface="Georgia"/>
                        <a:buNone/>
                      </a:pPr>
                      <a:r>
                        <a:rPr lang="en-US" sz="2400" b="1" i="0" u="none" strike="noStrike" cap="none" dirty="0">
                          <a:solidFill>
                            <a:schemeClr val="dk1"/>
                          </a:solidFill>
                          <a:latin typeface="Calibri" panose="020F0502020204030204" pitchFamily="34" charset="0"/>
                          <a:ea typeface="Georgia"/>
                          <a:cs typeface="Calibri" panose="020F0502020204030204" pitchFamily="34" charset="0"/>
                          <a:sym typeface="Georgia"/>
                        </a:rPr>
                        <a:t>N(%)</a:t>
                      </a:r>
                      <a:endParaRPr sz="2400" b="1"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B363"/>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1" i="0" u="none" strike="noStrike" cap="none" dirty="0">
                          <a:solidFill>
                            <a:schemeClr val="dk1"/>
                          </a:solidFill>
                          <a:latin typeface="Calibri" panose="020F0502020204030204" pitchFamily="34" charset="0"/>
                          <a:ea typeface="Georgia"/>
                          <a:cs typeface="Calibri" panose="020F0502020204030204" pitchFamily="34" charset="0"/>
                          <a:sym typeface="Georgia"/>
                        </a:rPr>
                        <a:t>2 unmet needs</a:t>
                      </a:r>
                      <a:endParaRPr sz="2400" b="1" dirty="0">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chemeClr val="dk1"/>
                        </a:buClr>
                        <a:buSzPts val="1800"/>
                        <a:buFont typeface="Georgia"/>
                        <a:buNone/>
                      </a:pPr>
                      <a:r>
                        <a:rPr lang="en-US" sz="2400" b="1" i="0" u="none" strike="noStrike" cap="none" dirty="0">
                          <a:solidFill>
                            <a:schemeClr val="dk1"/>
                          </a:solidFill>
                          <a:latin typeface="Calibri" panose="020F0502020204030204" pitchFamily="34" charset="0"/>
                          <a:ea typeface="Georgia"/>
                          <a:cs typeface="Calibri" panose="020F0502020204030204" pitchFamily="34" charset="0"/>
                          <a:sym typeface="Georgia"/>
                        </a:rPr>
                        <a:t>N(%)</a:t>
                      </a:r>
                      <a:endParaRPr sz="2400" b="1"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B363"/>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1" i="0" u="none" strike="noStrike" cap="none" dirty="0">
                          <a:solidFill>
                            <a:schemeClr val="dk1"/>
                          </a:solidFill>
                          <a:latin typeface="Calibri" panose="020F0502020204030204" pitchFamily="34" charset="0"/>
                          <a:ea typeface="Georgia"/>
                          <a:cs typeface="Calibri" panose="020F0502020204030204" pitchFamily="34" charset="0"/>
                          <a:sym typeface="Georgia"/>
                        </a:rPr>
                        <a:t>3 unmet needs N(%)</a:t>
                      </a:r>
                      <a:endParaRPr sz="2400" b="1"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B363"/>
                    </a:solidFill>
                  </a:tcPr>
                </a:tc>
                <a:extLst>
                  <a:ext uri="{0D108BD9-81ED-4DB2-BD59-A6C34878D82A}">
                    <a16:rowId xmlns:a16="http://schemas.microsoft.com/office/drawing/2014/main" val="10000"/>
                  </a:ext>
                </a:extLst>
              </a:tr>
              <a:tr h="533400">
                <a:tc>
                  <a:txBody>
                    <a:bodyPr/>
                    <a:lstStyle/>
                    <a:p>
                      <a:pPr marL="0" marR="0" lvl="0" indent="0" algn="l"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Practical</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92 (12.9)</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32 (4.4)</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17 (2.4)</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34975">
                <a:tc>
                  <a:txBody>
                    <a:bodyPr/>
                    <a:lstStyle/>
                    <a:p>
                      <a:pPr marL="0" marR="0" lvl="0" indent="0" algn="l"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Emotional</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33 (4.6)</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160 (22.4)</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22 (3.1)</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33400">
                <a:tc>
                  <a:txBody>
                    <a:bodyPr/>
                    <a:lstStyle/>
                    <a:p>
                      <a:pPr marL="0" marR="0" lvl="0" indent="0" algn="l"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Nutritional</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141 (19.8)</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118 (16.6)</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70 (9.8)</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33400">
                <a:tc>
                  <a:txBody>
                    <a:bodyPr/>
                    <a:lstStyle/>
                    <a:p>
                      <a:pPr marL="0" marR="0" lvl="0" indent="0" algn="l"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Spiritual</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306 (42.9)</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24 (3.4)</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15 (2.1)</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34975">
                <a:tc>
                  <a:txBody>
                    <a:bodyPr/>
                    <a:lstStyle/>
                    <a:p>
                      <a:pPr marL="0" marR="0" lvl="0" indent="0" algn="l"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Physical</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99 (13.9)</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151 (21.2)</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88 (12.4)</a:t>
                      </a:r>
                      <a:endParaRPr sz="2400" dirty="0">
                        <a:latin typeface="Calibri" panose="020F0502020204030204" pitchFamily="34" charset="0"/>
                        <a:cs typeface="Calibri" panose="020F0502020204030204" pitchFamily="34" charset="0"/>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7063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CCE002-B400-FC4D-95EB-453A1F645166}"/>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1AEEEEC-51A5-7342-BEAD-D1EE70AAE603}"/>
              </a:ext>
            </a:extLst>
          </p:cNvPr>
          <p:cNvSpPr txBox="1"/>
          <p:nvPr/>
        </p:nvSpPr>
        <p:spPr>
          <a:xfrm>
            <a:off x="1427201" y="501293"/>
            <a:ext cx="9337598"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KU Experience – Resultant Referrals</a:t>
            </a:r>
          </a:p>
        </p:txBody>
      </p:sp>
      <p:sp>
        <p:nvSpPr>
          <p:cNvPr id="6" name="TextBox 5">
            <a:extLst>
              <a:ext uri="{FF2B5EF4-FFF2-40B4-BE49-F238E27FC236}">
                <a16:creationId xmlns:a16="http://schemas.microsoft.com/office/drawing/2014/main" id="{D7DD9DE1-D7DC-D04F-B1F0-65C059C4356A}"/>
              </a:ext>
            </a:extLst>
          </p:cNvPr>
          <p:cNvSpPr txBox="1"/>
          <p:nvPr/>
        </p:nvSpPr>
        <p:spPr>
          <a:xfrm>
            <a:off x="1236784" y="1785818"/>
            <a:ext cx="9718430" cy="461665"/>
          </a:xfrm>
          <a:prstGeom prst="rect">
            <a:avLst/>
          </a:prstGeom>
          <a:noFill/>
        </p:spPr>
        <p:txBody>
          <a:bodyPr wrap="square" rtlCol="0">
            <a:spAutoFit/>
          </a:bodyPr>
          <a:lstStyle/>
          <a:p>
            <a:r>
              <a:rPr lang="en-US" sz="2400" dirty="0"/>
              <a:t>Appointments with Support Services 12 months following distress screening:</a:t>
            </a:r>
          </a:p>
        </p:txBody>
      </p:sp>
      <p:graphicFrame>
        <p:nvGraphicFramePr>
          <p:cNvPr id="7" name="Google Shape;203;p24">
            <a:extLst>
              <a:ext uri="{FF2B5EF4-FFF2-40B4-BE49-F238E27FC236}">
                <a16:creationId xmlns:a16="http://schemas.microsoft.com/office/drawing/2014/main" id="{4FAD614E-6D46-B943-8F68-37448CB0934A}"/>
              </a:ext>
            </a:extLst>
          </p:cNvPr>
          <p:cNvGraphicFramePr/>
          <p:nvPr>
            <p:extLst>
              <p:ext uri="{D42A27DB-BD31-4B8C-83A1-F6EECF244321}">
                <p14:modId xmlns:p14="http://schemas.microsoft.com/office/powerpoint/2010/main" val="604584504"/>
              </p:ext>
            </p:extLst>
          </p:nvPr>
        </p:nvGraphicFramePr>
        <p:xfrm>
          <a:off x="1223554" y="2729158"/>
          <a:ext cx="9744891" cy="3038425"/>
        </p:xfrm>
        <a:graphic>
          <a:graphicData uri="http://schemas.openxmlformats.org/drawingml/2006/table">
            <a:tbl>
              <a:tblPr>
                <a:noFill/>
              </a:tblPr>
              <a:tblGrid>
                <a:gridCol w="2762488">
                  <a:extLst>
                    <a:ext uri="{9D8B030D-6E8A-4147-A177-3AD203B41FA5}">
                      <a16:colId xmlns:a16="http://schemas.microsoft.com/office/drawing/2014/main" val="20000"/>
                    </a:ext>
                  </a:extLst>
                </a:gridCol>
                <a:gridCol w="3459997">
                  <a:extLst>
                    <a:ext uri="{9D8B030D-6E8A-4147-A177-3AD203B41FA5}">
                      <a16:colId xmlns:a16="http://schemas.microsoft.com/office/drawing/2014/main" val="20001"/>
                    </a:ext>
                  </a:extLst>
                </a:gridCol>
                <a:gridCol w="3522406">
                  <a:extLst>
                    <a:ext uri="{9D8B030D-6E8A-4147-A177-3AD203B41FA5}">
                      <a16:colId xmlns:a16="http://schemas.microsoft.com/office/drawing/2014/main" val="20002"/>
                    </a:ext>
                  </a:extLst>
                </a:gridCol>
              </a:tblGrid>
              <a:tr h="731825">
                <a:tc>
                  <a:txBody>
                    <a:bodyPr/>
                    <a:lstStyle/>
                    <a:p>
                      <a:pPr marL="0" marR="0" lvl="0" indent="0" algn="l" rtl="0">
                        <a:lnSpc>
                          <a:spcPct val="100000"/>
                        </a:lnSpc>
                        <a:spcBef>
                          <a:spcPts val="0"/>
                        </a:spcBef>
                        <a:spcAft>
                          <a:spcPts val="0"/>
                        </a:spcAft>
                        <a:buClr>
                          <a:schemeClr val="dk1"/>
                        </a:buClr>
                        <a:buSzPts val="1800"/>
                        <a:buFont typeface="Georgia"/>
                        <a:buNone/>
                      </a:pPr>
                      <a:r>
                        <a:rPr lang="en-US" sz="2400" b="1" i="0" u="none" strike="noStrike" cap="none" dirty="0">
                          <a:solidFill>
                            <a:schemeClr val="dk1"/>
                          </a:solidFill>
                          <a:latin typeface="Calibri" panose="020F0502020204030204" pitchFamily="34" charset="0"/>
                          <a:ea typeface="Georgia"/>
                          <a:cs typeface="Calibri" panose="020F0502020204030204" pitchFamily="34" charset="0"/>
                          <a:sym typeface="Georgia"/>
                        </a:rPr>
                        <a:t>Support Service</a:t>
                      </a:r>
                      <a:endParaRPr sz="2400" dirty="0">
                        <a:latin typeface="Calibri" panose="020F0502020204030204" pitchFamily="34" charset="0"/>
                        <a:cs typeface="Calibri" panose="020F0502020204030204" pitchFamily="34" charset="0"/>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B363"/>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1" i="0" u="none" strike="noStrike" cap="none" dirty="0">
                          <a:solidFill>
                            <a:schemeClr val="dk1"/>
                          </a:solidFill>
                          <a:latin typeface="Calibri" panose="020F0502020204030204" pitchFamily="34" charset="0"/>
                          <a:ea typeface="Georgia"/>
                          <a:cs typeface="Calibri" panose="020F0502020204030204" pitchFamily="34" charset="0"/>
                          <a:sym typeface="Georgia"/>
                        </a:rPr>
                        <a:t># of Patients used service</a:t>
                      </a:r>
                      <a:endParaRPr sz="2400" dirty="0">
                        <a:latin typeface="Calibri" panose="020F0502020204030204" pitchFamily="34" charset="0"/>
                        <a:cs typeface="Calibri" panose="020F0502020204030204" pitchFamily="34" charset="0"/>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B363"/>
                    </a:solidFill>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1" i="0" u="none" strike="noStrike" cap="none" dirty="0">
                          <a:solidFill>
                            <a:schemeClr val="dk1"/>
                          </a:solidFill>
                          <a:latin typeface="Calibri" panose="020F0502020204030204" pitchFamily="34" charset="0"/>
                          <a:ea typeface="Georgia"/>
                          <a:cs typeface="Calibri" panose="020F0502020204030204" pitchFamily="34" charset="0"/>
                          <a:sym typeface="Georgia"/>
                        </a:rPr>
                        <a:t>Range of appointments</a:t>
                      </a:r>
                      <a:endParaRPr sz="2400" dirty="0">
                        <a:latin typeface="Calibri" panose="020F0502020204030204" pitchFamily="34" charset="0"/>
                        <a:cs typeface="Calibri" panose="020F0502020204030204" pitchFamily="34" charset="0"/>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B363"/>
                    </a:solidFill>
                  </a:tcPr>
                </a:tc>
                <a:extLst>
                  <a:ext uri="{0D108BD9-81ED-4DB2-BD59-A6C34878D82A}">
                    <a16:rowId xmlns:a16="http://schemas.microsoft.com/office/drawing/2014/main" val="10000"/>
                  </a:ext>
                </a:extLst>
              </a:tr>
              <a:tr h="576250">
                <a:tc>
                  <a:txBody>
                    <a:bodyPr/>
                    <a:lstStyle/>
                    <a:p>
                      <a:pPr marL="0" marR="0" lvl="0" indent="0" algn="l"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Psychology</a:t>
                      </a:r>
                      <a:endParaRPr sz="2400" dirty="0">
                        <a:latin typeface="Calibri" panose="020F0502020204030204" pitchFamily="34" charset="0"/>
                        <a:cs typeface="Calibri" panose="020F0502020204030204" pitchFamily="34" charset="0"/>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227 (31.8)</a:t>
                      </a:r>
                      <a:endParaRPr sz="2400" dirty="0">
                        <a:latin typeface="Calibri" panose="020F0502020204030204" pitchFamily="34" charset="0"/>
                        <a:cs typeface="Calibri" panose="020F0502020204030204" pitchFamily="34" charset="0"/>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1-7</a:t>
                      </a:r>
                      <a:endParaRPr sz="2400" dirty="0">
                        <a:latin typeface="Calibri" panose="020F0502020204030204" pitchFamily="34" charset="0"/>
                        <a:cs typeface="Calibri" panose="020F0502020204030204" pitchFamily="34" charset="0"/>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77850">
                <a:tc>
                  <a:txBody>
                    <a:bodyPr/>
                    <a:lstStyle/>
                    <a:p>
                      <a:pPr marL="0" marR="0" lvl="0" indent="0" algn="l"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Social Work</a:t>
                      </a:r>
                      <a:endParaRPr sz="2400" dirty="0">
                        <a:latin typeface="Calibri" panose="020F0502020204030204" pitchFamily="34" charset="0"/>
                        <a:cs typeface="Calibri" panose="020F0502020204030204" pitchFamily="34" charset="0"/>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359 (50.4)</a:t>
                      </a:r>
                      <a:endParaRPr sz="2400" dirty="0">
                        <a:latin typeface="Calibri" panose="020F0502020204030204" pitchFamily="34" charset="0"/>
                        <a:cs typeface="Calibri" panose="020F0502020204030204" pitchFamily="34" charset="0"/>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1-5</a:t>
                      </a:r>
                      <a:endParaRPr sz="2400" dirty="0">
                        <a:latin typeface="Calibri" panose="020F0502020204030204" pitchFamily="34" charset="0"/>
                        <a:cs typeface="Calibri" panose="020F0502020204030204" pitchFamily="34" charset="0"/>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76250">
                <a:tc>
                  <a:txBody>
                    <a:bodyPr/>
                    <a:lstStyle/>
                    <a:p>
                      <a:pPr marL="0" marR="0" lvl="0" indent="0" algn="l"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Financial Counselor</a:t>
                      </a:r>
                      <a:endParaRPr sz="2400" dirty="0">
                        <a:latin typeface="Calibri" panose="020F0502020204030204" pitchFamily="34" charset="0"/>
                        <a:cs typeface="Calibri" panose="020F0502020204030204" pitchFamily="34" charset="0"/>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515 (72.3)</a:t>
                      </a:r>
                      <a:endParaRPr sz="2400" dirty="0">
                        <a:latin typeface="Calibri" panose="020F0502020204030204" pitchFamily="34" charset="0"/>
                        <a:cs typeface="Calibri" panose="020F0502020204030204" pitchFamily="34" charset="0"/>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1-5</a:t>
                      </a:r>
                      <a:endParaRPr sz="2400" dirty="0">
                        <a:latin typeface="Calibri" panose="020F0502020204030204" pitchFamily="34" charset="0"/>
                        <a:cs typeface="Calibri" panose="020F0502020204030204" pitchFamily="34" charset="0"/>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76250">
                <a:tc>
                  <a:txBody>
                    <a:bodyPr/>
                    <a:lstStyle/>
                    <a:p>
                      <a:pPr marL="0" marR="0" lvl="0" indent="0" algn="l"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Dietician</a:t>
                      </a:r>
                      <a:endParaRPr sz="2400" dirty="0">
                        <a:latin typeface="Calibri" panose="020F0502020204030204" pitchFamily="34" charset="0"/>
                        <a:cs typeface="Calibri" panose="020F0502020204030204" pitchFamily="34" charset="0"/>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281 (39.4)</a:t>
                      </a:r>
                      <a:endParaRPr sz="2400" dirty="0">
                        <a:latin typeface="Calibri" panose="020F0502020204030204" pitchFamily="34" charset="0"/>
                        <a:cs typeface="Calibri" panose="020F0502020204030204" pitchFamily="34" charset="0"/>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Georgia"/>
                        <a:buNone/>
                      </a:pPr>
                      <a:r>
                        <a:rPr lang="en-US" sz="2400" b="0" i="0" u="none" strike="noStrike" cap="none" dirty="0">
                          <a:solidFill>
                            <a:schemeClr val="dk1"/>
                          </a:solidFill>
                          <a:latin typeface="Calibri" panose="020F0502020204030204" pitchFamily="34" charset="0"/>
                          <a:ea typeface="Georgia"/>
                          <a:cs typeface="Calibri" panose="020F0502020204030204" pitchFamily="34" charset="0"/>
                          <a:sym typeface="Georgia"/>
                        </a:rPr>
                        <a:t>1-7</a:t>
                      </a:r>
                      <a:endParaRPr sz="2400" dirty="0">
                        <a:latin typeface="Calibri" panose="020F0502020204030204" pitchFamily="34" charset="0"/>
                        <a:cs typeface="Calibri" panose="020F0502020204030204" pitchFamily="34" charset="0"/>
                      </a:endParaRPr>
                    </a:p>
                  </a:txBody>
                  <a:tcPr marL="91425" marR="9142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70268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E4952E-4686-4D45-AA26-0932FB4819E4}"/>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6C0ED37-288B-024A-93BA-233BC7ECE6BC}"/>
              </a:ext>
            </a:extLst>
          </p:cNvPr>
          <p:cNvSpPr txBox="1"/>
          <p:nvPr/>
        </p:nvSpPr>
        <p:spPr>
          <a:xfrm>
            <a:off x="1112185" y="547460"/>
            <a:ext cx="9967630" cy="553998"/>
          </a:xfrm>
          <a:prstGeom prst="rect">
            <a:avLst/>
          </a:prstGeom>
          <a:noFill/>
        </p:spPr>
        <p:txBody>
          <a:bodyPr wrap="square" rtlCol="0">
            <a:spAutoFit/>
          </a:bodyPr>
          <a:lstStyle/>
          <a:p>
            <a:pPr algn="ctr"/>
            <a:r>
              <a:rPr lang="en-US" sz="3000" b="1" dirty="0">
                <a:solidFill>
                  <a:srgbClr val="004174"/>
                </a:solidFill>
                <a:latin typeface="Century Gothic" panose="020B0502020202020204" pitchFamily="34" charset="0"/>
              </a:rPr>
              <a:t>Case Study: Checking In After a Needs Assessment</a:t>
            </a:r>
          </a:p>
        </p:txBody>
      </p:sp>
      <p:sp>
        <p:nvSpPr>
          <p:cNvPr id="6" name="TextBox 5">
            <a:extLst>
              <a:ext uri="{FF2B5EF4-FFF2-40B4-BE49-F238E27FC236}">
                <a16:creationId xmlns:a16="http://schemas.microsoft.com/office/drawing/2014/main" id="{3A964C2E-64EA-8849-AACC-1E40357EECF4}"/>
              </a:ext>
            </a:extLst>
          </p:cNvPr>
          <p:cNvSpPr txBox="1"/>
          <p:nvPr/>
        </p:nvSpPr>
        <p:spPr>
          <a:xfrm>
            <a:off x="838200" y="1582183"/>
            <a:ext cx="10515600" cy="954107"/>
          </a:xfrm>
          <a:prstGeom prst="rect">
            <a:avLst/>
          </a:prstGeom>
          <a:noFill/>
        </p:spPr>
        <p:txBody>
          <a:bodyPr wrap="square" rtlCol="0">
            <a:spAutoFit/>
          </a:bodyPr>
          <a:lstStyle/>
          <a:p>
            <a:pPr algn="ctr"/>
            <a:r>
              <a:rPr lang="en-US" sz="2800" dirty="0"/>
              <a:t>Both are men around 60 with intermediate risk, metastatic clear cell RCC, but below the surface they have diverging needs and interests.</a:t>
            </a:r>
          </a:p>
        </p:txBody>
      </p:sp>
      <p:pic>
        <p:nvPicPr>
          <p:cNvPr id="7" name="Picture 6" descr="A person smiling for the camera&#10;&#10;Description automatically generated with low confidence">
            <a:extLst>
              <a:ext uri="{FF2B5EF4-FFF2-40B4-BE49-F238E27FC236}">
                <a16:creationId xmlns:a16="http://schemas.microsoft.com/office/drawing/2014/main" id="{53B1BAA6-8F4F-8E4B-AEBB-A5C064D32C47}"/>
              </a:ext>
            </a:extLst>
          </p:cNvPr>
          <p:cNvPicPr>
            <a:picLocks noChangeAspect="1"/>
          </p:cNvPicPr>
          <p:nvPr/>
        </p:nvPicPr>
        <p:blipFill rotWithShape="1">
          <a:blip r:embed="rId2"/>
          <a:srcRect l="11111" t="5027" r="3334" b="44691"/>
          <a:stretch/>
        </p:blipFill>
        <p:spPr>
          <a:xfrm>
            <a:off x="2945603" y="2877616"/>
            <a:ext cx="1638121" cy="1444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person, tree, outdoor, person&#10;&#10;Description automatically generated">
            <a:extLst>
              <a:ext uri="{FF2B5EF4-FFF2-40B4-BE49-F238E27FC236}">
                <a16:creationId xmlns:a16="http://schemas.microsoft.com/office/drawing/2014/main" id="{B7B086A3-B477-7C4E-A4FB-2C4BC85E8DF0}"/>
              </a:ext>
            </a:extLst>
          </p:cNvPr>
          <p:cNvPicPr>
            <a:picLocks noChangeAspect="1"/>
          </p:cNvPicPr>
          <p:nvPr/>
        </p:nvPicPr>
        <p:blipFill rotWithShape="1">
          <a:blip r:embed="rId3"/>
          <a:srcRect l="10763" t="7160" r="14259" b="47408"/>
          <a:stretch/>
        </p:blipFill>
        <p:spPr>
          <a:xfrm>
            <a:off x="2945603" y="4857710"/>
            <a:ext cx="1638121" cy="1561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5999B981-C779-F647-B17B-FF35CC3881AC}"/>
              </a:ext>
            </a:extLst>
          </p:cNvPr>
          <p:cNvSpPr txBox="1"/>
          <p:nvPr/>
        </p:nvSpPr>
        <p:spPr>
          <a:xfrm>
            <a:off x="4829907" y="3082172"/>
            <a:ext cx="5920153" cy="1323439"/>
          </a:xfrm>
          <a:prstGeom prst="rect">
            <a:avLst/>
          </a:prstGeom>
          <a:noFill/>
        </p:spPr>
        <p:txBody>
          <a:bodyPr wrap="square" rtlCol="0">
            <a:spAutoFit/>
          </a:bodyPr>
          <a:lstStyle/>
          <a:p>
            <a:r>
              <a:rPr lang="en-US" sz="2000" b="1" dirty="0"/>
              <a:t>Mr. A’s needs assessment revealed:</a:t>
            </a:r>
          </a:p>
          <a:p>
            <a:pPr marL="342900" indent="-342900">
              <a:buFont typeface="Arial" panose="020B0604020202020204" pitchFamily="34" charset="0"/>
              <a:buChar char="•"/>
            </a:pPr>
            <a:r>
              <a:rPr lang="en-US" sz="2000" dirty="0"/>
              <a:t>Desire to participate in a support group, wellness group, and educational opportunities</a:t>
            </a:r>
          </a:p>
          <a:p>
            <a:endParaRPr lang="en-US" sz="2000" dirty="0"/>
          </a:p>
        </p:txBody>
      </p:sp>
      <p:sp>
        <p:nvSpPr>
          <p:cNvPr id="10" name="TextBox 9">
            <a:extLst>
              <a:ext uri="{FF2B5EF4-FFF2-40B4-BE49-F238E27FC236}">
                <a16:creationId xmlns:a16="http://schemas.microsoft.com/office/drawing/2014/main" id="{AA55CE4F-5E0A-754C-9EC5-3E4807486FBA}"/>
              </a:ext>
            </a:extLst>
          </p:cNvPr>
          <p:cNvSpPr txBox="1"/>
          <p:nvPr/>
        </p:nvSpPr>
        <p:spPr>
          <a:xfrm>
            <a:off x="4829907" y="4822968"/>
            <a:ext cx="5920153" cy="1631216"/>
          </a:xfrm>
          <a:prstGeom prst="rect">
            <a:avLst/>
          </a:prstGeom>
          <a:noFill/>
        </p:spPr>
        <p:txBody>
          <a:bodyPr wrap="square" rtlCol="0">
            <a:spAutoFit/>
          </a:bodyPr>
          <a:lstStyle/>
          <a:p>
            <a:r>
              <a:rPr lang="en-US" sz="2000" b="1" dirty="0"/>
              <a:t>Mr. B’s needs assessment revealed:</a:t>
            </a:r>
          </a:p>
          <a:p>
            <a:pPr marL="342900" indent="-342900">
              <a:buFont typeface="Arial" panose="020B0604020202020204" pitchFamily="34" charset="0"/>
              <a:buChar char="•"/>
            </a:pPr>
            <a:r>
              <a:rPr lang="en-US" sz="2000" dirty="0"/>
              <a:t>Interested in discussion social security / work issues</a:t>
            </a:r>
          </a:p>
          <a:p>
            <a:pPr marL="342900" indent="-342900">
              <a:buFont typeface="Arial" panose="020B0604020202020204" pitchFamily="34" charset="0"/>
              <a:buChar char="•"/>
            </a:pPr>
            <a:r>
              <a:rPr lang="en-US" sz="2000" dirty="0"/>
              <a:t>Clinically significant nutritional issues</a:t>
            </a:r>
          </a:p>
          <a:p>
            <a:pPr marL="342900" indent="-342900">
              <a:buFont typeface="Arial" panose="020B0604020202020204" pitchFamily="34" charset="0"/>
              <a:buChar char="•"/>
            </a:pPr>
            <a:r>
              <a:rPr lang="en-US" sz="2000" dirty="0"/>
              <a:t>Uncontrolled pain</a:t>
            </a:r>
          </a:p>
          <a:p>
            <a:pPr marL="342900" indent="-342900">
              <a:buFont typeface="Arial" panose="020B0604020202020204" pitchFamily="34" charset="0"/>
              <a:buChar char="•"/>
            </a:pPr>
            <a:r>
              <a:rPr lang="en-US" sz="2000" dirty="0"/>
              <a:t>Asked to speak with a social worker</a:t>
            </a:r>
          </a:p>
        </p:txBody>
      </p:sp>
    </p:spTree>
    <p:extLst>
      <p:ext uri="{BB962C8B-B14F-4D97-AF65-F5344CB8AC3E}">
        <p14:creationId xmlns:p14="http://schemas.microsoft.com/office/powerpoint/2010/main" val="2887961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7E6B15-BB56-D24A-9BB7-68B8A14CC55D}"/>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801C92D-EB07-684D-8522-6B6D6A66F237}"/>
              </a:ext>
            </a:extLst>
          </p:cNvPr>
          <p:cNvSpPr txBox="1"/>
          <p:nvPr/>
        </p:nvSpPr>
        <p:spPr>
          <a:xfrm>
            <a:off x="1112185" y="547460"/>
            <a:ext cx="9967630" cy="553998"/>
          </a:xfrm>
          <a:prstGeom prst="rect">
            <a:avLst/>
          </a:prstGeom>
          <a:noFill/>
        </p:spPr>
        <p:txBody>
          <a:bodyPr wrap="square" rtlCol="0">
            <a:spAutoFit/>
          </a:bodyPr>
          <a:lstStyle/>
          <a:p>
            <a:pPr algn="ctr"/>
            <a:r>
              <a:rPr lang="en-US" sz="3000" b="1" dirty="0">
                <a:solidFill>
                  <a:srgbClr val="004174"/>
                </a:solidFill>
                <a:latin typeface="Century Gothic" panose="020B0502020202020204" pitchFamily="34" charset="0"/>
              </a:rPr>
              <a:t>Kidney Cancer Specific Evaluation </a:t>
            </a:r>
          </a:p>
        </p:txBody>
      </p:sp>
      <p:sp>
        <p:nvSpPr>
          <p:cNvPr id="6" name="Content Placeholder 2">
            <a:extLst>
              <a:ext uri="{FF2B5EF4-FFF2-40B4-BE49-F238E27FC236}">
                <a16:creationId xmlns:a16="http://schemas.microsoft.com/office/drawing/2014/main" id="{0705E7E0-F855-B940-850B-7E27BF6BC76D}"/>
              </a:ext>
            </a:extLst>
          </p:cNvPr>
          <p:cNvSpPr>
            <a:spLocks noGrp="1"/>
          </p:cNvSpPr>
          <p:nvPr>
            <p:ph idx="1"/>
          </p:nvPr>
        </p:nvSpPr>
        <p:spPr>
          <a:xfrm>
            <a:off x="452280" y="1547174"/>
            <a:ext cx="11287439" cy="4578699"/>
          </a:xfrm>
        </p:spPr>
        <p:txBody>
          <a:bodyPr>
            <a:normAutofit fontScale="85000" lnSpcReduction="10000"/>
          </a:bodyPr>
          <a:lstStyle/>
          <a:p>
            <a:pPr>
              <a:lnSpc>
                <a:spcPct val="110000"/>
              </a:lnSpc>
            </a:pPr>
            <a:r>
              <a:rPr lang="en-US" sz="2600" dirty="0"/>
              <a:t>In addition to assessment of patient psychosocial needs and nutrition via formal “needs assessment,” stage, symptoms, and comorbidities should be assessed in a standard fashion.</a:t>
            </a:r>
          </a:p>
          <a:p>
            <a:pPr>
              <a:lnSpc>
                <a:spcPct val="110000"/>
              </a:lnSpc>
            </a:pPr>
            <a:r>
              <a:rPr lang="en-US" sz="2600" dirty="0"/>
              <a:t>However, patients with kidney cancer require formal cancer risk stratification via the MSKCC</a:t>
            </a:r>
            <a:r>
              <a:rPr lang="en-US" sz="2600" baseline="30000" dirty="0"/>
              <a:t>1</a:t>
            </a:r>
            <a:r>
              <a:rPr lang="en-US" sz="2600" dirty="0"/>
              <a:t> or IMDC</a:t>
            </a:r>
            <a:r>
              <a:rPr lang="en-US" sz="2600" baseline="30000" dirty="0"/>
              <a:t>2</a:t>
            </a:r>
            <a:r>
              <a:rPr lang="en-US" sz="2600" dirty="0"/>
              <a:t> risk calculators.</a:t>
            </a:r>
          </a:p>
          <a:p>
            <a:pPr>
              <a:lnSpc>
                <a:spcPct val="110000"/>
              </a:lnSpc>
            </a:pPr>
            <a:r>
              <a:rPr lang="en-US" sz="2600" dirty="0"/>
              <a:t>Risk score determines appropriateness of FDA-approved systemic therapy options:</a:t>
            </a:r>
          </a:p>
          <a:p>
            <a:pPr lvl="1">
              <a:lnSpc>
                <a:spcPct val="110000"/>
              </a:lnSpc>
            </a:pPr>
            <a:r>
              <a:rPr lang="en-US" dirty="0"/>
              <a:t>MSKCC:</a:t>
            </a:r>
          </a:p>
          <a:p>
            <a:pPr lvl="2">
              <a:lnSpc>
                <a:spcPct val="110000"/>
              </a:lnSpc>
            </a:pPr>
            <a:r>
              <a:rPr lang="en-US" dirty="0"/>
              <a:t>One point for each: Interval from diagnosis to treatment &lt; 1 year, KPS &lt; 80%, LDH &gt; 1.5 ULN, Ca &gt; ULN, HgB &lt; LLN</a:t>
            </a:r>
          </a:p>
          <a:p>
            <a:pPr lvl="1">
              <a:lnSpc>
                <a:spcPct val="110000"/>
              </a:lnSpc>
            </a:pPr>
            <a:r>
              <a:rPr lang="en-US" dirty="0"/>
              <a:t>IMDC</a:t>
            </a:r>
          </a:p>
          <a:p>
            <a:pPr lvl="2">
              <a:lnSpc>
                <a:spcPct val="110000"/>
              </a:lnSpc>
            </a:pPr>
            <a:r>
              <a:rPr lang="en-US" dirty="0"/>
              <a:t>One point for each: Interval from diagnosis to treatment &lt; 1 year, KPS&lt; 80%, HgB &lt; LLN (&lt; 12 g/dL), Ca &gt; ULN (&gt;10.2 mg/dL), ANC &gt; ULN (&gt; 7), platelets &gt; ULN (&gt; 400K)</a:t>
            </a:r>
          </a:p>
          <a:p>
            <a:pPr lvl="1">
              <a:lnSpc>
                <a:spcPct val="110000"/>
              </a:lnSpc>
            </a:pPr>
            <a:r>
              <a:rPr lang="en-US" dirty="0"/>
              <a:t>For both: favorable risk 0 points, intermediate risk 1-2 points, poor risk ≥ 3 points</a:t>
            </a:r>
          </a:p>
          <a:p>
            <a:pPr lvl="2">
              <a:lnSpc>
                <a:spcPct val="110000"/>
              </a:lnSpc>
            </a:pPr>
            <a:endParaRPr lang="en-US" dirty="0"/>
          </a:p>
          <a:p>
            <a:pPr lvl="1"/>
            <a:endParaRPr lang="en-US" dirty="0"/>
          </a:p>
        </p:txBody>
      </p:sp>
      <p:sp>
        <p:nvSpPr>
          <p:cNvPr id="2" name="TextBox 1">
            <a:extLst>
              <a:ext uri="{FF2B5EF4-FFF2-40B4-BE49-F238E27FC236}">
                <a16:creationId xmlns:a16="http://schemas.microsoft.com/office/drawing/2014/main" id="{DD4A7BAE-1522-43EE-B843-6202E8CA6C77}"/>
              </a:ext>
            </a:extLst>
          </p:cNvPr>
          <p:cNvSpPr txBox="1"/>
          <p:nvPr/>
        </p:nvSpPr>
        <p:spPr>
          <a:xfrm>
            <a:off x="6249052" y="6125873"/>
            <a:ext cx="4923824" cy="369332"/>
          </a:xfrm>
          <a:prstGeom prst="rect">
            <a:avLst/>
          </a:prstGeom>
          <a:noFill/>
        </p:spPr>
        <p:txBody>
          <a:bodyPr wrap="square" rtlCol="0">
            <a:spAutoFit/>
          </a:bodyPr>
          <a:lstStyle/>
          <a:p>
            <a:r>
              <a:rPr lang="en-US" baseline="30000" dirty="0"/>
              <a:t>1</a:t>
            </a:r>
            <a:r>
              <a:rPr lang="en-US" dirty="0"/>
              <a:t> </a:t>
            </a:r>
            <a:r>
              <a:rPr lang="en-US" dirty="0" err="1"/>
              <a:t>Motzer</a:t>
            </a:r>
            <a:r>
              <a:rPr lang="en-US" dirty="0"/>
              <a:t> RJ, et al. (1999); </a:t>
            </a:r>
            <a:r>
              <a:rPr lang="en-US" baseline="30000" dirty="0"/>
              <a:t>2</a:t>
            </a:r>
            <a:r>
              <a:rPr lang="en-US" dirty="0"/>
              <a:t>Heng DYC, et al. (2009)</a:t>
            </a:r>
          </a:p>
        </p:txBody>
      </p:sp>
      <p:pic>
        <p:nvPicPr>
          <p:cNvPr id="7" name="Picture 6" descr="Icon&#10;&#10;Description automatically generated">
            <a:extLst>
              <a:ext uri="{FF2B5EF4-FFF2-40B4-BE49-F238E27FC236}">
                <a16:creationId xmlns:a16="http://schemas.microsoft.com/office/drawing/2014/main" id="{13F13A4D-CF88-AB4F-8B1C-EC9703AD4D22}"/>
              </a:ext>
            </a:extLst>
          </p:cNvPr>
          <p:cNvPicPr>
            <a:picLocks noChangeAspect="1"/>
          </p:cNvPicPr>
          <p:nvPr/>
        </p:nvPicPr>
        <p:blipFill>
          <a:blip r:embed="rId3"/>
          <a:stretch>
            <a:fillRect/>
          </a:stretch>
        </p:blipFill>
        <p:spPr>
          <a:xfrm>
            <a:off x="11172876" y="5919908"/>
            <a:ext cx="781263" cy="781263"/>
          </a:xfrm>
          <a:prstGeom prst="rect">
            <a:avLst/>
          </a:prstGeom>
        </p:spPr>
      </p:pic>
    </p:spTree>
    <p:extLst>
      <p:ext uri="{BB962C8B-B14F-4D97-AF65-F5344CB8AC3E}">
        <p14:creationId xmlns:p14="http://schemas.microsoft.com/office/powerpoint/2010/main" val="1766769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B5655-98AC-CC4A-8D57-62CEC631F76E}"/>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121082B-585B-F641-8603-6B616CC30372}"/>
              </a:ext>
            </a:extLst>
          </p:cNvPr>
          <p:cNvSpPr txBox="1"/>
          <p:nvPr/>
        </p:nvSpPr>
        <p:spPr>
          <a:xfrm>
            <a:off x="1112185" y="547460"/>
            <a:ext cx="9967630" cy="553998"/>
          </a:xfrm>
          <a:prstGeom prst="rect">
            <a:avLst/>
          </a:prstGeom>
          <a:noFill/>
        </p:spPr>
        <p:txBody>
          <a:bodyPr wrap="square" rtlCol="0">
            <a:spAutoFit/>
          </a:bodyPr>
          <a:lstStyle/>
          <a:p>
            <a:pPr algn="ctr"/>
            <a:r>
              <a:rPr lang="en-US" sz="3000" b="1" dirty="0">
                <a:solidFill>
                  <a:srgbClr val="004174"/>
                </a:solidFill>
                <a:latin typeface="Century Gothic" panose="020B0502020202020204" pitchFamily="34" charset="0"/>
              </a:rPr>
              <a:t>Factors in Decision-Making</a:t>
            </a:r>
          </a:p>
        </p:txBody>
      </p:sp>
      <p:sp>
        <p:nvSpPr>
          <p:cNvPr id="4" name="Content Placeholder 2">
            <a:extLst>
              <a:ext uri="{FF2B5EF4-FFF2-40B4-BE49-F238E27FC236}">
                <a16:creationId xmlns:a16="http://schemas.microsoft.com/office/drawing/2014/main" id="{1D4DF200-21A2-824C-872A-E5D0D1ED63BD}"/>
              </a:ext>
            </a:extLst>
          </p:cNvPr>
          <p:cNvSpPr>
            <a:spLocks noGrp="1"/>
          </p:cNvSpPr>
          <p:nvPr>
            <p:ph idx="1"/>
          </p:nvPr>
        </p:nvSpPr>
        <p:spPr>
          <a:xfrm>
            <a:off x="838200" y="1790456"/>
            <a:ext cx="10896600" cy="4288848"/>
          </a:xfrm>
        </p:spPr>
        <p:txBody>
          <a:bodyPr>
            <a:noAutofit/>
          </a:bodyPr>
          <a:lstStyle/>
          <a:p>
            <a:r>
              <a:rPr lang="en-US" sz="2400" dirty="0"/>
              <a:t>IMDC (or MSKCC) risk stratification</a:t>
            </a:r>
          </a:p>
          <a:p>
            <a:r>
              <a:rPr lang="en-US" sz="2400" dirty="0"/>
              <a:t>Cytoreductive nephrectomy</a:t>
            </a:r>
          </a:p>
          <a:p>
            <a:pPr lvl="1">
              <a:lnSpc>
                <a:spcPct val="100000"/>
              </a:lnSpc>
            </a:pPr>
            <a:r>
              <a:rPr lang="en-US" sz="1800" dirty="0"/>
              <a:t>Nearly all favorable risk patients will be s/p cytoreductive nephrectomy.</a:t>
            </a:r>
          </a:p>
          <a:p>
            <a:pPr lvl="1">
              <a:lnSpc>
                <a:spcPct val="100000"/>
              </a:lnSpc>
            </a:pPr>
            <a:r>
              <a:rPr lang="en-US" sz="1800" dirty="0"/>
              <a:t>Poor risk patients generally recommended to </a:t>
            </a:r>
            <a:r>
              <a:rPr lang="en-US" sz="1800" u="sng" dirty="0"/>
              <a:t>avoid</a:t>
            </a:r>
            <a:r>
              <a:rPr lang="en-US" sz="1800" dirty="0"/>
              <a:t> up-front cytoreductive nephrectomy. Delayed nephrectomy can be considered in the setting of robust response.</a:t>
            </a:r>
          </a:p>
          <a:p>
            <a:pPr lvl="1">
              <a:lnSpc>
                <a:spcPct val="100000"/>
              </a:lnSpc>
            </a:pPr>
            <a:r>
              <a:rPr lang="en-US" sz="1800" dirty="0"/>
              <a:t>More discussion coming soon in TOQQ-RCC session 2 . . . </a:t>
            </a:r>
          </a:p>
          <a:p>
            <a:r>
              <a:rPr lang="en-US" sz="2400" dirty="0"/>
              <a:t>Metastasis-directed therapy (MDT) versus systemic therapy</a:t>
            </a:r>
          </a:p>
          <a:p>
            <a:pPr lvl="1">
              <a:lnSpc>
                <a:spcPct val="100000"/>
              </a:lnSpc>
            </a:pPr>
            <a:r>
              <a:rPr lang="en-US" sz="1800" dirty="0"/>
              <a:t>MDT is most appropriate in fit patients with oligometastatic, favorable or intermediate-1 disease </a:t>
            </a:r>
          </a:p>
          <a:p>
            <a:pPr lvl="1">
              <a:lnSpc>
                <a:spcPct val="100000"/>
              </a:lnSpc>
            </a:pPr>
            <a:r>
              <a:rPr lang="en-US" sz="1800" dirty="0"/>
              <a:t>If patients have 1-2 lung metastases can consider nephrectomy + metastasectomy </a:t>
            </a:r>
          </a:p>
          <a:p>
            <a:pPr lvl="1">
              <a:lnSpc>
                <a:spcPct val="100000"/>
              </a:lnSpc>
            </a:pPr>
            <a:r>
              <a:rPr lang="en-US" sz="1800" dirty="0"/>
              <a:t>Typically, do not recommend for liver or bone metastases</a:t>
            </a:r>
          </a:p>
          <a:p>
            <a:pPr lvl="1">
              <a:lnSpc>
                <a:spcPct val="100000"/>
              </a:lnSpc>
            </a:pPr>
            <a:r>
              <a:rPr lang="en-US" sz="1800" dirty="0"/>
              <a:t>Otherwise, systemic therapy is recommended, while theoretically retaining “consolidative” metastasis-directed therapy in the future in the setting of excellent response</a:t>
            </a:r>
          </a:p>
        </p:txBody>
      </p:sp>
      <p:pic>
        <p:nvPicPr>
          <p:cNvPr id="8194" name="Picture 2">
            <a:extLst>
              <a:ext uri="{FF2B5EF4-FFF2-40B4-BE49-F238E27FC236}">
                <a16:creationId xmlns:a16="http://schemas.microsoft.com/office/drawing/2014/main" id="{236935CC-3BDA-DB41-9A82-751AF8D38C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00" t="15009" r="31394"/>
          <a:stretch/>
        </p:blipFill>
        <p:spPr bwMode="auto">
          <a:xfrm>
            <a:off x="9337717" y="778696"/>
            <a:ext cx="2121591" cy="201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050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26B94F-94AA-254D-ACB0-58F8EE1A6417}"/>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1160348-E360-274F-B0CF-E139C190323E}"/>
              </a:ext>
            </a:extLst>
          </p:cNvPr>
          <p:cNvSpPr txBox="1"/>
          <p:nvPr/>
        </p:nvSpPr>
        <p:spPr>
          <a:xfrm>
            <a:off x="0" y="420303"/>
            <a:ext cx="6471138" cy="523220"/>
          </a:xfrm>
          <a:prstGeom prst="rect">
            <a:avLst/>
          </a:prstGeom>
          <a:noFill/>
        </p:spPr>
        <p:txBody>
          <a:bodyPr wrap="square" rtlCol="0">
            <a:spAutoFit/>
          </a:bodyPr>
          <a:lstStyle/>
          <a:p>
            <a:pPr algn="ctr"/>
            <a:r>
              <a:rPr lang="en-US" sz="2800" b="1" dirty="0">
                <a:solidFill>
                  <a:srgbClr val="004174"/>
                </a:solidFill>
                <a:latin typeface="Century Gothic" panose="020B0502020202020204" pitchFamily="34" charset="0"/>
              </a:rPr>
              <a:t>Factors in Decision-Making, cont.</a:t>
            </a:r>
          </a:p>
        </p:txBody>
      </p:sp>
      <p:graphicFrame>
        <p:nvGraphicFramePr>
          <p:cNvPr id="4" name="Table 4">
            <a:extLst>
              <a:ext uri="{FF2B5EF4-FFF2-40B4-BE49-F238E27FC236}">
                <a16:creationId xmlns:a16="http://schemas.microsoft.com/office/drawing/2014/main" id="{000AACA3-432B-8040-ACAC-B1F747DC1D39}"/>
              </a:ext>
            </a:extLst>
          </p:cNvPr>
          <p:cNvGraphicFramePr>
            <a:graphicFrameLocks noGrp="1"/>
          </p:cNvGraphicFramePr>
          <p:nvPr>
            <p:extLst>
              <p:ext uri="{D42A27DB-BD31-4B8C-83A1-F6EECF244321}">
                <p14:modId xmlns:p14="http://schemas.microsoft.com/office/powerpoint/2010/main" val="3866533577"/>
              </p:ext>
            </p:extLst>
          </p:nvPr>
        </p:nvGraphicFramePr>
        <p:xfrm>
          <a:off x="3627455" y="1000491"/>
          <a:ext cx="8444344" cy="5285397"/>
        </p:xfrm>
        <a:graphic>
          <a:graphicData uri="http://schemas.openxmlformats.org/drawingml/2006/table">
            <a:tbl>
              <a:tblPr firstRow="1" bandRow="1">
                <a:tableStyleId>{5C22544A-7EE6-4342-B048-85BDC9FD1C3A}</a:tableStyleId>
              </a:tblPr>
              <a:tblGrid>
                <a:gridCol w="1690788">
                  <a:extLst>
                    <a:ext uri="{9D8B030D-6E8A-4147-A177-3AD203B41FA5}">
                      <a16:colId xmlns:a16="http://schemas.microsoft.com/office/drawing/2014/main" val="1989718386"/>
                    </a:ext>
                  </a:extLst>
                </a:gridCol>
                <a:gridCol w="1688389">
                  <a:extLst>
                    <a:ext uri="{9D8B030D-6E8A-4147-A177-3AD203B41FA5}">
                      <a16:colId xmlns:a16="http://schemas.microsoft.com/office/drawing/2014/main" val="3123649596"/>
                    </a:ext>
                  </a:extLst>
                </a:gridCol>
                <a:gridCol w="1688389">
                  <a:extLst>
                    <a:ext uri="{9D8B030D-6E8A-4147-A177-3AD203B41FA5}">
                      <a16:colId xmlns:a16="http://schemas.microsoft.com/office/drawing/2014/main" val="2503695920"/>
                    </a:ext>
                  </a:extLst>
                </a:gridCol>
                <a:gridCol w="1688389">
                  <a:extLst>
                    <a:ext uri="{9D8B030D-6E8A-4147-A177-3AD203B41FA5}">
                      <a16:colId xmlns:a16="http://schemas.microsoft.com/office/drawing/2014/main" val="2285532293"/>
                    </a:ext>
                  </a:extLst>
                </a:gridCol>
                <a:gridCol w="1688389">
                  <a:extLst>
                    <a:ext uri="{9D8B030D-6E8A-4147-A177-3AD203B41FA5}">
                      <a16:colId xmlns:a16="http://schemas.microsoft.com/office/drawing/2014/main" val="3932419320"/>
                    </a:ext>
                  </a:extLst>
                </a:gridCol>
              </a:tblGrid>
              <a:tr h="680032">
                <a:tc>
                  <a:txBody>
                    <a:bodyPr/>
                    <a:lstStyle/>
                    <a:p>
                      <a:endParaRPr lang="en-US" dirty="0"/>
                    </a:p>
                  </a:txBody>
                  <a:tcPr/>
                </a:tc>
                <a:tc>
                  <a:txBody>
                    <a:bodyPr/>
                    <a:lstStyle/>
                    <a:p>
                      <a:r>
                        <a:rPr lang="en-US" sz="1200" dirty="0"/>
                        <a:t>Checkmate 214 (Ipi + Nivo)</a:t>
                      </a:r>
                      <a:r>
                        <a:rPr lang="en-US" sz="1200" baseline="30000" dirty="0"/>
                        <a:t>4</a:t>
                      </a:r>
                      <a:r>
                        <a:rPr lang="en-US" sz="1200" dirty="0"/>
                        <a:t>  </a:t>
                      </a:r>
                      <a:br>
                        <a:rPr lang="en-US" sz="1200" dirty="0"/>
                      </a:br>
                      <a:r>
                        <a:rPr lang="en-US" sz="1200" dirty="0"/>
                        <a:t>(n=550 vs n = 546)</a:t>
                      </a:r>
                    </a:p>
                  </a:txBody>
                  <a:tcPr/>
                </a:tc>
                <a:tc>
                  <a:txBody>
                    <a:bodyPr/>
                    <a:lstStyle/>
                    <a:p>
                      <a:r>
                        <a:rPr lang="en-US" sz="1200" dirty="0"/>
                        <a:t>KEYNOTE-426 (Axi + Pembro)</a:t>
                      </a:r>
                      <a:r>
                        <a:rPr lang="en-US" sz="1200" baseline="30000" dirty="0"/>
                        <a:t>5</a:t>
                      </a:r>
                    </a:p>
                    <a:p>
                      <a:r>
                        <a:rPr lang="en-US" sz="1200" dirty="0"/>
                        <a:t>(n= 432 vs n = 429)</a:t>
                      </a:r>
                    </a:p>
                  </a:txBody>
                  <a:tcPr/>
                </a:tc>
                <a:tc>
                  <a:txBody>
                    <a:bodyPr/>
                    <a:lstStyle/>
                    <a:p>
                      <a:r>
                        <a:rPr lang="en-US" sz="1200" dirty="0"/>
                        <a:t>CheckMate 9ER (Cabo + Nivo)</a:t>
                      </a:r>
                      <a:r>
                        <a:rPr lang="en-US" sz="1200" baseline="30000" dirty="0"/>
                        <a:t>6</a:t>
                      </a:r>
                    </a:p>
                    <a:p>
                      <a:r>
                        <a:rPr lang="en-US" sz="1200" dirty="0"/>
                        <a:t>(n = 323 vs n = 328)</a:t>
                      </a:r>
                    </a:p>
                  </a:txBody>
                  <a:tcPr/>
                </a:tc>
                <a:tc>
                  <a:txBody>
                    <a:bodyPr/>
                    <a:lstStyle/>
                    <a:p>
                      <a:r>
                        <a:rPr lang="en-US" sz="1200" dirty="0"/>
                        <a:t>CLEAR (Len + Pembro)</a:t>
                      </a:r>
                      <a:r>
                        <a:rPr lang="en-US" sz="1200" baseline="30000" dirty="0"/>
                        <a:t>7</a:t>
                      </a:r>
                    </a:p>
                    <a:p>
                      <a:r>
                        <a:rPr lang="en-US" sz="1200" dirty="0"/>
                        <a:t>(n = 355 vs n = 357)</a:t>
                      </a:r>
                    </a:p>
                  </a:txBody>
                  <a:tcPr/>
                </a:tc>
                <a:extLst>
                  <a:ext uri="{0D108BD9-81ED-4DB2-BD59-A6C34878D82A}">
                    <a16:rowId xmlns:a16="http://schemas.microsoft.com/office/drawing/2014/main" val="2512912199"/>
                  </a:ext>
                </a:extLst>
              </a:tr>
              <a:tr h="485737">
                <a:tc>
                  <a:txBody>
                    <a:bodyPr/>
                    <a:lstStyle/>
                    <a:p>
                      <a:r>
                        <a:rPr lang="en-US" sz="1200" dirty="0"/>
                        <a:t>mOS, months</a:t>
                      </a:r>
                    </a:p>
                    <a:p>
                      <a:r>
                        <a:rPr lang="en-US" sz="1200" dirty="0"/>
                        <a:t>HR (CI)</a:t>
                      </a:r>
                    </a:p>
                  </a:txBody>
                  <a:tcPr/>
                </a:tc>
                <a:tc>
                  <a:txBody>
                    <a:bodyPr/>
                    <a:lstStyle/>
                    <a:p>
                      <a:pPr algn="ctr"/>
                      <a:r>
                        <a:rPr lang="en-US" sz="1200" dirty="0"/>
                        <a:t>NR vs 38.4</a:t>
                      </a:r>
                    </a:p>
                    <a:p>
                      <a:pPr algn="ctr"/>
                      <a:r>
                        <a:rPr lang="en-US" sz="1200" dirty="0"/>
                        <a:t>0.69 (0.59-0.81)</a:t>
                      </a:r>
                    </a:p>
                  </a:txBody>
                  <a:tcPr/>
                </a:tc>
                <a:tc>
                  <a:txBody>
                    <a:bodyPr/>
                    <a:lstStyle/>
                    <a:p>
                      <a:pPr algn="ctr"/>
                      <a:r>
                        <a:rPr lang="en-US" sz="1200" dirty="0"/>
                        <a:t>NR vs 35.7</a:t>
                      </a:r>
                    </a:p>
                    <a:p>
                      <a:pPr algn="ctr"/>
                      <a:r>
                        <a:rPr lang="en-US" sz="1200" dirty="0"/>
                        <a:t>0.68 (0.55-0.85)</a:t>
                      </a:r>
                    </a:p>
                  </a:txBody>
                  <a:tcPr/>
                </a:tc>
                <a:tc>
                  <a:txBody>
                    <a:bodyPr/>
                    <a:lstStyle/>
                    <a:p>
                      <a:pPr algn="ctr"/>
                      <a:r>
                        <a:rPr lang="en-US" sz="1200" dirty="0"/>
                        <a:t>NR vs NR</a:t>
                      </a:r>
                    </a:p>
                    <a:p>
                      <a:pPr algn="ctr"/>
                      <a:r>
                        <a:rPr lang="en-US" sz="1200" dirty="0"/>
                        <a:t>0.60 (0.40-0.89)</a:t>
                      </a:r>
                    </a:p>
                  </a:txBody>
                  <a:tcPr/>
                </a:tc>
                <a:tc>
                  <a:txBody>
                    <a:bodyPr/>
                    <a:lstStyle/>
                    <a:p>
                      <a:pPr algn="ctr"/>
                      <a:r>
                        <a:rPr lang="en-US" sz="1200" dirty="0"/>
                        <a:t>NR vs NR</a:t>
                      </a:r>
                    </a:p>
                    <a:p>
                      <a:pPr algn="ctr"/>
                      <a:r>
                        <a:rPr lang="en-US" sz="1200" dirty="0"/>
                        <a:t>0.66 (0.49-0.88)</a:t>
                      </a:r>
                    </a:p>
                  </a:txBody>
                  <a:tcPr/>
                </a:tc>
                <a:extLst>
                  <a:ext uri="{0D108BD9-81ED-4DB2-BD59-A6C34878D82A}">
                    <a16:rowId xmlns:a16="http://schemas.microsoft.com/office/drawing/2014/main" val="2948143148"/>
                  </a:ext>
                </a:extLst>
              </a:tr>
              <a:tr h="485737">
                <a:tc>
                  <a:txBody>
                    <a:bodyPr/>
                    <a:lstStyle/>
                    <a:p>
                      <a:r>
                        <a:rPr lang="en-US" sz="1200" dirty="0"/>
                        <a:t>Landmark OS 12 mo</a:t>
                      </a:r>
                    </a:p>
                    <a:p>
                      <a:r>
                        <a:rPr lang="en-US" sz="1200" dirty="0"/>
                        <a:t>Landmark OS 24 mo</a:t>
                      </a:r>
                    </a:p>
                  </a:txBody>
                  <a:tcPr/>
                </a:tc>
                <a:tc>
                  <a:txBody>
                    <a:bodyPr/>
                    <a:lstStyle/>
                    <a:p>
                      <a:pPr algn="ctr"/>
                      <a:r>
                        <a:rPr lang="en-US" sz="1200" dirty="0"/>
                        <a:t>83% vs 78%</a:t>
                      </a:r>
                    </a:p>
                    <a:p>
                      <a:pPr algn="ctr"/>
                      <a:r>
                        <a:rPr lang="en-US" sz="1200" dirty="0"/>
                        <a:t>71% vs 61%</a:t>
                      </a:r>
                    </a:p>
                  </a:txBody>
                  <a:tcPr/>
                </a:tc>
                <a:tc>
                  <a:txBody>
                    <a:bodyPr/>
                    <a:lstStyle/>
                    <a:p>
                      <a:pPr algn="ctr"/>
                      <a:r>
                        <a:rPr lang="en-US" sz="1200" dirty="0"/>
                        <a:t>90% vs 79%</a:t>
                      </a:r>
                    </a:p>
                    <a:p>
                      <a:pPr algn="ctr"/>
                      <a:r>
                        <a:rPr lang="en-US" sz="1200" dirty="0"/>
                        <a:t>74% vs 66%</a:t>
                      </a:r>
                    </a:p>
                  </a:txBody>
                  <a:tcPr/>
                </a:tc>
                <a:tc>
                  <a:txBody>
                    <a:bodyPr/>
                    <a:lstStyle/>
                    <a:p>
                      <a:pPr algn="ctr"/>
                      <a:r>
                        <a:rPr lang="en-US" sz="1200" dirty="0"/>
                        <a:t>87% vs. 78% (est.)</a:t>
                      </a:r>
                    </a:p>
                    <a:p>
                      <a:pPr algn="ctr"/>
                      <a:r>
                        <a:rPr lang="en-US" sz="1200" dirty="0"/>
                        <a:t>74% vs 60%  (est)</a:t>
                      </a:r>
                    </a:p>
                  </a:txBody>
                  <a:tcPr/>
                </a:tc>
                <a:tc>
                  <a:txBody>
                    <a:bodyPr/>
                    <a:lstStyle/>
                    <a:p>
                      <a:pPr algn="ctr"/>
                      <a:r>
                        <a:rPr lang="en-US" sz="1200" dirty="0"/>
                        <a:t>90% vs 79% (est)</a:t>
                      </a:r>
                    </a:p>
                    <a:p>
                      <a:pPr algn="ctr"/>
                      <a:r>
                        <a:rPr lang="en-US" sz="1200" dirty="0"/>
                        <a:t>79% vs 70%</a:t>
                      </a:r>
                    </a:p>
                  </a:txBody>
                  <a:tcPr/>
                </a:tc>
                <a:extLst>
                  <a:ext uri="{0D108BD9-81ED-4DB2-BD59-A6C34878D82A}">
                    <a16:rowId xmlns:a16="http://schemas.microsoft.com/office/drawing/2014/main" val="1582967953"/>
                  </a:ext>
                </a:extLst>
              </a:tr>
              <a:tr h="485737">
                <a:tc>
                  <a:txBody>
                    <a:bodyPr/>
                    <a:lstStyle/>
                    <a:p>
                      <a:r>
                        <a:rPr lang="en-US" sz="1200" dirty="0"/>
                        <a:t>mPFS, months</a:t>
                      </a:r>
                    </a:p>
                    <a:p>
                      <a:r>
                        <a:rPr lang="en-US" sz="1200" dirty="0"/>
                        <a:t>HR (CI)</a:t>
                      </a:r>
                    </a:p>
                  </a:txBody>
                  <a:tcPr/>
                </a:tc>
                <a:tc>
                  <a:txBody>
                    <a:bodyPr/>
                    <a:lstStyle/>
                    <a:p>
                      <a:pPr algn="ctr"/>
                      <a:r>
                        <a:rPr lang="en-US" sz="1200" dirty="0"/>
                        <a:t>12.2 vs 12.3</a:t>
                      </a:r>
                    </a:p>
                    <a:p>
                      <a:pPr algn="ctr"/>
                      <a:r>
                        <a:rPr lang="en-US" sz="1200" dirty="0"/>
                        <a:t>0.89 (0.76-1.05)</a:t>
                      </a:r>
                    </a:p>
                  </a:txBody>
                  <a:tcPr/>
                </a:tc>
                <a:tc>
                  <a:txBody>
                    <a:bodyPr/>
                    <a:lstStyle/>
                    <a:p>
                      <a:pPr algn="ctr"/>
                      <a:r>
                        <a:rPr lang="en-US" sz="1200" dirty="0"/>
                        <a:t> 15.4 vs 11.1</a:t>
                      </a:r>
                    </a:p>
                    <a:p>
                      <a:pPr algn="ctr"/>
                      <a:r>
                        <a:rPr lang="en-US" sz="1200" dirty="0"/>
                        <a:t>0.71 (0.60-0.84)</a:t>
                      </a:r>
                    </a:p>
                  </a:txBody>
                  <a:tcPr/>
                </a:tc>
                <a:tc>
                  <a:txBody>
                    <a:bodyPr/>
                    <a:lstStyle/>
                    <a:p>
                      <a:pPr algn="ctr"/>
                      <a:r>
                        <a:rPr lang="en-US" sz="1200" dirty="0"/>
                        <a:t>16.6 vs 8.3</a:t>
                      </a:r>
                    </a:p>
                    <a:p>
                      <a:pPr algn="ctr"/>
                      <a:r>
                        <a:rPr lang="en-US" sz="1200" dirty="0"/>
                        <a:t>0.51 (0.41-0.64)</a:t>
                      </a:r>
                    </a:p>
                  </a:txBody>
                  <a:tcPr/>
                </a:tc>
                <a:tc>
                  <a:txBody>
                    <a:bodyPr/>
                    <a:lstStyle/>
                    <a:p>
                      <a:pPr algn="ctr"/>
                      <a:r>
                        <a:rPr lang="en-US" sz="1200" dirty="0"/>
                        <a:t>23.9 vs 9.2</a:t>
                      </a:r>
                    </a:p>
                    <a:p>
                      <a:pPr algn="ctr"/>
                      <a:r>
                        <a:rPr lang="en-US" sz="1200" dirty="0"/>
                        <a:t>0.39 (0.32-0.49)</a:t>
                      </a:r>
                    </a:p>
                  </a:txBody>
                  <a:tcPr/>
                </a:tc>
                <a:extLst>
                  <a:ext uri="{0D108BD9-81ED-4DB2-BD59-A6C34878D82A}">
                    <a16:rowId xmlns:a16="http://schemas.microsoft.com/office/drawing/2014/main" val="3689619366"/>
                  </a:ext>
                </a:extLst>
              </a:tr>
              <a:tr h="295213">
                <a:tc>
                  <a:txBody>
                    <a:bodyPr/>
                    <a:lstStyle/>
                    <a:p>
                      <a:r>
                        <a:rPr lang="en-US" sz="1200" dirty="0"/>
                        <a:t>ORR, %</a:t>
                      </a:r>
                    </a:p>
                  </a:txBody>
                  <a:tcPr/>
                </a:tc>
                <a:tc>
                  <a:txBody>
                    <a:bodyPr/>
                    <a:lstStyle/>
                    <a:p>
                      <a:pPr algn="ctr"/>
                      <a:r>
                        <a:rPr lang="en-US" sz="1200" dirty="0"/>
                        <a:t>39 vs. 32</a:t>
                      </a:r>
                    </a:p>
                  </a:txBody>
                  <a:tcPr/>
                </a:tc>
                <a:tc>
                  <a:txBody>
                    <a:bodyPr/>
                    <a:lstStyle/>
                    <a:p>
                      <a:pPr algn="ctr"/>
                      <a:r>
                        <a:rPr lang="en-US" sz="1200" dirty="0"/>
                        <a:t>60 vs 40</a:t>
                      </a:r>
                    </a:p>
                  </a:txBody>
                  <a:tcPr/>
                </a:tc>
                <a:tc>
                  <a:txBody>
                    <a:bodyPr/>
                    <a:lstStyle/>
                    <a:p>
                      <a:pPr algn="ctr"/>
                      <a:r>
                        <a:rPr lang="en-US" sz="1200" dirty="0"/>
                        <a:t>56 vs 27</a:t>
                      </a:r>
                    </a:p>
                  </a:txBody>
                  <a:tcPr/>
                </a:tc>
                <a:tc>
                  <a:txBody>
                    <a:bodyPr/>
                    <a:lstStyle/>
                    <a:p>
                      <a:pPr algn="ctr"/>
                      <a:r>
                        <a:rPr lang="en-US" sz="1200" dirty="0"/>
                        <a:t>71 vs 36</a:t>
                      </a:r>
                    </a:p>
                  </a:txBody>
                  <a:tcPr/>
                </a:tc>
                <a:extLst>
                  <a:ext uri="{0D108BD9-81ED-4DB2-BD59-A6C34878D82A}">
                    <a16:rowId xmlns:a16="http://schemas.microsoft.com/office/drawing/2014/main" val="2916329507"/>
                  </a:ext>
                </a:extLst>
              </a:tr>
              <a:tr h="314012">
                <a:tc>
                  <a:txBody>
                    <a:bodyPr/>
                    <a:lstStyle/>
                    <a:p>
                      <a:r>
                        <a:rPr lang="en-US" sz="1200" dirty="0"/>
                        <a:t>CR, %</a:t>
                      </a:r>
                    </a:p>
                  </a:txBody>
                  <a:tcPr/>
                </a:tc>
                <a:tc>
                  <a:txBody>
                    <a:bodyPr/>
                    <a:lstStyle/>
                    <a:p>
                      <a:pPr algn="ctr"/>
                      <a:r>
                        <a:rPr lang="en-US" sz="1200" dirty="0"/>
                        <a:t>11 vs 3</a:t>
                      </a:r>
                    </a:p>
                  </a:txBody>
                  <a:tcPr/>
                </a:tc>
                <a:tc>
                  <a:txBody>
                    <a:bodyPr/>
                    <a:lstStyle/>
                    <a:p>
                      <a:pPr algn="ctr"/>
                      <a:r>
                        <a:rPr lang="en-US" sz="1200" dirty="0"/>
                        <a:t>9 vs 3</a:t>
                      </a:r>
                    </a:p>
                  </a:txBody>
                  <a:tcPr/>
                </a:tc>
                <a:tc>
                  <a:txBody>
                    <a:bodyPr/>
                    <a:lstStyle/>
                    <a:p>
                      <a:pPr algn="ctr"/>
                      <a:r>
                        <a:rPr lang="en-US" sz="1200" dirty="0"/>
                        <a:t>8 vs 5</a:t>
                      </a:r>
                    </a:p>
                  </a:txBody>
                  <a:tcPr/>
                </a:tc>
                <a:tc>
                  <a:txBody>
                    <a:bodyPr/>
                    <a:lstStyle/>
                    <a:p>
                      <a:pPr algn="ctr"/>
                      <a:r>
                        <a:rPr lang="en-US" sz="1200" dirty="0"/>
                        <a:t>16 vs 4</a:t>
                      </a:r>
                    </a:p>
                  </a:txBody>
                  <a:tcPr/>
                </a:tc>
                <a:extLst>
                  <a:ext uri="{0D108BD9-81ED-4DB2-BD59-A6C34878D82A}">
                    <a16:rowId xmlns:a16="http://schemas.microsoft.com/office/drawing/2014/main" val="863071511"/>
                  </a:ext>
                </a:extLst>
              </a:tr>
              <a:tr h="292087">
                <a:tc>
                  <a:txBody>
                    <a:bodyPr/>
                    <a:lstStyle/>
                    <a:p>
                      <a:r>
                        <a:rPr lang="en-US" sz="1200" dirty="0"/>
                        <a:t>Med f/u, months</a:t>
                      </a:r>
                    </a:p>
                  </a:txBody>
                  <a:tcPr/>
                </a:tc>
                <a:tc>
                  <a:txBody>
                    <a:bodyPr/>
                    <a:lstStyle/>
                    <a:p>
                      <a:pPr algn="ctr"/>
                      <a:r>
                        <a:rPr lang="en-US" sz="1200" dirty="0"/>
                        <a:t>55</a:t>
                      </a:r>
                    </a:p>
                  </a:txBody>
                  <a:tcPr/>
                </a:tc>
                <a:tc>
                  <a:txBody>
                    <a:bodyPr/>
                    <a:lstStyle/>
                    <a:p>
                      <a:pPr algn="ctr"/>
                      <a:r>
                        <a:rPr lang="en-US" sz="1200" dirty="0"/>
                        <a:t>30.6</a:t>
                      </a:r>
                    </a:p>
                  </a:txBody>
                  <a:tcPr/>
                </a:tc>
                <a:tc>
                  <a:txBody>
                    <a:bodyPr/>
                    <a:lstStyle/>
                    <a:p>
                      <a:pPr algn="ctr"/>
                      <a:r>
                        <a:rPr lang="en-US" sz="1200" dirty="0"/>
                        <a:t>18.1</a:t>
                      </a:r>
                    </a:p>
                  </a:txBody>
                  <a:tcPr/>
                </a:tc>
                <a:tc>
                  <a:txBody>
                    <a:bodyPr/>
                    <a:lstStyle/>
                    <a:p>
                      <a:pPr algn="ctr"/>
                      <a:r>
                        <a:rPr lang="en-US" sz="1200" dirty="0"/>
                        <a:t>27</a:t>
                      </a:r>
                    </a:p>
                  </a:txBody>
                  <a:tcPr/>
                </a:tc>
                <a:extLst>
                  <a:ext uri="{0D108BD9-81ED-4DB2-BD59-A6C34878D82A}">
                    <a16:rowId xmlns:a16="http://schemas.microsoft.com/office/drawing/2014/main" val="3667024568"/>
                  </a:ext>
                </a:extLst>
              </a:tr>
              <a:tr h="874327">
                <a:tc>
                  <a:txBody>
                    <a:bodyPr/>
                    <a:lstStyle/>
                    <a:p>
                      <a:r>
                        <a:rPr lang="en-US" sz="1200" dirty="0"/>
                        <a:t>Prognostic risk, %</a:t>
                      </a:r>
                    </a:p>
                    <a:p>
                      <a:r>
                        <a:rPr lang="en-US" sz="1200" dirty="0"/>
                        <a:t>Favorable</a:t>
                      </a:r>
                    </a:p>
                    <a:p>
                      <a:r>
                        <a:rPr lang="en-US" sz="1200" dirty="0"/>
                        <a:t>Intermedicate</a:t>
                      </a:r>
                    </a:p>
                    <a:p>
                      <a:r>
                        <a:rPr lang="en-US" sz="1200" dirty="0"/>
                        <a:t>Poor</a:t>
                      </a:r>
                    </a:p>
                  </a:txBody>
                  <a:tcPr/>
                </a:tc>
                <a:tc>
                  <a:txBody>
                    <a:bodyPr/>
                    <a:lstStyle/>
                    <a:p>
                      <a:pPr algn="ctr"/>
                      <a:endParaRPr lang="en-US" sz="1200" dirty="0"/>
                    </a:p>
                    <a:p>
                      <a:pPr algn="ctr"/>
                      <a:r>
                        <a:rPr lang="en-US" sz="1200" dirty="0"/>
                        <a:t>23</a:t>
                      </a:r>
                    </a:p>
                    <a:p>
                      <a:pPr algn="ctr"/>
                      <a:r>
                        <a:rPr lang="en-US" sz="1200" dirty="0"/>
                        <a:t>61</a:t>
                      </a:r>
                    </a:p>
                    <a:p>
                      <a:pPr algn="ctr"/>
                      <a:r>
                        <a:rPr lang="en-US" sz="1200" dirty="0"/>
                        <a:t>17</a:t>
                      </a:r>
                    </a:p>
                  </a:txBody>
                  <a:tcPr/>
                </a:tc>
                <a:tc>
                  <a:txBody>
                    <a:bodyPr/>
                    <a:lstStyle/>
                    <a:p>
                      <a:pPr algn="ctr"/>
                      <a:endParaRPr lang="en-US" sz="1200" dirty="0"/>
                    </a:p>
                    <a:p>
                      <a:pPr algn="ctr"/>
                      <a:r>
                        <a:rPr lang="en-US" sz="1200" dirty="0"/>
                        <a:t>32</a:t>
                      </a:r>
                    </a:p>
                    <a:p>
                      <a:pPr algn="ctr"/>
                      <a:r>
                        <a:rPr lang="en-US" sz="1200" dirty="0"/>
                        <a:t>55</a:t>
                      </a:r>
                    </a:p>
                    <a:p>
                      <a:pPr algn="ctr"/>
                      <a:r>
                        <a:rPr lang="en-US" sz="1200" dirty="0"/>
                        <a:t>13</a:t>
                      </a:r>
                    </a:p>
                  </a:txBody>
                  <a:tcPr/>
                </a:tc>
                <a:tc>
                  <a:txBody>
                    <a:bodyPr/>
                    <a:lstStyle/>
                    <a:p>
                      <a:pPr algn="ctr"/>
                      <a:endParaRPr lang="en-US" sz="1200" dirty="0"/>
                    </a:p>
                    <a:p>
                      <a:pPr algn="ctr"/>
                      <a:r>
                        <a:rPr lang="en-US" sz="1200" dirty="0"/>
                        <a:t>23</a:t>
                      </a:r>
                    </a:p>
                    <a:p>
                      <a:pPr algn="ctr"/>
                      <a:r>
                        <a:rPr lang="en-US" sz="1200" dirty="0"/>
                        <a:t>58</a:t>
                      </a:r>
                    </a:p>
                    <a:p>
                      <a:pPr algn="ctr"/>
                      <a:r>
                        <a:rPr lang="en-US" sz="1200" dirty="0"/>
                        <a:t>19</a:t>
                      </a:r>
                    </a:p>
                  </a:txBody>
                  <a:tcPr/>
                </a:tc>
                <a:tc>
                  <a:txBody>
                    <a:bodyPr/>
                    <a:lstStyle/>
                    <a:p>
                      <a:pPr algn="ctr"/>
                      <a:endParaRPr lang="en-US" sz="1200" dirty="0"/>
                    </a:p>
                    <a:p>
                      <a:pPr algn="ctr"/>
                      <a:r>
                        <a:rPr lang="en-US" sz="1200" dirty="0"/>
                        <a:t>31</a:t>
                      </a:r>
                    </a:p>
                    <a:p>
                      <a:pPr algn="ctr"/>
                      <a:r>
                        <a:rPr lang="en-US" sz="1200" dirty="0"/>
                        <a:t>59</a:t>
                      </a:r>
                    </a:p>
                    <a:p>
                      <a:pPr algn="ctr"/>
                      <a:r>
                        <a:rPr lang="en-US" sz="1200" dirty="0"/>
                        <a:t>9</a:t>
                      </a:r>
                    </a:p>
                  </a:txBody>
                  <a:tcPr/>
                </a:tc>
                <a:extLst>
                  <a:ext uri="{0D108BD9-81ED-4DB2-BD59-A6C34878D82A}">
                    <a16:rowId xmlns:a16="http://schemas.microsoft.com/office/drawing/2014/main" val="2125815898"/>
                  </a:ext>
                </a:extLst>
              </a:tr>
              <a:tr h="393987">
                <a:tc>
                  <a:txBody>
                    <a:bodyPr/>
                    <a:lstStyle/>
                    <a:p>
                      <a:r>
                        <a:rPr lang="en-US" sz="1200" dirty="0"/>
                        <a:t>Prior nephrectomy</a:t>
                      </a:r>
                    </a:p>
                  </a:txBody>
                  <a:tcPr/>
                </a:tc>
                <a:tc>
                  <a:txBody>
                    <a:bodyPr/>
                    <a:lstStyle/>
                    <a:p>
                      <a:pPr algn="ctr"/>
                      <a:r>
                        <a:rPr lang="en-US" sz="1200" dirty="0"/>
                        <a:t>82%</a:t>
                      </a:r>
                    </a:p>
                  </a:txBody>
                  <a:tcPr/>
                </a:tc>
                <a:tc>
                  <a:txBody>
                    <a:bodyPr/>
                    <a:lstStyle/>
                    <a:p>
                      <a:pPr algn="ctr"/>
                      <a:r>
                        <a:rPr lang="en-US" sz="1200" dirty="0"/>
                        <a:t>83%</a:t>
                      </a:r>
                    </a:p>
                  </a:txBody>
                  <a:tcPr/>
                </a:tc>
                <a:tc>
                  <a:txBody>
                    <a:bodyPr/>
                    <a:lstStyle/>
                    <a:p>
                      <a:pPr algn="ctr"/>
                      <a:r>
                        <a:rPr lang="en-US" sz="1200" dirty="0"/>
                        <a:t>69%</a:t>
                      </a:r>
                    </a:p>
                  </a:txBody>
                  <a:tcPr/>
                </a:tc>
                <a:tc>
                  <a:txBody>
                    <a:bodyPr/>
                    <a:lstStyle/>
                    <a:p>
                      <a:pPr algn="ctr"/>
                      <a:r>
                        <a:rPr lang="en-US" sz="1200" dirty="0"/>
                        <a:t>74%</a:t>
                      </a:r>
                    </a:p>
                  </a:txBody>
                  <a:tcPr/>
                </a:tc>
                <a:extLst>
                  <a:ext uri="{0D108BD9-81ED-4DB2-BD59-A6C34878D82A}">
                    <a16:rowId xmlns:a16="http://schemas.microsoft.com/office/drawing/2014/main" val="1276951714"/>
                  </a:ext>
                </a:extLst>
              </a:tr>
              <a:tr h="680032">
                <a:tc>
                  <a:txBody>
                    <a:bodyPr/>
                    <a:lstStyle/>
                    <a:p>
                      <a:r>
                        <a:rPr lang="en-US" sz="1200" dirty="0"/>
                        <a:t>Subsequent systemic therapies for Sunitinib arm, %</a:t>
                      </a:r>
                    </a:p>
                  </a:txBody>
                  <a:tcPr/>
                </a:tc>
                <a:tc>
                  <a:txBody>
                    <a:bodyPr/>
                    <a:lstStyle/>
                    <a:p>
                      <a:pPr algn="ctr"/>
                      <a:r>
                        <a:rPr lang="en-US" sz="1200" dirty="0"/>
                        <a:t>Overall 69%</a:t>
                      </a:r>
                    </a:p>
                    <a:p>
                      <a:pPr algn="ctr"/>
                      <a:r>
                        <a:rPr lang="en-US" sz="1200" dirty="0"/>
                        <a:t>IO 42%</a:t>
                      </a:r>
                    </a:p>
                  </a:txBody>
                  <a:tcPr/>
                </a:tc>
                <a:tc>
                  <a:txBody>
                    <a:bodyPr/>
                    <a:lstStyle/>
                    <a:p>
                      <a:pPr algn="ctr"/>
                      <a:r>
                        <a:rPr lang="en-US" sz="1200" dirty="0"/>
                        <a:t>Overall 69%</a:t>
                      </a:r>
                    </a:p>
                    <a:p>
                      <a:pPr algn="ctr"/>
                      <a:r>
                        <a:rPr lang="en-US" sz="1200" dirty="0"/>
                        <a:t>IO 48%</a:t>
                      </a:r>
                    </a:p>
                  </a:txBody>
                  <a:tcPr/>
                </a:tc>
                <a:tc>
                  <a:txBody>
                    <a:bodyPr/>
                    <a:lstStyle/>
                    <a:p>
                      <a:pPr algn="ctr"/>
                      <a:r>
                        <a:rPr lang="en-US" sz="1200" dirty="0"/>
                        <a:t>Overall 40%</a:t>
                      </a:r>
                    </a:p>
                    <a:p>
                      <a:pPr algn="ctr"/>
                      <a:r>
                        <a:rPr lang="en-US" sz="1200" dirty="0"/>
                        <a:t>IO 29%</a:t>
                      </a:r>
                    </a:p>
                  </a:txBody>
                  <a:tcPr/>
                </a:tc>
                <a:tc>
                  <a:txBody>
                    <a:bodyPr/>
                    <a:lstStyle/>
                    <a:p>
                      <a:pPr algn="ctr"/>
                      <a:r>
                        <a:rPr lang="en-US" sz="1200" dirty="0"/>
                        <a:t>NR</a:t>
                      </a:r>
                    </a:p>
                  </a:txBody>
                  <a:tcPr/>
                </a:tc>
                <a:extLst>
                  <a:ext uri="{0D108BD9-81ED-4DB2-BD59-A6C34878D82A}">
                    <a16:rowId xmlns:a16="http://schemas.microsoft.com/office/drawing/2014/main" val="1272333353"/>
                  </a:ext>
                </a:extLst>
              </a:tr>
              <a:tr h="2984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u="sng" dirty="0"/>
                        <a:t>Can’t</a:t>
                      </a:r>
                    </a:p>
                  </a:txBody>
                  <a:tcPr/>
                </a:tc>
                <a:tc>
                  <a:txBody>
                    <a:bodyPr/>
                    <a:lstStyle/>
                    <a:p>
                      <a:pPr algn="ctr"/>
                      <a:r>
                        <a:rPr lang="en-US" sz="1200" b="1" u="sng" dirty="0"/>
                        <a:t>compare</a:t>
                      </a:r>
                    </a:p>
                  </a:txBody>
                  <a:tcPr/>
                </a:tc>
                <a:tc>
                  <a:txBody>
                    <a:bodyPr/>
                    <a:lstStyle/>
                    <a:p>
                      <a:pPr algn="ctr"/>
                      <a:r>
                        <a:rPr lang="en-US" sz="1200" b="1" u="sng" dirty="0"/>
                        <a:t>toxicity</a:t>
                      </a:r>
                    </a:p>
                  </a:txBody>
                  <a:tcPr/>
                </a:tc>
                <a:tc>
                  <a:txBody>
                    <a:bodyPr/>
                    <a:lstStyle/>
                    <a:p>
                      <a:pPr algn="ctr"/>
                      <a:r>
                        <a:rPr lang="en-US" sz="1200" b="1" u="sng" dirty="0"/>
                        <a:t>for</a:t>
                      </a:r>
                    </a:p>
                  </a:txBody>
                  <a:tcPr/>
                </a:tc>
                <a:tc>
                  <a:txBody>
                    <a:bodyPr/>
                    <a:lstStyle/>
                    <a:p>
                      <a:pPr algn="ctr"/>
                      <a:r>
                        <a:rPr lang="en-US" sz="1200" b="1" u="sng" dirty="0"/>
                        <a:t>all</a:t>
                      </a:r>
                    </a:p>
                  </a:txBody>
                  <a:tcPr/>
                </a:tc>
                <a:extLst>
                  <a:ext uri="{0D108BD9-81ED-4DB2-BD59-A6C34878D82A}">
                    <a16:rowId xmlns:a16="http://schemas.microsoft.com/office/drawing/2014/main" val="1738452727"/>
                  </a:ext>
                </a:extLst>
              </a:tr>
            </a:tbl>
          </a:graphicData>
        </a:graphic>
      </p:graphicFrame>
      <p:sp>
        <p:nvSpPr>
          <p:cNvPr id="5" name="Content Placeholder 2">
            <a:extLst>
              <a:ext uri="{FF2B5EF4-FFF2-40B4-BE49-F238E27FC236}">
                <a16:creationId xmlns:a16="http://schemas.microsoft.com/office/drawing/2014/main" id="{F44461ED-79CB-AD47-B150-8E0A12D919FD}"/>
              </a:ext>
            </a:extLst>
          </p:cNvPr>
          <p:cNvSpPr>
            <a:spLocks noGrp="1"/>
          </p:cNvSpPr>
          <p:nvPr>
            <p:ph idx="1"/>
          </p:nvPr>
        </p:nvSpPr>
        <p:spPr>
          <a:xfrm>
            <a:off x="120201" y="2577667"/>
            <a:ext cx="3602715" cy="1702666"/>
          </a:xfrm>
        </p:spPr>
        <p:txBody>
          <a:bodyPr>
            <a:normAutofit/>
          </a:bodyPr>
          <a:lstStyle/>
          <a:p>
            <a:r>
              <a:rPr lang="en-US" sz="2000" dirty="0"/>
              <a:t>Symptoms: In highly symptomatic patients, </a:t>
            </a:r>
            <a:r>
              <a:rPr lang="en-US" sz="2000" b="1" dirty="0"/>
              <a:t>prioritize therapies with highest overall response rate</a:t>
            </a:r>
            <a:r>
              <a:rPr lang="en-US" sz="2000" dirty="0"/>
              <a:t>.</a:t>
            </a:r>
          </a:p>
          <a:p>
            <a:r>
              <a:rPr lang="en-US" sz="2000" dirty="0"/>
              <a:t>Available 1L therapies</a:t>
            </a:r>
          </a:p>
        </p:txBody>
      </p:sp>
      <p:sp>
        <p:nvSpPr>
          <p:cNvPr id="6" name="TextBox 5">
            <a:extLst>
              <a:ext uri="{FF2B5EF4-FFF2-40B4-BE49-F238E27FC236}">
                <a16:creationId xmlns:a16="http://schemas.microsoft.com/office/drawing/2014/main" id="{E24E2A6A-C6D5-A643-B189-47E0F1B9161F}"/>
              </a:ext>
            </a:extLst>
          </p:cNvPr>
          <p:cNvSpPr txBox="1"/>
          <p:nvPr/>
        </p:nvSpPr>
        <p:spPr>
          <a:xfrm>
            <a:off x="3627455" y="6325722"/>
            <a:ext cx="3770745" cy="215444"/>
          </a:xfrm>
          <a:prstGeom prst="rect">
            <a:avLst/>
          </a:prstGeom>
          <a:noFill/>
        </p:spPr>
        <p:txBody>
          <a:bodyPr wrap="square" rtlCol="0">
            <a:spAutoFit/>
          </a:bodyPr>
          <a:lstStyle/>
          <a:p>
            <a:r>
              <a:rPr lang="en-US" sz="800" dirty="0"/>
              <a:t>Table adapted from Brian Rini and Uromigos podcast https://anchor.fm/the-Uromigos</a:t>
            </a:r>
          </a:p>
        </p:txBody>
      </p:sp>
      <p:pic>
        <p:nvPicPr>
          <p:cNvPr id="9218" name="Picture 2" descr="Decision Making Icon of Flat style - Available in SVG, PNG, EPS, AI &amp; Icon  fonts">
            <a:extLst>
              <a:ext uri="{FF2B5EF4-FFF2-40B4-BE49-F238E27FC236}">
                <a16:creationId xmlns:a16="http://schemas.microsoft.com/office/drawing/2014/main" id="{D8B67D48-D47B-E64D-834B-75C9D6054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446" y="5681501"/>
            <a:ext cx="1144224" cy="11442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AEF656-C923-437B-B8E5-C2A51D580858}"/>
              </a:ext>
            </a:extLst>
          </p:cNvPr>
          <p:cNvSpPr txBox="1"/>
          <p:nvPr/>
        </p:nvSpPr>
        <p:spPr>
          <a:xfrm>
            <a:off x="4590786" y="6541166"/>
            <a:ext cx="6517682" cy="276999"/>
          </a:xfrm>
          <a:prstGeom prst="rect">
            <a:avLst/>
          </a:prstGeom>
          <a:noFill/>
        </p:spPr>
        <p:txBody>
          <a:bodyPr wrap="none" rtlCol="0">
            <a:spAutoFit/>
          </a:bodyPr>
          <a:lstStyle/>
          <a:p>
            <a:r>
              <a:rPr lang="en-US" sz="1200" baseline="30000" dirty="0"/>
              <a:t>1 </a:t>
            </a:r>
            <a:r>
              <a:rPr lang="en-US" sz="1200" dirty="0" err="1"/>
              <a:t>Motzer</a:t>
            </a:r>
            <a:r>
              <a:rPr lang="en-US" sz="1200" dirty="0"/>
              <a:t> RJ,  et al. (2018); </a:t>
            </a:r>
            <a:r>
              <a:rPr lang="en-US" sz="1200" baseline="30000" dirty="0"/>
              <a:t>2</a:t>
            </a:r>
            <a:r>
              <a:rPr lang="en-US" sz="1200" dirty="0"/>
              <a:t> Powles T, et al. (2020).  </a:t>
            </a:r>
            <a:r>
              <a:rPr lang="en-US" sz="1200" baseline="30000" dirty="0"/>
              <a:t>3</a:t>
            </a:r>
            <a:r>
              <a:rPr lang="en-US" sz="1200" dirty="0"/>
              <a:t> Choueiri TK, al. (2020). </a:t>
            </a:r>
            <a:r>
              <a:rPr lang="en-US" sz="1200" baseline="30000" dirty="0"/>
              <a:t>4</a:t>
            </a:r>
            <a:r>
              <a:rPr lang="en-US" sz="1200" dirty="0"/>
              <a:t> </a:t>
            </a:r>
            <a:r>
              <a:rPr lang="en-US" sz="1200" dirty="0" err="1"/>
              <a:t>Motzer</a:t>
            </a:r>
            <a:r>
              <a:rPr lang="en-US" sz="1200" dirty="0"/>
              <a:t> R, et al. (2021)</a:t>
            </a:r>
          </a:p>
        </p:txBody>
      </p:sp>
      <p:sp>
        <p:nvSpPr>
          <p:cNvPr id="10" name="Arrow: Right 9">
            <a:extLst>
              <a:ext uri="{FF2B5EF4-FFF2-40B4-BE49-F238E27FC236}">
                <a16:creationId xmlns:a16="http://schemas.microsoft.com/office/drawing/2014/main" id="{884D7FAB-D8B5-4100-A7DD-D546EDA2CE32}"/>
              </a:ext>
            </a:extLst>
          </p:cNvPr>
          <p:cNvSpPr/>
          <p:nvPr/>
        </p:nvSpPr>
        <p:spPr>
          <a:xfrm>
            <a:off x="2938900" y="3851559"/>
            <a:ext cx="593338" cy="2858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27FB98C5-2F52-7B4A-9EBA-E247708497FD}"/>
              </a:ext>
            </a:extLst>
          </p:cNvPr>
          <p:cNvPicPr>
            <a:picLocks noChangeAspect="1"/>
          </p:cNvPicPr>
          <p:nvPr/>
        </p:nvPicPr>
        <p:blipFill>
          <a:blip r:embed="rId4"/>
          <a:stretch>
            <a:fillRect/>
          </a:stretch>
        </p:blipFill>
        <p:spPr>
          <a:xfrm>
            <a:off x="10935312" y="6297353"/>
            <a:ext cx="520812" cy="520812"/>
          </a:xfrm>
          <a:prstGeom prst="rect">
            <a:avLst/>
          </a:prstGeom>
        </p:spPr>
      </p:pic>
    </p:spTree>
    <p:extLst>
      <p:ext uri="{BB962C8B-B14F-4D97-AF65-F5344CB8AC3E}">
        <p14:creationId xmlns:p14="http://schemas.microsoft.com/office/powerpoint/2010/main" val="1806492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D38FB0-EDDC-5044-890C-F4A488BC01EA}"/>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FAF88CA-AE99-A547-9AC7-AF717A758F12}"/>
              </a:ext>
            </a:extLst>
          </p:cNvPr>
          <p:cNvSpPr txBox="1"/>
          <p:nvPr/>
        </p:nvSpPr>
        <p:spPr>
          <a:xfrm>
            <a:off x="1112185" y="547460"/>
            <a:ext cx="9967630" cy="553998"/>
          </a:xfrm>
          <a:prstGeom prst="rect">
            <a:avLst/>
          </a:prstGeom>
          <a:noFill/>
        </p:spPr>
        <p:txBody>
          <a:bodyPr wrap="square" rtlCol="0">
            <a:spAutoFit/>
          </a:bodyPr>
          <a:lstStyle/>
          <a:p>
            <a:pPr algn="ctr"/>
            <a:r>
              <a:rPr lang="en-US" sz="3000" b="1" dirty="0">
                <a:solidFill>
                  <a:srgbClr val="004174"/>
                </a:solidFill>
                <a:latin typeface="Century Gothic" panose="020B0502020202020204" pitchFamily="34" charset="0"/>
              </a:rPr>
              <a:t>An Embarrassment of Riches</a:t>
            </a:r>
          </a:p>
        </p:txBody>
      </p:sp>
      <p:sp>
        <p:nvSpPr>
          <p:cNvPr id="4" name="Content Placeholder 2">
            <a:extLst>
              <a:ext uri="{FF2B5EF4-FFF2-40B4-BE49-F238E27FC236}">
                <a16:creationId xmlns:a16="http://schemas.microsoft.com/office/drawing/2014/main" id="{1C3107A2-011D-6C41-AE5E-5B73B97D9400}"/>
              </a:ext>
            </a:extLst>
          </p:cNvPr>
          <p:cNvSpPr>
            <a:spLocks noGrp="1"/>
          </p:cNvSpPr>
          <p:nvPr>
            <p:ph idx="1"/>
          </p:nvPr>
        </p:nvSpPr>
        <p:spPr>
          <a:xfrm>
            <a:off x="556846" y="2104707"/>
            <a:ext cx="11078308" cy="3780277"/>
          </a:xfrm>
        </p:spPr>
        <p:txBody>
          <a:bodyPr>
            <a:normAutofit/>
          </a:bodyPr>
          <a:lstStyle/>
          <a:p>
            <a:pPr>
              <a:lnSpc>
                <a:spcPct val="100000"/>
              </a:lnSpc>
              <a:spcBef>
                <a:spcPts val="0"/>
              </a:spcBef>
            </a:pPr>
            <a:r>
              <a:rPr lang="en-US" sz="2400" dirty="0"/>
              <a:t>The higher ORR and CR rates are compelling and practice-changing, but how exactly should we change our practices?</a:t>
            </a:r>
          </a:p>
          <a:p>
            <a:pPr>
              <a:lnSpc>
                <a:spcPct val="100000"/>
              </a:lnSpc>
              <a:spcBef>
                <a:spcPts val="0"/>
              </a:spcBef>
            </a:pPr>
            <a:endParaRPr lang="en-US" sz="2400" dirty="0"/>
          </a:p>
          <a:p>
            <a:pPr>
              <a:lnSpc>
                <a:spcPct val="100000"/>
              </a:lnSpc>
              <a:spcBef>
                <a:spcPts val="0"/>
              </a:spcBef>
            </a:pPr>
            <a:r>
              <a:rPr lang="en-US" sz="2400" dirty="0"/>
              <a:t>Toxicity can’t yet be compared across trials and Lenvatinib + Pembrolizumab is concerning for high rates of toxicity given high rate of Lenvatinib dose-attenuations.</a:t>
            </a:r>
          </a:p>
          <a:p>
            <a:pPr>
              <a:lnSpc>
                <a:spcPct val="100000"/>
              </a:lnSpc>
              <a:spcBef>
                <a:spcPts val="0"/>
              </a:spcBef>
            </a:pPr>
            <a:endParaRPr lang="en-US" sz="2400" dirty="0"/>
          </a:p>
          <a:p>
            <a:pPr>
              <a:lnSpc>
                <a:spcPct val="100000"/>
              </a:lnSpc>
              <a:spcBef>
                <a:spcPts val="0"/>
              </a:spcBef>
            </a:pPr>
            <a:r>
              <a:rPr lang="en-US" sz="2400" dirty="0"/>
              <a:t>No one knows yet if higher ORR or CR rates or longer PFS will translate into longer OS for metastatic RCC, so how do we know if higher toxicity is “worth it?”</a:t>
            </a:r>
          </a:p>
          <a:p>
            <a:pPr>
              <a:lnSpc>
                <a:spcPct val="120000"/>
              </a:lnSpc>
            </a:pPr>
            <a:endParaRPr lang="en-US" sz="2900" dirty="0"/>
          </a:p>
        </p:txBody>
      </p:sp>
    </p:spTree>
    <p:extLst>
      <p:ext uri="{BB962C8B-B14F-4D97-AF65-F5344CB8AC3E}">
        <p14:creationId xmlns:p14="http://schemas.microsoft.com/office/powerpoint/2010/main" val="3156290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824C0D-5EAF-AE40-82E0-267E1D68E2BE}"/>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8BC16D4-022D-E449-A0C9-1266FD0267C6}"/>
              </a:ext>
            </a:extLst>
          </p:cNvPr>
          <p:cNvSpPr txBox="1"/>
          <p:nvPr/>
        </p:nvSpPr>
        <p:spPr>
          <a:xfrm>
            <a:off x="1112185" y="547460"/>
            <a:ext cx="9967630" cy="553998"/>
          </a:xfrm>
          <a:prstGeom prst="rect">
            <a:avLst/>
          </a:prstGeom>
          <a:noFill/>
        </p:spPr>
        <p:txBody>
          <a:bodyPr wrap="square" rtlCol="0">
            <a:spAutoFit/>
          </a:bodyPr>
          <a:lstStyle/>
          <a:p>
            <a:pPr algn="ctr"/>
            <a:r>
              <a:rPr lang="en-US" sz="3000" b="1" dirty="0">
                <a:solidFill>
                  <a:srgbClr val="004174"/>
                </a:solidFill>
                <a:latin typeface="Century Gothic" panose="020B0502020202020204" pitchFamily="34" charset="0"/>
              </a:rPr>
              <a:t>An Embarrassment of Riches, cont.</a:t>
            </a:r>
          </a:p>
        </p:txBody>
      </p:sp>
      <p:sp>
        <p:nvSpPr>
          <p:cNvPr id="5" name="Content Placeholder 2">
            <a:extLst>
              <a:ext uri="{FF2B5EF4-FFF2-40B4-BE49-F238E27FC236}">
                <a16:creationId xmlns:a16="http://schemas.microsoft.com/office/drawing/2014/main" id="{98B6BD7A-4D01-4E44-A14B-B95C59582494}"/>
              </a:ext>
            </a:extLst>
          </p:cNvPr>
          <p:cNvSpPr>
            <a:spLocks noGrp="1"/>
          </p:cNvSpPr>
          <p:nvPr>
            <p:ph idx="1"/>
          </p:nvPr>
        </p:nvSpPr>
        <p:spPr>
          <a:xfrm>
            <a:off x="876300" y="1959202"/>
            <a:ext cx="10439400" cy="3468583"/>
          </a:xfrm>
        </p:spPr>
        <p:txBody>
          <a:bodyPr>
            <a:normAutofit/>
          </a:bodyPr>
          <a:lstStyle/>
          <a:p>
            <a:pPr>
              <a:lnSpc>
                <a:spcPct val="100000"/>
              </a:lnSpc>
            </a:pPr>
            <a:r>
              <a:rPr lang="en-US" sz="2600" dirty="0"/>
              <a:t>It’s tempting to choose a one-size-fits all treatment (e.g., Lenvatinib + Pembrolizumab given ORR and CR) but a personalized approach is the most patient-centered approach.</a:t>
            </a:r>
          </a:p>
          <a:p>
            <a:pPr lvl="1">
              <a:lnSpc>
                <a:spcPct val="100000"/>
              </a:lnSpc>
            </a:pPr>
            <a:r>
              <a:rPr lang="en-US" sz="2200" dirty="0"/>
              <a:t>Frailty and comorbidities</a:t>
            </a:r>
          </a:p>
          <a:p>
            <a:pPr lvl="1">
              <a:lnSpc>
                <a:spcPct val="100000"/>
              </a:lnSpc>
            </a:pPr>
            <a:r>
              <a:rPr lang="en-US" sz="2200" dirty="0"/>
              <a:t>Willingness and ability to come participate in symptom check visits</a:t>
            </a:r>
          </a:p>
          <a:p>
            <a:pPr lvl="1">
              <a:lnSpc>
                <a:spcPct val="100000"/>
              </a:lnSpc>
            </a:pPr>
            <a:r>
              <a:rPr lang="en-US" sz="2200" dirty="0"/>
              <a:t>Capacity to assess and communicate symptoms between visits</a:t>
            </a:r>
          </a:p>
          <a:p>
            <a:pPr lvl="1">
              <a:lnSpc>
                <a:spcPct val="100000"/>
              </a:lnSpc>
            </a:pPr>
            <a:r>
              <a:rPr lang="en-US" sz="2200" dirty="0"/>
              <a:t>Determinants (including social determinants) of adherence and persistence</a:t>
            </a:r>
          </a:p>
          <a:p>
            <a:pPr lvl="1">
              <a:lnSpc>
                <a:spcPct val="100000"/>
              </a:lnSpc>
            </a:pPr>
            <a:r>
              <a:rPr lang="en-US" sz="2200" dirty="0"/>
              <a:t>Goals of care </a:t>
            </a:r>
          </a:p>
        </p:txBody>
      </p:sp>
      <p:pic>
        <p:nvPicPr>
          <p:cNvPr id="7" name="Picture 6" descr="Icon&#10;&#10;Description automatically generated">
            <a:extLst>
              <a:ext uri="{FF2B5EF4-FFF2-40B4-BE49-F238E27FC236}">
                <a16:creationId xmlns:a16="http://schemas.microsoft.com/office/drawing/2014/main" id="{BA9F74BE-3105-EB4D-88C5-26495CB722A2}"/>
              </a:ext>
            </a:extLst>
          </p:cNvPr>
          <p:cNvPicPr>
            <a:picLocks noChangeAspect="1"/>
          </p:cNvPicPr>
          <p:nvPr/>
        </p:nvPicPr>
        <p:blipFill>
          <a:blip r:embed="rId2">
            <a:alphaModFix amt="20000"/>
          </a:blip>
          <a:stretch>
            <a:fillRect/>
          </a:stretch>
        </p:blipFill>
        <p:spPr>
          <a:xfrm>
            <a:off x="8598877" y="3200401"/>
            <a:ext cx="3821723" cy="3821723"/>
          </a:xfrm>
          <a:prstGeom prst="rect">
            <a:avLst/>
          </a:prstGeom>
        </p:spPr>
      </p:pic>
    </p:spTree>
    <p:extLst>
      <p:ext uri="{BB962C8B-B14F-4D97-AF65-F5344CB8AC3E}">
        <p14:creationId xmlns:p14="http://schemas.microsoft.com/office/powerpoint/2010/main" val="524831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1FA22D-58BC-4A46-89F8-1E48045942ED}"/>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A68615-C216-224C-86C1-B92323EC8495}"/>
              </a:ext>
            </a:extLst>
          </p:cNvPr>
          <p:cNvPicPr>
            <a:picLocks noChangeAspect="1"/>
          </p:cNvPicPr>
          <p:nvPr/>
        </p:nvPicPr>
        <p:blipFill>
          <a:blip r:embed="rId3">
            <a:alphaModFix amt="5000"/>
          </a:blip>
          <a:stretch>
            <a:fillRect/>
          </a:stretch>
        </p:blipFill>
        <p:spPr>
          <a:xfrm>
            <a:off x="1943423" y="-654894"/>
            <a:ext cx="8305153" cy="8305153"/>
          </a:xfrm>
          <a:prstGeom prst="rect">
            <a:avLst/>
          </a:prstGeom>
        </p:spPr>
      </p:pic>
      <p:sp>
        <p:nvSpPr>
          <p:cNvPr id="5" name="TextBox 4">
            <a:extLst>
              <a:ext uri="{FF2B5EF4-FFF2-40B4-BE49-F238E27FC236}">
                <a16:creationId xmlns:a16="http://schemas.microsoft.com/office/drawing/2014/main" id="{33DC5EE7-08E9-6047-BCCD-EBA5D5FB622E}"/>
              </a:ext>
            </a:extLst>
          </p:cNvPr>
          <p:cNvSpPr txBox="1"/>
          <p:nvPr/>
        </p:nvSpPr>
        <p:spPr>
          <a:xfrm>
            <a:off x="3527771" y="3174516"/>
            <a:ext cx="5136455"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It’s nice to meet you!</a:t>
            </a:r>
          </a:p>
        </p:txBody>
      </p:sp>
      <p:pic>
        <p:nvPicPr>
          <p:cNvPr id="8" name="Picture 7" descr="Logo&#10;&#10;Description automatically generated">
            <a:extLst>
              <a:ext uri="{FF2B5EF4-FFF2-40B4-BE49-F238E27FC236}">
                <a16:creationId xmlns:a16="http://schemas.microsoft.com/office/drawing/2014/main" id="{9AD707DA-C76F-1D41-B084-7DD3DE481DDE}"/>
              </a:ext>
            </a:extLst>
          </p:cNvPr>
          <p:cNvPicPr>
            <a:picLocks noChangeAspect="1"/>
          </p:cNvPicPr>
          <p:nvPr/>
        </p:nvPicPr>
        <p:blipFill>
          <a:blip r:embed="rId4"/>
          <a:stretch>
            <a:fillRect/>
          </a:stretch>
        </p:blipFill>
        <p:spPr>
          <a:xfrm>
            <a:off x="3075269" y="424939"/>
            <a:ext cx="6041461" cy="2272541"/>
          </a:xfrm>
          <a:prstGeom prst="rect">
            <a:avLst/>
          </a:prstGeom>
        </p:spPr>
      </p:pic>
    </p:spTree>
    <p:extLst>
      <p:ext uri="{BB962C8B-B14F-4D97-AF65-F5344CB8AC3E}">
        <p14:creationId xmlns:p14="http://schemas.microsoft.com/office/powerpoint/2010/main" val="2550785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0562-EB84-4B1D-8851-87E17EC6AD2F}"/>
              </a:ext>
            </a:extLst>
          </p:cNvPr>
          <p:cNvSpPr>
            <a:spLocks noGrp="1"/>
          </p:cNvSpPr>
          <p:nvPr>
            <p:ph type="title"/>
          </p:nvPr>
        </p:nvSpPr>
        <p:spPr/>
        <p:txBody>
          <a:bodyPr>
            <a:normAutofit fontScale="90000"/>
          </a:bodyPr>
          <a:lstStyle/>
          <a:p>
            <a:br>
              <a:rPr lang="en-US" dirty="0">
                <a:highlight>
                  <a:srgbClr val="FFFF00"/>
                </a:highlight>
              </a:rPr>
            </a:br>
            <a:br>
              <a:rPr lang="en-US" dirty="0">
                <a:highlight>
                  <a:srgbClr val="FFFF00"/>
                </a:highlight>
              </a:rPr>
            </a:br>
            <a:endParaRPr lang="en-US" dirty="0"/>
          </a:p>
        </p:txBody>
      </p:sp>
      <p:sp>
        <p:nvSpPr>
          <p:cNvPr id="4" name="Rectangle 3">
            <a:extLst>
              <a:ext uri="{FF2B5EF4-FFF2-40B4-BE49-F238E27FC236}">
                <a16:creationId xmlns:a16="http://schemas.microsoft.com/office/drawing/2014/main" id="{F899CD4F-781E-D24B-8FD0-ED12A40521BB}"/>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F360CD0-2E78-D348-81FF-8DDD4A70E21B}"/>
              </a:ext>
            </a:extLst>
          </p:cNvPr>
          <p:cNvSpPr txBox="1"/>
          <p:nvPr/>
        </p:nvSpPr>
        <p:spPr>
          <a:xfrm>
            <a:off x="4144124" y="566504"/>
            <a:ext cx="3903751" cy="584775"/>
          </a:xfrm>
          <a:prstGeom prst="rect">
            <a:avLst/>
          </a:prstGeom>
          <a:noFill/>
        </p:spPr>
        <p:txBody>
          <a:bodyPr wrap="square" rtlCol="0">
            <a:spAutoFit/>
          </a:bodyPr>
          <a:lstStyle/>
          <a:p>
            <a:pPr algn="ctr"/>
            <a:r>
              <a:rPr lang="en-US" sz="3200" b="1" dirty="0">
                <a:solidFill>
                  <a:srgbClr val="004174"/>
                </a:solidFill>
                <a:latin typeface="Century Gothic" panose="020B0502020202020204" pitchFamily="34" charset="0"/>
              </a:rPr>
              <a:t>Let’s take a poll!</a:t>
            </a:r>
            <a:endParaRPr lang="en-US" sz="2400" b="1" dirty="0">
              <a:solidFill>
                <a:srgbClr val="004174"/>
              </a:solidFill>
              <a:latin typeface="Century Gothic" panose="020B0502020202020204" pitchFamily="34" charset="0"/>
            </a:endParaRPr>
          </a:p>
        </p:txBody>
      </p:sp>
      <p:pic>
        <p:nvPicPr>
          <p:cNvPr id="6" name="Picture 4" descr="Questions on KPMG Compliance Survey - Radical Compliance">
            <a:extLst>
              <a:ext uri="{FF2B5EF4-FFF2-40B4-BE49-F238E27FC236}">
                <a16:creationId xmlns:a16="http://schemas.microsoft.com/office/drawing/2014/main" id="{53554DF8-F0C7-3B4B-9DAA-94F841646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608" y="65727"/>
            <a:ext cx="1920713" cy="1517461"/>
          </a:xfrm>
          <a:prstGeom prst="ellipse">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19AD1C-6AF0-CD40-A959-EA7581F76A69}"/>
              </a:ext>
            </a:extLst>
          </p:cNvPr>
          <p:cNvSpPr txBox="1"/>
          <p:nvPr/>
        </p:nvSpPr>
        <p:spPr>
          <a:xfrm>
            <a:off x="1261021" y="2027990"/>
            <a:ext cx="9669955" cy="2954655"/>
          </a:xfrm>
          <a:prstGeom prst="rect">
            <a:avLst/>
          </a:prstGeom>
          <a:noFill/>
        </p:spPr>
        <p:txBody>
          <a:bodyPr wrap="square" rtlCol="0">
            <a:spAutoFit/>
          </a:bodyPr>
          <a:lstStyle/>
          <a:p>
            <a:r>
              <a:rPr lang="en-US" sz="2400" b="1" dirty="0"/>
              <a:t>Even when we can identify the ideal treatment regimen for a patient, the cost of treatment, particularly for oral medications, can create barriers.</a:t>
            </a:r>
          </a:p>
          <a:p>
            <a:endParaRPr lang="en-US" b="1" dirty="0"/>
          </a:p>
          <a:p>
            <a:r>
              <a:rPr lang="en-US" sz="2400" dirty="0"/>
              <a:t>In your practice, have you encountered circumstances when patients were unable to take recommended treatments due to the cost of oral medications (for any cancer, not just kidney cancer)?</a:t>
            </a:r>
          </a:p>
          <a:p>
            <a:pPr lvl="1"/>
            <a:endParaRPr lang="en-US" sz="2400" dirty="0"/>
          </a:p>
          <a:p>
            <a:pPr lvl="8"/>
            <a:r>
              <a:rPr lang="en-US" sz="2400" dirty="0"/>
              <a:t>Yes		No</a:t>
            </a:r>
          </a:p>
        </p:txBody>
      </p:sp>
      <p:sp>
        <p:nvSpPr>
          <p:cNvPr id="8" name="TextBox 7">
            <a:extLst>
              <a:ext uri="{FF2B5EF4-FFF2-40B4-BE49-F238E27FC236}">
                <a16:creationId xmlns:a16="http://schemas.microsoft.com/office/drawing/2014/main" id="{19EFD19F-B17B-244B-85D3-79F0CF8D7C81}"/>
              </a:ext>
            </a:extLst>
          </p:cNvPr>
          <p:cNvSpPr txBox="1"/>
          <p:nvPr/>
        </p:nvSpPr>
        <p:spPr>
          <a:xfrm>
            <a:off x="2940555" y="5607805"/>
            <a:ext cx="6310885" cy="707886"/>
          </a:xfrm>
          <a:prstGeom prst="rect">
            <a:avLst/>
          </a:prstGeom>
          <a:noFill/>
        </p:spPr>
        <p:txBody>
          <a:bodyPr wrap="square" rtlCol="0">
            <a:spAutoFit/>
          </a:bodyPr>
          <a:lstStyle/>
          <a:p>
            <a:pPr algn="ctr"/>
            <a:r>
              <a:rPr lang="en-US" sz="2000" b="1" dirty="0"/>
              <a:t>Have overcome some of these barriers?</a:t>
            </a:r>
          </a:p>
          <a:p>
            <a:pPr algn="ctr"/>
            <a:r>
              <a:rPr lang="en-US" sz="2000" b="1" dirty="0"/>
              <a:t>Please share your strategies in the chat box!</a:t>
            </a:r>
          </a:p>
        </p:txBody>
      </p:sp>
      <p:pic>
        <p:nvPicPr>
          <p:cNvPr id="10" name="Picture 9" descr="Icon&#10;&#10;Description automatically generated">
            <a:extLst>
              <a:ext uri="{FF2B5EF4-FFF2-40B4-BE49-F238E27FC236}">
                <a16:creationId xmlns:a16="http://schemas.microsoft.com/office/drawing/2014/main" id="{2F6BAA14-086C-B848-AC71-CAB05C7220CC}"/>
              </a:ext>
            </a:extLst>
          </p:cNvPr>
          <p:cNvPicPr>
            <a:picLocks noChangeAspect="1"/>
          </p:cNvPicPr>
          <p:nvPr/>
        </p:nvPicPr>
        <p:blipFill>
          <a:blip r:embed="rId4"/>
          <a:stretch>
            <a:fillRect/>
          </a:stretch>
        </p:blipFill>
        <p:spPr>
          <a:xfrm>
            <a:off x="8337627" y="5150898"/>
            <a:ext cx="913813" cy="913813"/>
          </a:xfrm>
          <a:prstGeom prst="rect">
            <a:avLst/>
          </a:prstGeom>
        </p:spPr>
      </p:pic>
      <p:sp>
        <p:nvSpPr>
          <p:cNvPr id="11" name="Rectangle 10">
            <a:extLst>
              <a:ext uri="{FF2B5EF4-FFF2-40B4-BE49-F238E27FC236}">
                <a16:creationId xmlns:a16="http://schemas.microsoft.com/office/drawing/2014/main" id="{6530512A-6D23-564A-A87A-29DFD36DDD95}"/>
              </a:ext>
            </a:extLst>
          </p:cNvPr>
          <p:cNvSpPr/>
          <p:nvPr/>
        </p:nvSpPr>
        <p:spPr>
          <a:xfrm>
            <a:off x="4636008" y="4614672"/>
            <a:ext cx="246888" cy="256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1150325-EDC2-9046-A9A2-05A7A0D08B46}"/>
              </a:ext>
            </a:extLst>
          </p:cNvPr>
          <p:cNvSpPr/>
          <p:nvPr/>
        </p:nvSpPr>
        <p:spPr>
          <a:xfrm>
            <a:off x="6495290" y="4614672"/>
            <a:ext cx="246888" cy="256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488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D8EAE7-F102-9D44-9C62-8D79B9537D27}"/>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CB6E37B-8C6B-F941-93B9-EF884E7E3D08}"/>
              </a:ext>
            </a:extLst>
          </p:cNvPr>
          <p:cNvSpPr txBox="1"/>
          <p:nvPr/>
        </p:nvSpPr>
        <p:spPr>
          <a:xfrm>
            <a:off x="1112185" y="547460"/>
            <a:ext cx="9967630" cy="553998"/>
          </a:xfrm>
          <a:prstGeom prst="rect">
            <a:avLst/>
          </a:prstGeom>
          <a:noFill/>
        </p:spPr>
        <p:txBody>
          <a:bodyPr wrap="square" rtlCol="0">
            <a:spAutoFit/>
          </a:bodyPr>
          <a:lstStyle/>
          <a:p>
            <a:pPr algn="ctr"/>
            <a:r>
              <a:rPr lang="en-US" sz="3000" b="1" dirty="0">
                <a:solidFill>
                  <a:srgbClr val="004174"/>
                </a:solidFill>
                <a:latin typeface="Century Gothic" panose="020B0502020202020204" pitchFamily="34" charset="0"/>
              </a:rPr>
              <a:t>Case Study: Making Some Decisions</a:t>
            </a:r>
          </a:p>
        </p:txBody>
      </p:sp>
      <p:pic>
        <p:nvPicPr>
          <p:cNvPr id="4" name="Picture 3" descr="A person smiling for the camera&#10;&#10;Description automatically generated with low confidence">
            <a:extLst>
              <a:ext uri="{FF2B5EF4-FFF2-40B4-BE49-F238E27FC236}">
                <a16:creationId xmlns:a16="http://schemas.microsoft.com/office/drawing/2014/main" id="{A01D3ED3-2F86-B944-8CBD-DA19858B9DF0}"/>
              </a:ext>
            </a:extLst>
          </p:cNvPr>
          <p:cNvPicPr>
            <a:picLocks noChangeAspect="1"/>
          </p:cNvPicPr>
          <p:nvPr/>
        </p:nvPicPr>
        <p:blipFill rotWithShape="1">
          <a:blip r:embed="rId2"/>
          <a:srcRect l="11111" t="5027" r="3334" b="44691"/>
          <a:stretch/>
        </p:blipFill>
        <p:spPr>
          <a:xfrm>
            <a:off x="2154849" y="1694320"/>
            <a:ext cx="1771562" cy="1561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person, tree, outdoor, person&#10;&#10;Description automatically generated">
            <a:extLst>
              <a:ext uri="{FF2B5EF4-FFF2-40B4-BE49-F238E27FC236}">
                <a16:creationId xmlns:a16="http://schemas.microsoft.com/office/drawing/2014/main" id="{6149F620-B27D-EB44-8C0C-6E20E00A4F68}"/>
              </a:ext>
            </a:extLst>
          </p:cNvPr>
          <p:cNvPicPr>
            <a:picLocks noChangeAspect="1"/>
          </p:cNvPicPr>
          <p:nvPr/>
        </p:nvPicPr>
        <p:blipFill rotWithShape="1">
          <a:blip r:embed="rId3"/>
          <a:srcRect l="10763" t="7160" r="14259" b="47408"/>
          <a:stretch/>
        </p:blipFill>
        <p:spPr>
          <a:xfrm>
            <a:off x="8265591" y="1700031"/>
            <a:ext cx="1638121" cy="1561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a:extLst>
              <a:ext uri="{FF2B5EF4-FFF2-40B4-BE49-F238E27FC236}">
                <a16:creationId xmlns:a16="http://schemas.microsoft.com/office/drawing/2014/main" id="{9ACF0DAF-BCCE-0C4A-A423-C9063B0A1E65}"/>
              </a:ext>
            </a:extLst>
          </p:cNvPr>
          <p:cNvSpPr>
            <a:spLocks noGrp="1"/>
          </p:cNvSpPr>
          <p:nvPr>
            <p:ph sz="half" idx="1"/>
          </p:nvPr>
        </p:nvSpPr>
        <p:spPr>
          <a:xfrm>
            <a:off x="1112185" y="3646227"/>
            <a:ext cx="3856891" cy="2664313"/>
          </a:xfrm>
        </p:spPr>
        <p:style>
          <a:lnRef idx="2">
            <a:schemeClr val="accent2"/>
          </a:lnRef>
          <a:fillRef idx="1">
            <a:schemeClr val="lt1"/>
          </a:fillRef>
          <a:effectRef idx="0">
            <a:schemeClr val="accent2"/>
          </a:effectRef>
          <a:fontRef idx="minor">
            <a:schemeClr val="dk1"/>
          </a:fontRef>
        </p:style>
        <p:txBody>
          <a:bodyPr>
            <a:normAutofit/>
          </a:bodyPr>
          <a:lstStyle/>
          <a:p>
            <a:pPr marL="0" indent="0">
              <a:lnSpc>
                <a:spcPct val="100000"/>
              </a:lnSpc>
              <a:buNone/>
            </a:pPr>
            <a:r>
              <a:rPr lang="en-US" sz="2400" b="1" dirty="0"/>
              <a:t>Mr. A</a:t>
            </a:r>
          </a:p>
          <a:p>
            <a:pPr>
              <a:lnSpc>
                <a:spcPct val="100000"/>
              </a:lnSpc>
            </a:pPr>
            <a:r>
              <a:rPr lang="en-US" sz="2400" dirty="0"/>
              <a:t>IMDC intermediate-1</a:t>
            </a:r>
          </a:p>
          <a:p>
            <a:pPr>
              <a:lnSpc>
                <a:spcPct val="100000"/>
              </a:lnSpc>
            </a:pPr>
            <a:r>
              <a:rPr lang="en-US" sz="2400" dirty="0"/>
              <a:t>Minimally symptomatic </a:t>
            </a:r>
          </a:p>
          <a:p>
            <a:pPr>
              <a:lnSpc>
                <a:spcPct val="100000"/>
              </a:lnSpc>
            </a:pPr>
            <a:r>
              <a:rPr lang="en-US" sz="2400" dirty="0"/>
              <a:t>Motivated by </a:t>
            </a:r>
            <a:r>
              <a:rPr lang="en-US" sz="2400" b="1" dirty="0"/>
              <a:t>QOL</a:t>
            </a:r>
            <a:r>
              <a:rPr lang="en-US" sz="2400" dirty="0"/>
              <a:t> &gt; aggressive longevity goal</a:t>
            </a:r>
          </a:p>
        </p:txBody>
      </p:sp>
      <p:sp>
        <p:nvSpPr>
          <p:cNvPr id="7" name="Content Placeholder 3">
            <a:extLst>
              <a:ext uri="{FF2B5EF4-FFF2-40B4-BE49-F238E27FC236}">
                <a16:creationId xmlns:a16="http://schemas.microsoft.com/office/drawing/2014/main" id="{346EDC8F-DE0E-4641-991A-044C1D160F01}"/>
              </a:ext>
            </a:extLst>
          </p:cNvPr>
          <p:cNvSpPr txBox="1">
            <a:spLocks/>
          </p:cNvSpPr>
          <p:nvPr/>
        </p:nvSpPr>
        <p:spPr>
          <a:xfrm>
            <a:off x="6701293" y="1823273"/>
            <a:ext cx="3856892" cy="24064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2400" dirty="0"/>
          </a:p>
        </p:txBody>
      </p:sp>
      <p:sp>
        <p:nvSpPr>
          <p:cNvPr id="9" name="Content Placeholder 2">
            <a:extLst>
              <a:ext uri="{FF2B5EF4-FFF2-40B4-BE49-F238E27FC236}">
                <a16:creationId xmlns:a16="http://schemas.microsoft.com/office/drawing/2014/main" id="{B4913DA5-DC96-3645-BA7C-2C85603F64C9}"/>
              </a:ext>
            </a:extLst>
          </p:cNvPr>
          <p:cNvSpPr txBox="1">
            <a:spLocks/>
          </p:cNvSpPr>
          <p:nvPr/>
        </p:nvSpPr>
        <p:spPr>
          <a:xfrm>
            <a:off x="7222923" y="3646226"/>
            <a:ext cx="3856891" cy="2664313"/>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t>Mr. B</a:t>
            </a:r>
          </a:p>
          <a:p>
            <a:pPr>
              <a:lnSpc>
                <a:spcPct val="100000"/>
              </a:lnSpc>
            </a:pPr>
            <a:r>
              <a:rPr lang="en-US" sz="2400" dirty="0"/>
              <a:t>IMDC intermediate-2</a:t>
            </a:r>
          </a:p>
          <a:p>
            <a:pPr>
              <a:lnSpc>
                <a:spcPct val="100000"/>
              </a:lnSpc>
            </a:pPr>
            <a:r>
              <a:rPr lang="en-US" sz="2400" dirty="0"/>
              <a:t>Significantly symptomatic </a:t>
            </a:r>
          </a:p>
          <a:p>
            <a:pPr>
              <a:lnSpc>
                <a:spcPct val="100000"/>
              </a:lnSpc>
            </a:pPr>
            <a:r>
              <a:rPr lang="en-US" sz="2400" dirty="0"/>
              <a:t>Motivated by </a:t>
            </a:r>
            <a:r>
              <a:rPr lang="en-US" sz="2400" b="1" dirty="0"/>
              <a:t>longevity</a:t>
            </a:r>
            <a:r>
              <a:rPr lang="en-US" sz="2400" dirty="0"/>
              <a:t> with aggressive goals &gt; QOL</a:t>
            </a:r>
          </a:p>
        </p:txBody>
      </p:sp>
      <p:cxnSp>
        <p:nvCxnSpPr>
          <p:cNvPr id="11" name="Straight Connector 10">
            <a:extLst>
              <a:ext uri="{FF2B5EF4-FFF2-40B4-BE49-F238E27FC236}">
                <a16:creationId xmlns:a16="http://schemas.microsoft.com/office/drawing/2014/main" id="{F530AEA9-40E9-8443-8666-8F12B14B3309}"/>
              </a:ext>
            </a:extLst>
          </p:cNvPr>
          <p:cNvCxnSpPr>
            <a:cxnSpLocks/>
          </p:cNvCxnSpPr>
          <p:nvPr/>
        </p:nvCxnSpPr>
        <p:spPr>
          <a:xfrm>
            <a:off x="6136121" y="1502229"/>
            <a:ext cx="0" cy="5010997"/>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374537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0A3714-5056-4247-A230-146FE5B4DC34}"/>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9D37FA9-95E4-814B-80AD-861A76722FBF}"/>
              </a:ext>
            </a:extLst>
          </p:cNvPr>
          <p:cNvSpPr txBox="1"/>
          <p:nvPr/>
        </p:nvSpPr>
        <p:spPr>
          <a:xfrm>
            <a:off x="1112185" y="547460"/>
            <a:ext cx="9967630" cy="553998"/>
          </a:xfrm>
          <a:prstGeom prst="rect">
            <a:avLst/>
          </a:prstGeom>
          <a:noFill/>
        </p:spPr>
        <p:txBody>
          <a:bodyPr wrap="square" rtlCol="0">
            <a:spAutoFit/>
          </a:bodyPr>
          <a:lstStyle/>
          <a:p>
            <a:pPr algn="ctr"/>
            <a:r>
              <a:rPr lang="en-US" sz="3000" b="1" dirty="0">
                <a:solidFill>
                  <a:srgbClr val="004174"/>
                </a:solidFill>
                <a:latin typeface="Century Gothic" panose="020B0502020202020204" pitchFamily="34" charset="0"/>
              </a:rPr>
              <a:t>Case Study: Making Some Decisions, cont.</a:t>
            </a:r>
          </a:p>
        </p:txBody>
      </p:sp>
      <p:cxnSp>
        <p:nvCxnSpPr>
          <p:cNvPr id="5" name="Straight Connector 4">
            <a:extLst>
              <a:ext uri="{FF2B5EF4-FFF2-40B4-BE49-F238E27FC236}">
                <a16:creationId xmlns:a16="http://schemas.microsoft.com/office/drawing/2014/main" id="{9DCC4638-22B5-E342-98CD-E4AD298E5BD3}"/>
              </a:ext>
            </a:extLst>
          </p:cNvPr>
          <p:cNvCxnSpPr>
            <a:cxnSpLocks/>
          </p:cNvCxnSpPr>
          <p:nvPr/>
        </p:nvCxnSpPr>
        <p:spPr>
          <a:xfrm>
            <a:off x="6096000" y="1502229"/>
            <a:ext cx="0" cy="5010997"/>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Content Placeholder 2">
            <a:extLst>
              <a:ext uri="{FF2B5EF4-FFF2-40B4-BE49-F238E27FC236}">
                <a16:creationId xmlns:a16="http://schemas.microsoft.com/office/drawing/2014/main" id="{5D77FC7B-24EA-294F-BDE0-8701600FF887}"/>
              </a:ext>
            </a:extLst>
          </p:cNvPr>
          <p:cNvSpPr>
            <a:spLocks noGrp="1"/>
          </p:cNvSpPr>
          <p:nvPr>
            <p:ph sz="half" idx="1"/>
          </p:nvPr>
        </p:nvSpPr>
        <p:spPr>
          <a:xfrm>
            <a:off x="421124" y="2019034"/>
            <a:ext cx="5335580" cy="3977386"/>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b="1" dirty="0"/>
              <a:t>Mr. A</a:t>
            </a:r>
          </a:p>
          <a:p>
            <a:r>
              <a:rPr lang="en-US" dirty="0"/>
              <a:t>Treatment considerations </a:t>
            </a:r>
          </a:p>
          <a:p>
            <a:pPr lvl="1"/>
            <a:r>
              <a:rPr lang="en-US" sz="2200" dirty="0"/>
              <a:t>Minimally symptomatic, and therefore isn’t in grave danger if he doesn’t get an immediate response</a:t>
            </a:r>
          </a:p>
          <a:p>
            <a:pPr lvl="1"/>
            <a:r>
              <a:rPr lang="en-US" sz="2200" dirty="0"/>
              <a:t>PPE would be a highly likely symptom for a long-distance runner (as friction contributes significantly) and would be highly distressing symptom to him</a:t>
            </a:r>
          </a:p>
        </p:txBody>
      </p:sp>
      <p:sp>
        <p:nvSpPr>
          <p:cNvPr id="7" name="Content Placeholder 2">
            <a:extLst>
              <a:ext uri="{FF2B5EF4-FFF2-40B4-BE49-F238E27FC236}">
                <a16:creationId xmlns:a16="http://schemas.microsoft.com/office/drawing/2014/main" id="{A58BF2C4-2BF0-AC45-90FF-9BD97BB2C42B}"/>
              </a:ext>
            </a:extLst>
          </p:cNvPr>
          <p:cNvSpPr txBox="1">
            <a:spLocks/>
          </p:cNvSpPr>
          <p:nvPr/>
        </p:nvSpPr>
        <p:spPr>
          <a:xfrm>
            <a:off x="6435299" y="2019034"/>
            <a:ext cx="5335577" cy="3977386"/>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Mr. B</a:t>
            </a:r>
          </a:p>
          <a:p>
            <a:r>
              <a:rPr lang="en-US" dirty="0"/>
              <a:t>Treatment considerations</a:t>
            </a:r>
          </a:p>
          <a:p>
            <a:pPr lvl="1"/>
            <a:r>
              <a:rPr lang="en-US" sz="2200" dirty="0"/>
              <a:t>Highly symptomatic, needs pain relief and improvement in cancer-related fatigue</a:t>
            </a:r>
          </a:p>
          <a:p>
            <a:pPr lvl="1"/>
            <a:r>
              <a:rPr lang="en-US" sz="2200" dirty="0"/>
              <a:t>May “lose his window” for treatment if he doesn’t get a response quickly</a:t>
            </a:r>
          </a:p>
          <a:p>
            <a:pPr lvl="1"/>
            <a:r>
              <a:rPr lang="en-US" sz="2200" dirty="0"/>
              <a:t>No specific considerations about symptoms to avoid</a:t>
            </a:r>
          </a:p>
        </p:txBody>
      </p:sp>
      <p:pic>
        <p:nvPicPr>
          <p:cNvPr id="8" name="Picture 7" descr="A person smiling for the camera&#10;&#10;Description automatically generated with low confidence">
            <a:extLst>
              <a:ext uri="{FF2B5EF4-FFF2-40B4-BE49-F238E27FC236}">
                <a16:creationId xmlns:a16="http://schemas.microsoft.com/office/drawing/2014/main" id="{3835E87F-71F4-234B-8904-A9E99E82E78D}"/>
              </a:ext>
            </a:extLst>
          </p:cNvPr>
          <p:cNvPicPr>
            <a:picLocks noChangeAspect="1"/>
          </p:cNvPicPr>
          <p:nvPr/>
        </p:nvPicPr>
        <p:blipFill rotWithShape="1">
          <a:blip r:embed="rId2"/>
          <a:srcRect l="11111" t="5027" r="3334" b="44691"/>
          <a:stretch/>
        </p:blipFill>
        <p:spPr>
          <a:xfrm>
            <a:off x="4601725" y="1672389"/>
            <a:ext cx="1154977" cy="1018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person, tree, outdoor, person&#10;&#10;Description automatically generated">
            <a:extLst>
              <a:ext uri="{FF2B5EF4-FFF2-40B4-BE49-F238E27FC236}">
                <a16:creationId xmlns:a16="http://schemas.microsoft.com/office/drawing/2014/main" id="{93E06FD6-5732-4D4E-AD1F-05D541D07A90}"/>
              </a:ext>
            </a:extLst>
          </p:cNvPr>
          <p:cNvPicPr>
            <a:picLocks noChangeAspect="1"/>
          </p:cNvPicPr>
          <p:nvPr/>
        </p:nvPicPr>
        <p:blipFill rotWithShape="1">
          <a:blip r:embed="rId3"/>
          <a:srcRect l="10763" t="7160" r="14259" b="47408"/>
          <a:stretch/>
        </p:blipFill>
        <p:spPr>
          <a:xfrm>
            <a:off x="10678225" y="1672389"/>
            <a:ext cx="1067979" cy="1018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6720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0A3714-5056-4247-A230-146FE5B4DC34}"/>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9D37FA9-95E4-814B-80AD-861A76722FBF}"/>
              </a:ext>
            </a:extLst>
          </p:cNvPr>
          <p:cNvSpPr txBox="1"/>
          <p:nvPr/>
        </p:nvSpPr>
        <p:spPr>
          <a:xfrm>
            <a:off x="1112185" y="547460"/>
            <a:ext cx="9967630" cy="553998"/>
          </a:xfrm>
          <a:prstGeom prst="rect">
            <a:avLst/>
          </a:prstGeom>
          <a:noFill/>
        </p:spPr>
        <p:txBody>
          <a:bodyPr wrap="square" rtlCol="0">
            <a:spAutoFit/>
          </a:bodyPr>
          <a:lstStyle/>
          <a:p>
            <a:pPr algn="ctr"/>
            <a:r>
              <a:rPr lang="en-US" sz="3000" b="1" dirty="0">
                <a:solidFill>
                  <a:srgbClr val="004174"/>
                </a:solidFill>
                <a:latin typeface="Century Gothic" panose="020B0502020202020204" pitchFamily="34" charset="0"/>
              </a:rPr>
              <a:t>Case Study: Making Some Decisions, cont.</a:t>
            </a:r>
          </a:p>
        </p:txBody>
      </p:sp>
      <p:sp>
        <p:nvSpPr>
          <p:cNvPr id="6" name="Content Placeholder 2">
            <a:extLst>
              <a:ext uri="{FF2B5EF4-FFF2-40B4-BE49-F238E27FC236}">
                <a16:creationId xmlns:a16="http://schemas.microsoft.com/office/drawing/2014/main" id="{5D77FC7B-24EA-294F-BDE0-8701600FF887}"/>
              </a:ext>
            </a:extLst>
          </p:cNvPr>
          <p:cNvSpPr>
            <a:spLocks noGrp="1"/>
          </p:cNvSpPr>
          <p:nvPr>
            <p:ph sz="half" idx="1"/>
          </p:nvPr>
        </p:nvSpPr>
        <p:spPr>
          <a:xfrm>
            <a:off x="421124" y="2099710"/>
            <a:ext cx="5335580" cy="3977386"/>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b="1" dirty="0"/>
              <a:t>Mr. A</a:t>
            </a:r>
          </a:p>
          <a:p>
            <a:r>
              <a:rPr lang="en-US" dirty="0"/>
              <a:t>1L treatment decisions</a:t>
            </a:r>
          </a:p>
          <a:p>
            <a:pPr lvl="1"/>
            <a:r>
              <a:rPr lang="en-US" sz="2200" dirty="0"/>
              <a:t>Describe the spectrum of options, but would ultimately recommend Ipilimumab + Nivolumab to him</a:t>
            </a:r>
          </a:p>
        </p:txBody>
      </p:sp>
      <p:sp>
        <p:nvSpPr>
          <p:cNvPr id="7" name="Content Placeholder 2">
            <a:extLst>
              <a:ext uri="{FF2B5EF4-FFF2-40B4-BE49-F238E27FC236}">
                <a16:creationId xmlns:a16="http://schemas.microsoft.com/office/drawing/2014/main" id="{A58BF2C4-2BF0-AC45-90FF-9BD97BB2C42B}"/>
              </a:ext>
            </a:extLst>
          </p:cNvPr>
          <p:cNvSpPr txBox="1">
            <a:spLocks/>
          </p:cNvSpPr>
          <p:nvPr/>
        </p:nvSpPr>
        <p:spPr>
          <a:xfrm>
            <a:off x="6435298" y="2099710"/>
            <a:ext cx="5335577" cy="3977386"/>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Mr. B</a:t>
            </a:r>
          </a:p>
          <a:p>
            <a:r>
              <a:rPr lang="en-US" dirty="0"/>
              <a:t>1L treatment decisions </a:t>
            </a:r>
          </a:p>
          <a:p>
            <a:pPr lvl="1"/>
            <a:r>
              <a:rPr lang="en-US" sz="2200" dirty="0"/>
              <a:t>Describe the spectrum of options, but would </a:t>
            </a:r>
            <a:r>
              <a:rPr lang="en-US" sz="2200" u="sng" dirty="0"/>
              <a:t>strongly</a:t>
            </a:r>
            <a:r>
              <a:rPr lang="en-US" sz="2200" dirty="0"/>
              <a:t> recommend Lenvatinib + Pembrolizumab (preferred) or Cabozantinib + Nivolumab to him</a:t>
            </a:r>
          </a:p>
          <a:p>
            <a:pPr lvl="1"/>
            <a:r>
              <a:rPr lang="en-US" sz="2200" dirty="0"/>
              <a:t>Counsel him that we may need to apply for financial assistance regarding oral agent</a:t>
            </a:r>
          </a:p>
        </p:txBody>
      </p:sp>
      <p:cxnSp>
        <p:nvCxnSpPr>
          <p:cNvPr id="11" name="Straight Connector 10">
            <a:extLst>
              <a:ext uri="{FF2B5EF4-FFF2-40B4-BE49-F238E27FC236}">
                <a16:creationId xmlns:a16="http://schemas.microsoft.com/office/drawing/2014/main" id="{B156E103-9248-1B4D-9399-F2276522EAA8}"/>
              </a:ext>
            </a:extLst>
          </p:cNvPr>
          <p:cNvCxnSpPr>
            <a:cxnSpLocks/>
          </p:cNvCxnSpPr>
          <p:nvPr/>
        </p:nvCxnSpPr>
        <p:spPr>
          <a:xfrm>
            <a:off x="6096000" y="1502229"/>
            <a:ext cx="0" cy="5010997"/>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Picture 7" descr="A person smiling for the camera&#10;&#10;Description automatically generated with low confidence">
            <a:extLst>
              <a:ext uri="{FF2B5EF4-FFF2-40B4-BE49-F238E27FC236}">
                <a16:creationId xmlns:a16="http://schemas.microsoft.com/office/drawing/2014/main" id="{6E1DEBAA-CEFA-4F42-B479-FDC43115F6A7}"/>
              </a:ext>
            </a:extLst>
          </p:cNvPr>
          <p:cNvPicPr>
            <a:picLocks noChangeAspect="1"/>
          </p:cNvPicPr>
          <p:nvPr/>
        </p:nvPicPr>
        <p:blipFill rotWithShape="1">
          <a:blip r:embed="rId2"/>
          <a:srcRect l="11111" t="5027" r="3334" b="44691"/>
          <a:stretch/>
        </p:blipFill>
        <p:spPr>
          <a:xfrm>
            <a:off x="4601725" y="1672389"/>
            <a:ext cx="1154977" cy="1018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person, tree, outdoor, person&#10;&#10;Description automatically generated">
            <a:extLst>
              <a:ext uri="{FF2B5EF4-FFF2-40B4-BE49-F238E27FC236}">
                <a16:creationId xmlns:a16="http://schemas.microsoft.com/office/drawing/2014/main" id="{8BAD39F0-9BDF-A645-81F6-A7ACBAADBC9D}"/>
              </a:ext>
            </a:extLst>
          </p:cNvPr>
          <p:cNvPicPr>
            <a:picLocks noChangeAspect="1"/>
          </p:cNvPicPr>
          <p:nvPr/>
        </p:nvPicPr>
        <p:blipFill rotWithShape="1">
          <a:blip r:embed="rId3"/>
          <a:srcRect l="10763" t="7160" r="14259" b="47408"/>
          <a:stretch/>
        </p:blipFill>
        <p:spPr>
          <a:xfrm>
            <a:off x="10678225" y="1672389"/>
            <a:ext cx="1067979" cy="1018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7763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0A3714-5056-4247-A230-146FE5B4DC34}"/>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9D37FA9-95E4-814B-80AD-861A76722FBF}"/>
              </a:ext>
            </a:extLst>
          </p:cNvPr>
          <p:cNvSpPr txBox="1"/>
          <p:nvPr/>
        </p:nvSpPr>
        <p:spPr>
          <a:xfrm>
            <a:off x="1112185" y="547460"/>
            <a:ext cx="9967630" cy="553998"/>
          </a:xfrm>
          <a:prstGeom prst="rect">
            <a:avLst/>
          </a:prstGeom>
          <a:noFill/>
        </p:spPr>
        <p:txBody>
          <a:bodyPr wrap="square" rtlCol="0">
            <a:spAutoFit/>
          </a:bodyPr>
          <a:lstStyle/>
          <a:p>
            <a:pPr algn="ctr"/>
            <a:r>
              <a:rPr lang="en-US" sz="3000" b="1" dirty="0">
                <a:solidFill>
                  <a:srgbClr val="004174"/>
                </a:solidFill>
                <a:latin typeface="Century Gothic" panose="020B0502020202020204" pitchFamily="34" charset="0"/>
              </a:rPr>
              <a:t>Case Study: Making Some Decisions, cont.</a:t>
            </a:r>
          </a:p>
        </p:txBody>
      </p:sp>
      <p:sp>
        <p:nvSpPr>
          <p:cNvPr id="8" name="TextBox 7">
            <a:extLst>
              <a:ext uri="{FF2B5EF4-FFF2-40B4-BE49-F238E27FC236}">
                <a16:creationId xmlns:a16="http://schemas.microsoft.com/office/drawing/2014/main" id="{A07929DB-B857-384D-A2CF-BC81DFAB3809}"/>
              </a:ext>
            </a:extLst>
          </p:cNvPr>
          <p:cNvSpPr txBox="1"/>
          <p:nvPr/>
        </p:nvSpPr>
        <p:spPr>
          <a:xfrm>
            <a:off x="556962" y="2921168"/>
            <a:ext cx="11078076" cy="1015663"/>
          </a:xfrm>
          <a:prstGeom prst="rect">
            <a:avLst/>
          </a:prstGeom>
          <a:noFill/>
        </p:spPr>
        <p:txBody>
          <a:bodyPr wrap="square" rtlCol="0">
            <a:spAutoFit/>
          </a:bodyPr>
          <a:lstStyle/>
          <a:p>
            <a:pPr algn="ctr"/>
            <a:r>
              <a:rPr lang="en-US" sz="3000" dirty="0"/>
              <a:t>Same disease, same histology, same stage, same gender, (~) same age, but different needs and goals = individualized treatments. </a:t>
            </a:r>
          </a:p>
        </p:txBody>
      </p:sp>
      <p:pic>
        <p:nvPicPr>
          <p:cNvPr id="10" name="Picture 9" descr="Icon&#10;&#10;Description automatically generated">
            <a:extLst>
              <a:ext uri="{FF2B5EF4-FFF2-40B4-BE49-F238E27FC236}">
                <a16:creationId xmlns:a16="http://schemas.microsoft.com/office/drawing/2014/main" id="{4E84BAA0-F540-874C-82F5-1F813DCDC0DB}"/>
              </a:ext>
            </a:extLst>
          </p:cNvPr>
          <p:cNvPicPr>
            <a:picLocks noChangeAspect="1"/>
          </p:cNvPicPr>
          <p:nvPr/>
        </p:nvPicPr>
        <p:blipFill>
          <a:blip r:embed="rId2">
            <a:alphaModFix amt="20000"/>
          </a:blip>
          <a:stretch>
            <a:fillRect/>
          </a:stretch>
        </p:blipFill>
        <p:spPr>
          <a:xfrm>
            <a:off x="8615205" y="3249387"/>
            <a:ext cx="3821723" cy="3821723"/>
          </a:xfrm>
          <a:prstGeom prst="rect">
            <a:avLst/>
          </a:prstGeom>
        </p:spPr>
      </p:pic>
    </p:spTree>
    <p:extLst>
      <p:ext uri="{BB962C8B-B14F-4D97-AF65-F5344CB8AC3E}">
        <p14:creationId xmlns:p14="http://schemas.microsoft.com/office/powerpoint/2010/main" val="2256373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B3B73C-7E9B-F849-9B9A-D4C2E2045C5B}"/>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32623E8-D70C-D549-93A7-7D6BC87B491F}"/>
              </a:ext>
            </a:extLst>
          </p:cNvPr>
          <p:cNvPicPr>
            <a:picLocks noChangeAspect="1"/>
          </p:cNvPicPr>
          <p:nvPr/>
        </p:nvPicPr>
        <p:blipFill>
          <a:blip r:embed="rId2">
            <a:alphaModFix amt="5000"/>
          </a:blip>
          <a:stretch>
            <a:fillRect/>
          </a:stretch>
        </p:blipFill>
        <p:spPr>
          <a:xfrm>
            <a:off x="1943422" y="-625808"/>
            <a:ext cx="8305153" cy="8305153"/>
          </a:xfrm>
          <a:prstGeom prst="rect">
            <a:avLst/>
          </a:prstGeom>
        </p:spPr>
      </p:pic>
      <p:sp>
        <p:nvSpPr>
          <p:cNvPr id="5" name="TextBox 4">
            <a:extLst>
              <a:ext uri="{FF2B5EF4-FFF2-40B4-BE49-F238E27FC236}">
                <a16:creationId xmlns:a16="http://schemas.microsoft.com/office/drawing/2014/main" id="{FC0DCA62-93EC-C445-B4F2-98960842FB01}"/>
              </a:ext>
            </a:extLst>
          </p:cNvPr>
          <p:cNvSpPr txBox="1"/>
          <p:nvPr/>
        </p:nvSpPr>
        <p:spPr>
          <a:xfrm>
            <a:off x="3454109" y="501293"/>
            <a:ext cx="5283781"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Discussion &amp; Questions</a:t>
            </a:r>
          </a:p>
        </p:txBody>
      </p:sp>
      <p:pic>
        <p:nvPicPr>
          <p:cNvPr id="2050" name="Picture 2" descr="7 Questions You've Always Wanted to Ask a Deaf Person | 3Play Media">
            <a:extLst>
              <a:ext uri="{FF2B5EF4-FFF2-40B4-BE49-F238E27FC236}">
                <a16:creationId xmlns:a16="http://schemas.microsoft.com/office/drawing/2014/main" id="{86216CD0-D6C8-B640-8E24-B1A9FB183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404" y="2606647"/>
            <a:ext cx="5745192" cy="2256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595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51588D6F-0F6F-7940-8E41-9F348ADD0FFC}"/>
              </a:ext>
            </a:extLst>
          </p:cNvPr>
          <p:cNvPicPr>
            <a:picLocks noChangeAspect="1"/>
          </p:cNvPicPr>
          <p:nvPr/>
        </p:nvPicPr>
        <p:blipFill>
          <a:blip r:embed="rId2"/>
          <a:stretch>
            <a:fillRect/>
          </a:stretch>
        </p:blipFill>
        <p:spPr>
          <a:xfrm>
            <a:off x="10983965" y="5713557"/>
            <a:ext cx="927749" cy="927749"/>
          </a:xfrm>
          <a:prstGeom prst="rect">
            <a:avLst/>
          </a:prstGeom>
        </p:spPr>
      </p:pic>
      <p:pic>
        <p:nvPicPr>
          <p:cNvPr id="11" name="Picture 10" descr="Table&#10;&#10;Description automatically generated with low confidence">
            <a:extLst>
              <a:ext uri="{FF2B5EF4-FFF2-40B4-BE49-F238E27FC236}">
                <a16:creationId xmlns:a16="http://schemas.microsoft.com/office/drawing/2014/main" id="{822DC591-50AA-7949-8B1B-894D36D3639B}"/>
              </a:ext>
            </a:extLst>
          </p:cNvPr>
          <p:cNvPicPr>
            <a:picLocks noChangeAspect="1"/>
          </p:cNvPicPr>
          <p:nvPr/>
        </p:nvPicPr>
        <p:blipFill rotWithShape="1">
          <a:blip r:embed="rId3"/>
          <a:srcRect l="1195" r="1886"/>
          <a:stretch/>
        </p:blipFill>
        <p:spPr>
          <a:xfrm>
            <a:off x="1529134" y="76200"/>
            <a:ext cx="9133731" cy="6705600"/>
          </a:xfrm>
          <a:prstGeom prst="rect">
            <a:avLst/>
          </a:prstGeom>
        </p:spPr>
      </p:pic>
      <p:grpSp>
        <p:nvGrpSpPr>
          <p:cNvPr id="5" name="Group 4">
            <a:extLst>
              <a:ext uri="{FF2B5EF4-FFF2-40B4-BE49-F238E27FC236}">
                <a16:creationId xmlns:a16="http://schemas.microsoft.com/office/drawing/2014/main" id="{15107852-61D6-D947-B26D-62EA7A62FF1C}"/>
              </a:ext>
            </a:extLst>
          </p:cNvPr>
          <p:cNvGrpSpPr/>
          <p:nvPr/>
        </p:nvGrpSpPr>
        <p:grpSpPr>
          <a:xfrm>
            <a:off x="7817269" y="2751495"/>
            <a:ext cx="2285464" cy="2278878"/>
            <a:chOff x="8132063" y="2226839"/>
            <a:chExt cx="2285464" cy="2278878"/>
          </a:xfrm>
        </p:grpSpPr>
        <p:pic>
          <p:nvPicPr>
            <p:cNvPr id="3" name="Picture 2" descr="A yellow piece of paper with a blue ball on it&#10;&#10;Description automatically generated with low confidence">
              <a:extLst>
                <a:ext uri="{FF2B5EF4-FFF2-40B4-BE49-F238E27FC236}">
                  <a16:creationId xmlns:a16="http://schemas.microsoft.com/office/drawing/2014/main" id="{8AFF90FF-8420-9C4E-838E-39FBD79C34CB}"/>
                </a:ext>
              </a:extLst>
            </p:cNvPr>
            <p:cNvPicPr>
              <a:picLocks noChangeAspect="1"/>
            </p:cNvPicPr>
            <p:nvPr/>
          </p:nvPicPr>
          <p:blipFill>
            <a:blip r:embed="rId4"/>
            <a:stretch>
              <a:fillRect/>
            </a:stretch>
          </p:blipFill>
          <p:spPr>
            <a:xfrm rot="196234">
              <a:off x="8132063" y="2226839"/>
              <a:ext cx="2285464" cy="2278878"/>
            </a:xfrm>
            <a:prstGeom prst="rect">
              <a:avLst/>
            </a:prstGeom>
          </p:spPr>
        </p:pic>
        <p:sp>
          <p:nvSpPr>
            <p:cNvPr id="4" name="TextBox 3">
              <a:extLst>
                <a:ext uri="{FF2B5EF4-FFF2-40B4-BE49-F238E27FC236}">
                  <a16:creationId xmlns:a16="http://schemas.microsoft.com/office/drawing/2014/main" id="{E5AED41A-03EB-D24B-AF7A-DBECDEEAB057}"/>
                </a:ext>
              </a:extLst>
            </p:cNvPr>
            <p:cNvSpPr txBox="1"/>
            <p:nvPr/>
          </p:nvSpPr>
          <p:spPr>
            <a:xfrm>
              <a:off x="8462181" y="3043112"/>
              <a:ext cx="1625227" cy="646331"/>
            </a:xfrm>
            <a:prstGeom prst="rect">
              <a:avLst/>
            </a:prstGeom>
            <a:noFill/>
          </p:spPr>
          <p:txBody>
            <a:bodyPr wrap="square" rtlCol="0">
              <a:spAutoFit/>
            </a:bodyPr>
            <a:lstStyle/>
            <a:p>
              <a:pPr algn="ctr"/>
              <a:r>
                <a:rPr lang="en-US" sz="1200" dirty="0">
                  <a:latin typeface="Arial Narrow" panose="020B0604020202020204" pitchFamily="34" charset="0"/>
                  <a:cs typeface="Arial Narrow" panose="020B0604020202020204" pitchFamily="34" charset="0"/>
                </a:rPr>
                <a:t>Send completed form to:</a:t>
              </a:r>
            </a:p>
            <a:p>
              <a:pPr algn="ctr"/>
              <a:r>
                <a:rPr lang="en-US" sz="1200" dirty="0">
                  <a:latin typeface="Arial Narrow" panose="020B0604020202020204" pitchFamily="34" charset="0"/>
                  <a:cs typeface="Arial Narrow" panose="020B0604020202020204" pitchFamily="34" charset="0"/>
                </a:rPr>
                <a:t>Catie </a:t>
              </a:r>
            </a:p>
            <a:p>
              <a:pPr algn="ctr"/>
              <a:r>
                <a:rPr lang="en-US" sz="1200" dirty="0">
                  <a:latin typeface="Arial Narrow" panose="020B0604020202020204" pitchFamily="34" charset="0"/>
                  <a:cs typeface="Arial Narrow" panose="020B0604020202020204" pitchFamily="34" charset="0"/>
                </a:rPr>
                <a:t>cknight2@kumc.edu</a:t>
              </a:r>
            </a:p>
          </p:txBody>
        </p:sp>
      </p:grpSp>
    </p:spTree>
    <p:extLst>
      <p:ext uri="{BB962C8B-B14F-4D97-AF65-F5344CB8AC3E}">
        <p14:creationId xmlns:p14="http://schemas.microsoft.com/office/powerpoint/2010/main" val="149390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EC8D6A-3455-9747-AAC2-5E8A7C93A541}"/>
              </a:ext>
            </a:extLst>
          </p:cNvPr>
          <p:cNvPicPr>
            <a:picLocks noChangeAspect="1"/>
          </p:cNvPicPr>
          <p:nvPr/>
        </p:nvPicPr>
        <p:blipFill>
          <a:blip r:embed="rId3">
            <a:alphaModFix amt="5000"/>
          </a:blip>
          <a:stretch>
            <a:fillRect/>
          </a:stretch>
        </p:blipFill>
        <p:spPr>
          <a:xfrm>
            <a:off x="1943422" y="-596905"/>
            <a:ext cx="8305153" cy="8305153"/>
          </a:xfrm>
          <a:prstGeom prst="rect">
            <a:avLst/>
          </a:prstGeom>
        </p:spPr>
      </p:pic>
      <p:sp>
        <p:nvSpPr>
          <p:cNvPr id="5" name="TextBox 4">
            <a:extLst>
              <a:ext uri="{FF2B5EF4-FFF2-40B4-BE49-F238E27FC236}">
                <a16:creationId xmlns:a16="http://schemas.microsoft.com/office/drawing/2014/main" id="{D3DBF89C-87C4-2644-8021-69B3B0767867}"/>
              </a:ext>
            </a:extLst>
          </p:cNvPr>
          <p:cNvSpPr txBox="1"/>
          <p:nvPr/>
        </p:nvSpPr>
        <p:spPr>
          <a:xfrm>
            <a:off x="4171692" y="501293"/>
            <a:ext cx="3848614"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Announcements</a:t>
            </a:r>
          </a:p>
        </p:txBody>
      </p:sp>
      <p:sp>
        <p:nvSpPr>
          <p:cNvPr id="7" name="Rectangle 6">
            <a:extLst>
              <a:ext uri="{FF2B5EF4-FFF2-40B4-BE49-F238E27FC236}">
                <a16:creationId xmlns:a16="http://schemas.microsoft.com/office/drawing/2014/main" id="{97E033E9-301B-0B46-8088-A8410B7DECF8}"/>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E0421EC-B1ED-B043-AADB-A5883787DA56}"/>
              </a:ext>
            </a:extLst>
          </p:cNvPr>
          <p:cNvSpPr txBox="1"/>
          <p:nvPr/>
        </p:nvSpPr>
        <p:spPr>
          <a:xfrm>
            <a:off x="535399" y="2394145"/>
            <a:ext cx="11121200" cy="3539430"/>
          </a:xfrm>
          <a:prstGeom prst="rect">
            <a:avLst/>
          </a:prstGeom>
          <a:noFill/>
        </p:spPr>
        <p:txBody>
          <a:bodyPr wrap="square" rtlCol="0">
            <a:spAutoFit/>
          </a:bodyPr>
          <a:lstStyle/>
          <a:p>
            <a:pPr algn="ctr"/>
            <a:r>
              <a:rPr lang="en-US" sz="3200" dirty="0"/>
              <a:t>Friday, May 14</a:t>
            </a:r>
            <a:r>
              <a:rPr lang="en-US" sz="3200" baseline="30000" dirty="0"/>
              <a:t>th</a:t>
            </a:r>
            <a:r>
              <a:rPr lang="en-US" sz="3200" dirty="0"/>
              <a:t> @ Noon</a:t>
            </a:r>
          </a:p>
          <a:p>
            <a:pPr algn="ctr"/>
            <a:endParaRPr lang="en-US" sz="3200" dirty="0"/>
          </a:p>
          <a:p>
            <a:pPr algn="ctr"/>
            <a:r>
              <a:rPr lang="en-US" sz="3200" dirty="0"/>
              <a:t>Topic: Cytoreductive Nephrectomy in the CARMENA Era and Shared Decision-Making for Medical and Surgical RCC Treatment</a:t>
            </a:r>
          </a:p>
          <a:p>
            <a:pPr algn="ctr"/>
            <a:endParaRPr lang="en-US" sz="3200" dirty="0"/>
          </a:p>
          <a:p>
            <a:pPr algn="ctr"/>
            <a:r>
              <a:rPr lang="en-US" sz="3200" dirty="0"/>
              <a:t>Guest Speaker: Eugene Lee, MD</a:t>
            </a:r>
          </a:p>
          <a:p>
            <a:pPr algn="ctr"/>
            <a:endParaRPr lang="en-US" sz="3200" dirty="0"/>
          </a:p>
        </p:txBody>
      </p:sp>
    </p:spTree>
    <p:extLst>
      <p:ext uri="{BB962C8B-B14F-4D97-AF65-F5344CB8AC3E}">
        <p14:creationId xmlns:p14="http://schemas.microsoft.com/office/powerpoint/2010/main" val="1490158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0AD2F1-2436-E54F-AD35-17DDB6EE53E3}"/>
              </a:ext>
            </a:extLst>
          </p:cNvPr>
          <p:cNvSpPr txBox="1"/>
          <p:nvPr/>
        </p:nvSpPr>
        <p:spPr>
          <a:xfrm>
            <a:off x="4898340" y="501293"/>
            <a:ext cx="2395320"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Wrap-Up</a:t>
            </a:r>
          </a:p>
        </p:txBody>
      </p:sp>
      <p:pic>
        <p:nvPicPr>
          <p:cNvPr id="4100" name="Picture 4">
            <a:extLst>
              <a:ext uri="{FF2B5EF4-FFF2-40B4-BE49-F238E27FC236}">
                <a16:creationId xmlns:a16="http://schemas.microsoft.com/office/drawing/2014/main" id="{D9BAFBBD-E244-9949-84BA-9FEC8702E2C2}"/>
              </a:ext>
            </a:extLst>
          </p:cNvPr>
          <p:cNvPicPr>
            <a:picLocks noChangeAspect="1" noChangeArrowheads="1"/>
          </p:cNvPicPr>
          <p:nvPr/>
        </p:nvPicPr>
        <p:blipFill>
          <a:blip r:embed="rId2">
            <a:duotone>
              <a:schemeClr val="accent3">
                <a:shade val="45000"/>
                <a:satMod val="135000"/>
              </a:schemeClr>
              <a:prstClr val="white"/>
            </a:duotone>
            <a:alphaModFix amt="85000"/>
            <a:extLst>
              <a:ext uri="{28A0092B-C50C-407E-A947-70E740481C1C}">
                <a14:useLocalDpi xmlns:a14="http://schemas.microsoft.com/office/drawing/2010/main" val="0"/>
              </a:ext>
            </a:extLst>
          </a:blip>
          <a:srcRect/>
          <a:stretch>
            <a:fillRect/>
          </a:stretch>
        </p:blipFill>
        <p:spPr bwMode="auto">
          <a:xfrm>
            <a:off x="8955809" y="1300747"/>
            <a:ext cx="3520362" cy="3520362"/>
          </a:xfrm>
          <a:prstGeom prst="rect">
            <a:avLst/>
          </a:prstGeom>
          <a:noFill/>
          <a:effectLst>
            <a:reflection endPos="0" dir="5400000" sy="-100000" algn="bl" rotWithShape="0"/>
          </a:effectLst>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18223773-F400-9E4A-A212-78C24130DFCF}"/>
              </a:ext>
            </a:extLst>
          </p:cNvPr>
          <p:cNvSpPr txBox="1">
            <a:spLocks/>
          </p:cNvSpPr>
          <p:nvPr/>
        </p:nvSpPr>
        <p:spPr>
          <a:xfrm>
            <a:off x="1225010" y="3409219"/>
            <a:ext cx="10588774" cy="2045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Activity Identification Code: </a:t>
            </a:r>
            <a:r>
              <a:rPr lang="en-US" sz="2400" dirty="0">
                <a:solidFill>
                  <a:srgbClr val="FF0000"/>
                </a:solidFill>
              </a:rPr>
              <a:t>02hiss</a:t>
            </a:r>
            <a:endParaRPr lang="en-US" sz="2400" b="1" dirty="0">
              <a:solidFill>
                <a:srgbClr val="FF0000"/>
              </a:solidFill>
            </a:endParaRPr>
          </a:p>
          <a:p>
            <a:pPr marL="0" indent="0">
              <a:buNone/>
            </a:pPr>
            <a:r>
              <a:rPr lang="en-US" sz="2400" b="1" dirty="0"/>
              <a:t>Due Date: </a:t>
            </a:r>
            <a:r>
              <a:rPr lang="en-US" sz="2400" dirty="0">
                <a:highlight>
                  <a:srgbClr val="FFFF00"/>
                </a:highlight>
              </a:rPr>
              <a:t>Thursday, April 22, 2021 at 5:00 PM</a:t>
            </a:r>
          </a:p>
          <a:p>
            <a:pPr marL="0" indent="0">
              <a:buNone/>
            </a:pPr>
            <a:r>
              <a:rPr lang="en-US" sz="2400" dirty="0"/>
              <a:t>Text the activity identification code to (828) 216-8114 or </a:t>
            </a:r>
            <a:r>
              <a:rPr lang="en-US" sz="2400" dirty="0">
                <a:solidFill>
                  <a:schemeClr val="bg2">
                    <a:lumMod val="25000"/>
                  </a:schemeClr>
                </a:solidFill>
                <a:hlinkClick r:id="rId3">
                  <a:extLst>
                    <a:ext uri="{A12FA001-AC4F-418D-AE19-62706E023703}">
                      <ahyp:hlinkClr xmlns:ahyp="http://schemas.microsoft.com/office/drawing/2018/hyperlinkcolor" val="tx"/>
                    </a:ext>
                  </a:extLst>
                </a:hlinkClick>
              </a:rPr>
              <a:t>www.eeds.com</a:t>
            </a:r>
            <a:r>
              <a:rPr lang="en-US" sz="2400" dirty="0">
                <a:solidFill>
                  <a:schemeClr val="bg2">
                    <a:lumMod val="25000"/>
                  </a:schemeClr>
                </a:solidFill>
              </a:rPr>
              <a:t> </a:t>
            </a:r>
          </a:p>
          <a:p>
            <a:pPr marL="0" indent="0">
              <a:buNone/>
            </a:pPr>
            <a:endParaRPr lang="en-US" sz="2400" dirty="0">
              <a:solidFill>
                <a:srgbClr val="B57001"/>
              </a:solidFill>
              <a:cs typeface="Calibri" panose="020F0502020204030204" pitchFamily="34" charset="0"/>
            </a:endParaRPr>
          </a:p>
        </p:txBody>
      </p:sp>
      <p:pic>
        <p:nvPicPr>
          <p:cNvPr id="8" name="Graphic 7" descr="Graduation cap with solid fill">
            <a:extLst>
              <a:ext uri="{FF2B5EF4-FFF2-40B4-BE49-F238E27FC236}">
                <a16:creationId xmlns:a16="http://schemas.microsoft.com/office/drawing/2014/main" id="{4B21C219-133D-3D45-964B-DB1CC96BE5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0610" y="3305864"/>
            <a:ext cx="914400" cy="914400"/>
          </a:xfrm>
          <a:prstGeom prst="rect">
            <a:avLst/>
          </a:prstGeom>
        </p:spPr>
      </p:pic>
      <p:sp>
        <p:nvSpPr>
          <p:cNvPr id="2" name="Rectangle 1">
            <a:extLst>
              <a:ext uri="{FF2B5EF4-FFF2-40B4-BE49-F238E27FC236}">
                <a16:creationId xmlns:a16="http://schemas.microsoft.com/office/drawing/2014/main" id="{D246AFA2-9695-BF4A-81FD-AE49CB02FBC6}"/>
              </a:ext>
            </a:extLst>
          </p:cNvPr>
          <p:cNvSpPr/>
          <p:nvPr/>
        </p:nvSpPr>
        <p:spPr>
          <a:xfrm>
            <a:off x="364770" y="2189417"/>
            <a:ext cx="9667643" cy="523220"/>
          </a:xfrm>
          <a:prstGeom prst="rect">
            <a:avLst/>
          </a:prstGeom>
        </p:spPr>
        <p:txBody>
          <a:bodyPr wrap="square">
            <a:spAutoFit/>
          </a:bodyPr>
          <a:lstStyle/>
          <a:p>
            <a:r>
              <a:rPr lang="en-US" sz="2800" b="1" dirty="0">
                <a:cs typeface="Calibri"/>
              </a:rPr>
              <a:t>Don’t forget to </a:t>
            </a:r>
            <a:r>
              <a:rPr lang="en-US" sz="2800" b="1" u="sng" dirty="0">
                <a:solidFill>
                  <a:srgbClr val="004C97"/>
                </a:solidFill>
                <a:cs typeface="Calibri"/>
              </a:rPr>
              <a:t>sign-in</a:t>
            </a:r>
            <a:r>
              <a:rPr lang="en-US" sz="2800" b="1" dirty="0">
                <a:solidFill>
                  <a:srgbClr val="004C97"/>
                </a:solidFill>
                <a:cs typeface="Calibri"/>
              </a:rPr>
              <a:t> </a:t>
            </a:r>
            <a:r>
              <a:rPr lang="en-US" sz="2800" b="1" dirty="0">
                <a:cs typeface="Calibri"/>
              </a:rPr>
              <a:t>by putting your name in the chat box.</a:t>
            </a:r>
          </a:p>
        </p:txBody>
      </p:sp>
      <p:sp>
        <p:nvSpPr>
          <p:cNvPr id="3" name="Rectangle 2">
            <a:extLst>
              <a:ext uri="{FF2B5EF4-FFF2-40B4-BE49-F238E27FC236}">
                <a16:creationId xmlns:a16="http://schemas.microsoft.com/office/drawing/2014/main" id="{CB2B2FB8-30E2-AF44-AC2E-EB1A40E67076}"/>
              </a:ext>
            </a:extLst>
          </p:cNvPr>
          <p:cNvSpPr/>
          <p:nvPr/>
        </p:nvSpPr>
        <p:spPr>
          <a:xfrm>
            <a:off x="1238359" y="5074547"/>
            <a:ext cx="10024229" cy="830997"/>
          </a:xfrm>
          <a:prstGeom prst="rect">
            <a:avLst/>
          </a:prstGeom>
        </p:spPr>
        <p:txBody>
          <a:bodyPr wrap="square">
            <a:spAutoFit/>
          </a:bodyPr>
          <a:lstStyle/>
          <a:p>
            <a:r>
              <a:rPr lang="en-US" sz="2400" b="1" dirty="0">
                <a:cs typeface="Calibri" panose="020F0502020204030204" pitchFamily="34" charset="0"/>
              </a:rPr>
              <a:t>You can review this presentation and materials in the Toolbox here:</a:t>
            </a:r>
          </a:p>
          <a:p>
            <a:r>
              <a:rPr lang="en-US" sz="2400" dirty="0">
                <a:solidFill>
                  <a:schemeClr val="tx1">
                    <a:lumMod val="65000"/>
                    <a:lumOff val="35000"/>
                  </a:schemeClr>
                </a:solidFill>
                <a:cs typeface="Calibri" panose="020F0502020204030204" pitchFamily="34" charset="0"/>
                <a:hlinkClick r:id="rId6">
                  <a:extLst>
                    <a:ext uri="{A12FA001-AC4F-418D-AE19-62706E023703}">
                      <ahyp:hlinkClr xmlns:ahyp="http://schemas.microsoft.com/office/drawing/2018/hyperlinkcolor" val="tx"/>
                    </a:ext>
                  </a:extLst>
                </a:hlinkClick>
              </a:rPr>
              <a:t>http://www.masoniccanceralliance.org/cancer-survivorship-echo-series.html</a:t>
            </a:r>
            <a:endParaRPr lang="en-US" sz="2400" dirty="0">
              <a:solidFill>
                <a:schemeClr val="tx1">
                  <a:lumMod val="65000"/>
                  <a:lumOff val="35000"/>
                </a:schemeClr>
              </a:solidFill>
              <a:cs typeface="Calibri" panose="020F0502020204030204" pitchFamily="34" charset="0"/>
            </a:endParaRPr>
          </a:p>
        </p:txBody>
      </p:sp>
      <p:pic>
        <p:nvPicPr>
          <p:cNvPr id="10" name="Picture 9" descr="Icon&#10;&#10;Description automatically generated">
            <a:extLst>
              <a:ext uri="{FF2B5EF4-FFF2-40B4-BE49-F238E27FC236}">
                <a16:creationId xmlns:a16="http://schemas.microsoft.com/office/drawing/2014/main" id="{299CB097-1795-A14C-82C2-F7B0A91C204F}"/>
              </a:ext>
            </a:extLst>
          </p:cNvPr>
          <p:cNvPicPr>
            <a:picLocks noChangeAspect="1"/>
          </p:cNvPicPr>
          <p:nvPr/>
        </p:nvPicPr>
        <p:blipFill>
          <a:blip r:embed="rId7"/>
          <a:stretch>
            <a:fillRect/>
          </a:stretch>
        </p:blipFill>
        <p:spPr>
          <a:xfrm>
            <a:off x="388926" y="5109476"/>
            <a:ext cx="761137" cy="761137"/>
          </a:xfrm>
          <a:prstGeom prst="rect">
            <a:avLst/>
          </a:prstGeom>
        </p:spPr>
      </p:pic>
      <p:sp>
        <p:nvSpPr>
          <p:cNvPr id="11" name="Rectangle 10">
            <a:extLst>
              <a:ext uri="{FF2B5EF4-FFF2-40B4-BE49-F238E27FC236}">
                <a16:creationId xmlns:a16="http://schemas.microsoft.com/office/drawing/2014/main" id="{C254228D-E294-BF42-BF57-AAA1952C4C2F}"/>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FE98DA8-3B9A-DD4C-AA6D-5B03B09B3EC0}"/>
              </a:ext>
            </a:extLst>
          </p:cNvPr>
          <p:cNvPicPr>
            <a:picLocks noChangeAspect="1"/>
          </p:cNvPicPr>
          <p:nvPr/>
        </p:nvPicPr>
        <p:blipFill>
          <a:blip r:embed="rId8">
            <a:alphaModFix amt="5000"/>
          </a:blip>
          <a:stretch>
            <a:fillRect/>
          </a:stretch>
        </p:blipFill>
        <p:spPr>
          <a:xfrm>
            <a:off x="1943422" y="-625808"/>
            <a:ext cx="8305153" cy="8305153"/>
          </a:xfrm>
          <a:prstGeom prst="rect">
            <a:avLst/>
          </a:prstGeom>
        </p:spPr>
      </p:pic>
    </p:spTree>
    <p:extLst>
      <p:ext uri="{BB962C8B-B14F-4D97-AF65-F5344CB8AC3E}">
        <p14:creationId xmlns:p14="http://schemas.microsoft.com/office/powerpoint/2010/main" val="1106822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38EE51-E617-A945-AA86-470D4F1DFEEE}"/>
              </a:ext>
            </a:extLst>
          </p:cNvPr>
          <p:cNvSpPr txBox="1"/>
          <p:nvPr/>
        </p:nvSpPr>
        <p:spPr>
          <a:xfrm>
            <a:off x="2800315" y="501293"/>
            <a:ext cx="6591370"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Conflict of Interest Disclosure</a:t>
            </a:r>
          </a:p>
        </p:txBody>
      </p:sp>
      <p:sp>
        <p:nvSpPr>
          <p:cNvPr id="7" name="Rectangle 6">
            <a:extLst>
              <a:ext uri="{FF2B5EF4-FFF2-40B4-BE49-F238E27FC236}">
                <a16:creationId xmlns:a16="http://schemas.microsoft.com/office/drawing/2014/main" id="{825AFDB9-6A47-2B46-9CE8-7A3452BE9C68}"/>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FD2F89F-EBDB-9949-A4C3-83092F98115B}"/>
              </a:ext>
            </a:extLst>
          </p:cNvPr>
          <p:cNvPicPr>
            <a:picLocks noChangeAspect="1"/>
          </p:cNvPicPr>
          <p:nvPr/>
        </p:nvPicPr>
        <p:blipFill>
          <a:blip r:embed="rId2">
            <a:alphaModFix amt="5000"/>
          </a:blip>
          <a:stretch>
            <a:fillRect/>
          </a:stretch>
        </p:blipFill>
        <p:spPr>
          <a:xfrm>
            <a:off x="1943423" y="-618318"/>
            <a:ext cx="8305153" cy="8305153"/>
          </a:xfrm>
          <a:prstGeom prst="rect">
            <a:avLst/>
          </a:prstGeom>
        </p:spPr>
      </p:pic>
      <p:sp>
        <p:nvSpPr>
          <p:cNvPr id="6" name="Rectangle 5">
            <a:extLst>
              <a:ext uri="{FF2B5EF4-FFF2-40B4-BE49-F238E27FC236}">
                <a16:creationId xmlns:a16="http://schemas.microsoft.com/office/drawing/2014/main" id="{844588FF-B37C-A948-96DC-0B279B9431BC}"/>
              </a:ext>
            </a:extLst>
          </p:cNvPr>
          <p:cNvSpPr/>
          <p:nvPr/>
        </p:nvSpPr>
        <p:spPr>
          <a:xfrm>
            <a:off x="340027" y="1989172"/>
            <a:ext cx="11511944" cy="3795911"/>
          </a:xfrm>
          <a:prstGeom prst="rect">
            <a:avLst/>
          </a:prstGeom>
        </p:spPr>
        <p:txBody>
          <a:bodyPr wrap="square">
            <a:spAutoFit/>
          </a:bodyPr>
          <a:lstStyle/>
          <a:p>
            <a:pPr marL="342900" marR="0" lvl="0" indent="-342900">
              <a:lnSpc>
                <a:spcPct val="90000"/>
              </a:lnSpc>
              <a:spcBef>
                <a:spcPts val="0"/>
              </a:spcBef>
              <a:spcAft>
                <a:spcPts val="0"/>
              </a:spcAft>
              <a:buFont typeface="Arial" panose="020B0604020202020204" pitchFamily="34" charset="0"/>
              <a:buChar char="•"/>
              <a:tabLst>
                <a:tab pos="457200" algn="l"/>
              </a:tabLst>
            </a:pPr>
            <a:r>
              <a:rPr lang="en-US" sz="2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following presenters and/or planning committee members do not have any relevant financial relationships with any proprietary entities producing, marketing, re-selling, or distributing healthcare goods or services consumed by, or used on patients related to the content of their presentation:</a:t>
            </a:r>
          </a:p>
          <a:p>
            <a:pPr marR="0" lvl="0">
              <a:lnSpc>
                <a:spcPct val="90000"/>
              </a:lnSpc>
              <a:spcBef>
                <a:spcPts val="0"/>
              </a:spcBef>
              <a:spcAft>
                <a:spcPts val="0"/>
              </a:spcAft>
              <a:tabLst>
                <a:tab pos="457200" algn="l"/>
              </a:tabLst>
            </a:pPr>
            <a:r>
              <a:rPr lang="en-US" sz="2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Jessica Hamilton, PhD; Catie Knight, MPH; Mary Beth Warren, MS, RN,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90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90000"/>
              </a:lnSpc>
              <a:spcBef>
                <a:spcPts val="0"/>
              </a:spcBef>
              <a:spcAft>
                <a:spcPts val="0"/>
              </a:spcAft>
              <a:buFont typeface="Arial" panose="020B0604020202020204" pitchFamily="34" charset="0"/>
              <a:buChar char="•"/>
              <a:tabLst>
                <a:tab pos="457200" algn="l"/>
              </a:tabLst>
            </a:pPr>
            <a:r>
              <a:rPr lang="en-US" sz="2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following presenters and planning committee member has disclosed  potentially relevant financial relationships with proprietary entities producing, marketing, re-selling or distributing healthcare goods or services consumed by, or used on, patients: </a:t>
            </a:r>
          </a:p>
          <a:p>
            <a:pPr marL="342900" marR="0" lvl="0" indent="-342900">
              <a:lnSpc>
                <a:spcPct val="90000"/>
              </a:lnSpc>
              <a:spcBef>
                <a:spcPts val="0"/>
              </a:spcBef>
              <a:spcAft>
                <a:spcPts val="0"/>
              </a:spcAft>
              <a:buFont typeface="Arial" panose="020B0604020202020204" pitchFamily="34" charset="0"/>
              <a:buChar char="•"/>
              <a:tabLst>
                <a:tab pos="457200" algn="l"/>
              </a:tabLst>
            </a:pPr>
            <a:endParaRPr lang="en-US" sz="2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90000"/>
              </a:lnSpc>
              <a:spcBef>
                <a:spcPts val="0"/>
              </a:spcBef>
              <a:spcAft>
                <a:spcPts val="0"/>
              </a:spcAft>
              <a:buFont typeface="Arial" panose="020B0604020202020204" pitchFamily="34" charset="0"/>
              <a:buChar char="•"/>
              <a:tabLst>
                <a:tab pos="457200" algn="l"/>
              </a:tabLst>
            </a:pPr>
            <a:r>
              <a:rPr lang="en-US" sz="2000" dirty="0"/>
              <a:t>Elizabeth Wulff-Burchfield, MD received consulting fee from Astellas, Bristol Myers Squibb and </a:t>
            </a:r>
            <a:r>
              <a:rPr lang="en-US" sz="2000" dirty="0" err="1"/>
              <a:t>Exelixis</a:t>
            </a:r>
            <a:r>
              <a:rPr lang="en-US" sz="2000" dirty="0"/>
              <a:t>;  owns stock in </a:t>
            </a:r>
            <a:r>
              <a:rPr lang="en-US" sz="2000" dirty="0" err="1"/>
              <a:t>Immunomedics</a:t>
            </a:r>
            <a:r>
              <a:rPr lang="en-US" sz="2000" dirty="0"/>
              <a:t> and </a:t>
            </a:r>
            <a:r>
              <a:rPr lang="en-US" sz="2000" dirty="0" err="1"/>
              <a:t>Nektar</a:t>
            </a:r>
            <a:r>
              <a:rPr lang="en-US" sz="2000" dirty="0"/>
              <a:t>.</a:t>
            </a:r>
            <a:endParaRPr lang="en-US" sz="2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90000"/>
              </a:lnSpc>
              <a:spcBef>
                <a:spcPts val="0"/>
              </a:spcBef>
              <a:spcAft>
                <a:spcPts val="0"/>
              </a:spcAft>
              <a:tabLst>
                <a:tab pos="457200" algn="l"/>
              </a:tabLst>
            </a:pPr>
            <a:endParaRPr lang="en-US" sz="2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90000"/>
              </a:lnSpc>
              <a:spcBef>
                <a:spcPts val="0"/>
              </a:spcBef>
              <a:spcAft>
                <a:spcPts val="0"/>
              </a:spcAft>
              <a:buFont typeface="Arial" panose="020B0604020202020204" pitchFamily="34" charset="0"/>
              <a:buChar char="•"/>
              <a:tabLst>
                <a:tab pos="457200" algn="l"/>
              </a:tabLst>
            </a:pP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Jennifer Klemp, PhD, MPH received honoraria from Novartis, Pfizer Oncology and Astra Zeneca</a:t>
            </a:r>
            <a:r>
              <a:rPr lang="en-US" sz="200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0031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C42ED1-6FCC-524E-93DB-59FFBF91060E}"/>
              </a:ext>
            </a:extLst>
          </p:cNvPr>
          <p:cNvSpPr txBox="1"/>
          <p:nvPr/>
        </p:nvSpPr>
        <p:spPr>
          <a:xfrm>
            <a:off x="2422334" y="501293"/>
            <a:ext cx="7347332"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Continuing Education Statement</a:t>
            </a:r>
          </a:p>
        </p:txBody>
      </p:sp>
      <p:sp>
        <p:nvSpPr>
          <p:cNvPr id="8" name="Rectangle 7">
            <a:extLst>
              <a:ext uri="{FF2B5EF4-FFF2-40B4-BE49-F238E27FC236}">
                <a16:creationId xmlns:a16="http://schemas.microsoft.com/office/drawing/2014/main" id="{EC810670-2719-854D-88B6-258166F1983F}"/>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C9D95ED-8312-374B-B867-C8E96F221685}"/>
              </a:ext>
            </a:extLst>
          </p:cNvPr>
          <p:cNvPicPr>
            <a:picLocks noChangeAspect="1"/>
          </p:cNvPicPr>
          <p:nvPr/>
        </p:nvPicPr>
        <p:blipFill>
          <a:blip r:embed="rId2">
            <a:alphaModFix amt="5000"/>
          </a:blip>
          <a:stretch>
            <a:fillRect/>
          </a:stretch>
        </p:blipFill>
        <p:spPr>
          <a:xfrm>
            <a:off x="1943423" y="-600030"/>
            <a:ext cx="8305153" cy="8305153"/>
          </a:xfrm>
          <a:prstGeom prst="rect">
            <a:avLst/>
          </a:prstGeom>
        </p:spPr>
      </p:pic>
      <p:sp>
        <p:nvSpPr>
          <p:cNvPr id="6" name="Rectangle 5">
            <a:extLst>
              <a:ext uri="{FF2B5EF4-FFF2-40B4-BE49-F238E27FC236}">
                <a16:creationId xmlns:a16="http://schemas.microsoft.com/office/drawing/2014/main" id="{205CDA1C-F574-0C42-81CD-8839DE104412}"/>
              </a:ext>
            </a:extLst>
          </p:cNvPr>
          <p:cNvSpPr/>
          <p:nvPr/>
        </p:nvSpPr>
        <p:spPr>
          <a:xfrm>
            <a:off x="211453" y="1491302"/>
            <a:ext cx="11769091" cy="5272213"/>
          </a:xfrm>
          <a:prstGeom prst="rect">
            <a:avLst/>
          </a:prstGeom>
        </p:spPr>
        <p:txBody>
          <a:bodyPr wrap="square">
            <a:spAutoFit/>
          </a:bodyPr>
          <a:lstStyle/>
          <a:p>
            <a:pPr marL="342900" marR="0" lvl="0" indent="-342900">
              <a:lnSpc>
                <a:spcPct val="90000"/>
              </a:lnSpc>
              <a:spcBef>
                <a:spcPts val="0"/>
              </a:spcBef>
              <a:spcAft>
                <a:spcPts val="0"/>
              </a:spcAft>
              <a:buFont typeface="Arial" panose="020B0604020202020204" pitchFamily="34" charset="0"/>
              <a:buChar char="•"/>
              <a:tabLst>
                <a:tab pos="457200" algn="l"/>
              </a:tabLst>
            </a:pPr>
            <a:r>
              <a:rPr lang="en-US" sz="1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Physicians:</a:t>
            </a:r>
            <a:r>
              <a:rPr lang="en-US" sz="17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The University of Kansas Medical Center Office of Continuing Medical Education is accredited by the Accreditation Council for Continuing Medical Education (ACCME) to provide continuing medical education for physicians.</a:t>
            </a:r>
            <a:endParaRPr lang="en-US" sz="17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a:lnSpc>
                <a:spcPct val="90000"/>
              </a:lnSpc>
              <a:spcBef>
                <a:spcPts val="0"/>
              </a:spcBef>
              <a:spcAft>
                <a:spcPts val="0"/>
              </a:spcAft>
            </a:pPr>
            <a:r>
              <a:rPr lang="en-US" sz="1700" dirty="0">
                <a:latin typeface="Times New Roman" panose="02020603050405020304" pitchFamily="18" charset="0"/>
                <a:ea typeface="Times New Roman" panose="02020603050405020304" pitchFamily="18" charset="0"/>
              </a:rPr>
              <a:t> </a:t>
            </a:r>
          </a:p>
          <a:p>
            <a:pPr marL="457200" marR="0">
              <a:lnSpc>
                <a:spcPct val="90000"/>
              </a:lnSpc>
              <a:spcBef>
                <a:spcPts val="0"/>
              </a:spcBef>
              <a:spcAft>
                <a:spcPts val="0"/>
              </a:spcAft>
            </a:pPr>
            <a:r>
              <a:rPr lang="en-US" sz="17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University of Kansas Medical Center Office of Continuing Medical Education designates this live activity for a maximum of 1.0  </a:t>
            </a:r>
            <a:r>
              <a:rPr lang="en-US" sz="1700"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AMA PRA Category 1 Credit(s)™</a:t>
            </a:r>
            <a:r>
              <a:rPr lang="en-US" sz="17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Physicians should claim only the credit commensurate with the extent of their participation in the activity.</a:t>
            </a:r>
            <a:endParaRPr lang="en-US" sz="1700" dirty="0">
              <a:latin typeface="Times New Roman" panose="02020603050405020304" pitchFamily="18" charset="0"/>
              <a:ea typeface="Times New Roman" panose="02020603050405020304" pitchFamily="18" charset="0"/>
            </a:endParaRPr>
          </a:p>
          <a:p>
            <a:pPr marL="457200" marR="0">
              <a:lnSpc>
                <a:spcPct val="90000"/>
              </a:lnSpc>
              <a:spcBef>
                <a:spcPts val="0"/>
              </a:spcBef>
              <a:spcAft>
                <a:spcPts val="0"/>
              </a:spcAft>
            </a:pPr>
            <a:r>
              <a:rPr lang="en-US" sz="1700" dirty="0">
                <a:latin typeface="Times New Roman" panose="02020603050405020304" pitchFamily="18" charset="0"/>
                <a:ea typeface="Times New Roman" panose="02020603050405020304" pitchFamily="18" charset="0"/>
              </a:rPr>
              <a:t> </a:t>
            </a:r>
          </a:p>
          <a:p>
            <a:pPr marL="342900" marR="0" lvl="0" indent="-342900">
              <a:lnSpc>
                <a:spcPct val="90000"/>
              </a:lnSpc>
              <a:spcBef>
                <a:spcPts val="0"/>
              </a:spcBef>
              <a:spcAft>
                <a:spcPts val="0"/>
              </a:spcAft>
              <a:buFont typeface="Arial" panose="020B0604020202020204" pitchFamily="34" charset="0"/>
              <a:buChar char="•"/>
              <a:tabLst>
                <a:tab pos="457200" algn="l"/>
              </a:tabLst>
            </a:pPr>
            <a:r>
              <a:rPr lang="en-US" sz="1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APRN/RN</a:t>
            </a:r>
            <a:r>
              <a:rPr lang="en-US" sz="17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The University of Kansas Medical Center Area Health Education Center East is approved as a provider of CNE by the Kansas State Board of Nursing. This course offering is approved for 1.0 contact hours applicable for APRN, or RN re-licensure. Kansas State Board of Nursing provider number: LT0056-0749. Mary Beth Warren, MS, RN, Coordinator.</a:t>
            </a:r>
          </a:p>
          <a:p>
            <a:pPr marL="342900" marR="0" lvl="0" indent="-342900">
              <a:lnSpc>
                <a:spcPct val="90000"/>
              </a:lnSpc>
              <a:spcBef>
                <a:spcPts val="0"/>
              </a:spcBef>
              <a:spcAft>
                <a:spcPts val="0"/>
              </a:spcAft>
              <a:buFont typeface="Arial" panose="020B0604020202020204" pitchFamily="34" charset="0"/>
              <a:buChar char="•"/>
              <a:tabLst>
                <a:tab pos="457200" algn="l"/>
              </a:tabLst>
            </a:pPr>
            <a:endParaRPr lang="en-US" sz="17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90000"/>
              </a:lnSpc>
              <a:spcBef>
                <a:spcPts val="0"/>
              </a:spcBef>
              <a:spcAft>
                <a:spcPts val="0"/>
              </a:spcAft>
              <a:buFont typeface="Arial" panose="020B0604020202020204" pitchFamily="34" charset="0"/>
              <a:buChar char="•"/>
              <a:tabLst>
                <a:tab pos="457200" algn="l"/>
              </a:tabLst>
            </a:pPr>
            <a:r>
              <a:rPr lang="en-US" sz="1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Social Work:  </a:t>
            </a:r>
            <a:r>
              <a:rPr lang="en-US" sz="1700" dirty="0"/>
              <a:t>The University of Kansas Medical Center Area Health Education Center East, as an approved provider of continuing education by the Kansas Behavioral Sciences Regulatory Board presents this offering for a maximum of 1.0 hour credit applicable for re-licensure of LASWs, LBSWs, LMSWs and LSCSWs. Kansas Provider Number 12-002. Mary Beth Warren, MS, RN, coordinator.</a:t>
            </a:r>
            <a:endParaRPr lang="en-US" sz="1700" b="1" dirty="0">
              <a:solidFill>
                <a:srgbClr val="000000"/>
              </a:solidFill>
              <a:ea typeface="Times New Roman" panose="02020603050405020304" pitchFamily="18" charset="0"/>
              <a:cs typeface="Times New Roman" panose="02020603050405020304" pitchFamily="18" charset="0"/>
            </a:endParaRPr>
          </a:p>
          <a:p>
            <a:pPr marL="342900" marR="0" lvl="0" indent="-342900">
              <a:lnSpc>
                <a:spcPct val="90000"/>
              </a:lnSpc>
              <a:spcBef>
                <a:spcPts val="0"/>
              </a:spcBef>
              <a:spcAft>
                <a:spcPts val="0"/>
              </a:spcAft>
              <a:buFont typeface="Arial" panose="020B0604020202020204" pitchFamily="34" charset="0"/>
              <a:buChar char="•"/>
              <a:tabLst>
                <a:tab pos="457200" algn="l"/>
              </a:tabLst>
            </a:pPr>
            <a:endParaRPr lang="en-US" sz="17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a:lnSpc>
                <a:spcPct val="90000"/>
              </a:lnSpc>
              <a:spcBef>
                <a:spcPts val="0"/>
              </a:spcBef>
              <a:spcAft>
                <a:spcPts val="0"/>
              </a:spcAft>
            </a:pPr>
            <a:r>
              <a:rPr lang="en-US" sz="17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1700" dirty="0">
              <a:latin typeface="Times New Roman" panose="02020603050405020304" pitchFamily="18" charset="0"/>
              <a:ea typeface="Times New Roman" panose="02020603050405020304" pitchFamily="18" charset="0"/>
            </a:endParaRPr>
          </a:p>
          <a:p>
            <a:pPr marL="457200" marR="0">
              <a:lnSpc>
                <a:spcPct val="90000"/>
              </a:lnSpc>
              <a:spcBef>
                <a:spcPts val="0"/>
              </a:spcBef>
              <a:spcAft>
                <a:spcPts val="0"/>
              </a:spcAft>
            </a:pPr>
            <a:r>
              <a:rPr lang="en-US" sz="1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Attendance requirement for nurses and social workers</a:t>
            </a:r>
            <a:r>
              <a:rPr lang="en-US" sz="17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Participants missing more than 10% of this offering will not receive continuing education credit.</a:t>
            </a:r>
            <a:endParaRPr lang="en-US" sz="1700" dirty="0">
              <a:latin typeface="Times New Roman" panose="02020603050405020304" pitchFamily="18" charset="0"/>
              <a:ea typeface="Times New Roman" panose="02020603050405020304" pitchFamily="18" charset="0"/>
            </a:endParaRPr>
          </a:p>
          <a:p>
            <a:pPr marL="457200" marR="0">
              <a:lnSpc>
                <a:spcPct val="90000"/>
              </a:lnSpc>
              <a:spcBef>
                <a:spcPts val="0"/>
              </a:spcBef>
              <a:spcAft>
                <a:spcPts val="0"/>
              </a:spcAft>
            </a:pPr>
            <a:r>
              <a:rPr lang="en-US" sz="17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1700" dirty="0">
              <a:latin typeface="Times New Roman" panose="02020603050405020304" pitchFamily="18" charset="0"/>
              <a:ea typeface="Times New Roman" panose="02020603050405020304" pitchFamily="18" charset="0"/>
            </a:endParaRPr>
          </a:p>
          <a:p>
            <a:pPr marL="457200" marR="0">
              <a:lnSpc>
                <a:spcPct val="90000"/>
              </a:lnSpc>
              <a:spcBef>
                <a:spcPts val="0"/>
              </a:spcBef>
              <a:spcAft>
                <a:spcPts val="0"/>
              </a:spcAft>
            </a:pPr>
            <a:r>
              <a:rPr lang="en-US" sz="17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Certificates of attendance</a:t>
            </a:r>
            <a:r>
              <a:rPr lang="en-US" sz="17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are available to other participants upon completion of documentation of attendance and evaluation.</a:t>
            </a:r>
            <a:endParaRPr lang="en-US" sz="1700" dirty="0">
              <a:latin typeface="Times New Roman" panose="02020603050405020304" pitchFamily="18" charset="0"/>
              <a:ea typeface="Times New Roman" panose="02020603050405020304" pitchFamily="18" charset="0"/>
            </a:endParaRPr>
          </a:p>
        </p:txBody>
      </p:sp>
      <p:pic>
        <p:nvPicPr>
          <p:cNvPr id="7" name="Graphic 6" descr="Graduation cap with solid fill">
            <a:extLst>
              <a:ext uri="{FF2B5EF4-FFF2-40B4-BE49-F238E27FC236}">
                <a16:creationId xmlns:a16="http://schemas.microsoft.com/office/drawing/2014/main" id="{10AE3331-A20C-F047-9588-660EAEE4EE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4768" y="367258"/>
            <a:ext cx="914400" cy="914400"/>
          </a:xfrm>
          <a:prstGeom prst="rect">
            <a:avLst/>
          </a:prstGeom>
        </p:spPr>
      </p:pic>
    </p:spTree>
    <p:extLst>
      <p:ext uri="{BB962C8B-B14F-4D97-AF65-F5344CB8AC3E}">
        <p14:creationId xmlns:p14="http://schemas.microsoft.com/office/powerpoint/2010/main" val="666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18F5A3-1147-4041-B5C9-8F51AF582001}"/>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747BB0E-B263-2743-9A5B-AF59C8636712}"/>
              </a:ext>
            </a:extLst>
          </p:cNvPr>
          <p:cNvSpPr txBox="1"/>
          <p:nvPr/>
        </p:nvSpPr>
        <p:spPr>
          <a:xfrm>
            <a:off x="1609279" y="561574"/>
            <a:ext cx="9837595" cy="523220"/>
          </a:xfrm>
          <a:prstGeom prst="rect">
            <a:avLst/>
          </a:prstGeom>
          <a:noFill/>
        </p:spPr>
        <p:txBody>
          <a:bodyPr wrap="square" rtlCol="0">
            <a:spAutoFit/>
          </a:bodyPr>
          <a:lstStyle/>
          <a:p>
            <a:r>
              <a:rPr lang="en-US" sz="2800" b="1" dirty="0">
                <a:solidFill>
                  <a:srgbClr val="004174"/>
                </a:solidFill>
                <a:latin typeface="Century Gothic" panose="020B0502020202020204" pitchFamily="34" charset="0"/>
              </a:rPr>
              <a:t>Continuing Education Credit &amp; Certificate of Attendance</a:t>
            </a:r>
          </a:p>
        </p:txBody>
      </p:sp>
      <p:pic>
        <p:nvPicPr>
          <p:cNvPr id="7" name="Picture 6">
            <a:extLst>
              <a:ext uri="{FF2B5EF4-FFF2-40B4-BE49-F238E27FC236}">
                <a16:creationId xmlns:a16="http://schemas.microsoft.com/office/drawing/2014/main" id="{C1966DAE-19A0-BF4F-B648-9D65F6A300E2}"/>
              </a:ext>
            </a:extLst>
          </p:cNvPr>
          <p:cNvPicPr>
            <a:picLocks noChangeAspect="1"/>
          </p:cNvPicPr>
          <p:nvPr/>
        </p:nvPicPr>
        <p:blipFill>
          <a:blip r:embed="rId2">
            <a:alphaModFix amt="5000"/>
          </a:blip>
          <a:stretch>
            <a:fillRect/>
          </a:stretch>
        </p:blipFill>
        <p:spPr>
          <a:xfrm>
            <a:off x="1943422" y="-645750"/>
            <a:ext cx="8305153" cy="8305153"/>
          </a:xfrm>
          <a:prstGeom prst="rect">
            <a:avLst/>
          </a:prstGeom>
        </p:spPr>
      </p:pic>
      <p:sp>
        <p:nvSpPr>
          <p:cNvPr id="8" name="Rectangle 7">
            <a:extLst>
              <a:ext uri="{FF2B5EF4-FFF2-40B4-BE49-F238E27FC236}">
                <a16:creationId xmlns:a16="http://schemas.microsoft.com/office/drawing/2014/main" id="{D36016D4-7A79-DE4F-B18E-A7C551B91BC4}"/>
              </a:ext>
            </a:extLst>
          </p:cNvPr>
          <p:cNvSpPr/>
          <p:nvPr/>
        </p:nvSpPr>
        <p:spPr>
          <a:xfrm>
            <a:off x="204484" y="1972402"/>
            <a:ext cx="11783028" cy="3416320"/>
          </a:xfrm>
          <a:prstGeom prst="rect">
            <a:avLst/>
          </a:prstGeom>
        </p:spPr>
        <p:txBody>
          <a:bodyPr wrap="square">
            <a:spAutoFit/>
          </a:bodyPr>
          <a:lstStyle/>
          <a:p>
            <a:pPr lvl="0" algn="ctr"/>
            <a:r>
              <a:rPr lang="en-US" sz="2800" dirty="0"/>
              <a:t>ACTIVITY IDENTIFICATION/SIGN IN CODE:  </a:t>
            </a:r>
            <a:r>
              <a:rPr lang="en-US" sz="3600" dirty="0">
                <a:solidFill>
                  <a:srgbClr val="FF0000"/>
                </a:solidFill>
              </a:rPr>
              <a:t>02hiss</a:t>
            </a:r>
          </a:p>
          <a:p>
            <a:pPr lvl="0" algn="ctr"/>
            <a:endParaRPr lang="en-US" sz="2000" dirty="0"/>
          </a:p>
          <a:p>
            <a:pPr lvl="0" algn="ctr"/>
            <a:r>
              <a:rPr lang="en-US" sz="2000" dirty="0"/>
              <a:t>DEADLINE TO ENTER CODE AND COMPLETE EVALUATION: </a:t>
            </a:r>
            <a:r>
              <a:rPr lang="en-US" sz="2000" dirty="0">
                <a:highlight>
                  <a:srgbClr val="FFFF00"/>
                </a:highlight>
              </a:rPr>
              <a:t>Thursday, April 22, 2021 at 5:00 PM </a:t>
            </a:r>
          </a:p>
          <a:p>
            <a:pPr lvl="0" algn="ctr"/>
            <a:endParaRPr lang="en-US" sz="2000" dirty="0"/>
          </a:p>
          <a:p>
            <a:pPr lvl="0"/>
            <a:endParaRPr lang="en-US" sz="2000" dirty="0"/>
          </a:p>
          <a:p>
            <a:pPr lvl="0"/>
            <a:r>
              <a:rPr lang="en-US" sz="2000" dirty="0"/>
              <a:t>Using your mobile phone, you can text the activity identification code to (828) 216-8114. </a:t>
            </a:r>
          </a:p>
          <a:p>
            <a:pPr lvl="0"/>
            <a:r>
              <a:rPr lang="en-US" sz="2000" b="1" dirty="0"/>
              <a:t>OR</a:t>
            </a:r>
            <a:endParaRPr lang="en-US" sz="2000" dirty="0"/>
          </a:p>
          <a:p>
            <a:pPr lvl="0"/>
            <a:r>
              <a:rPr lang="en-US" sz="2000" dirty="0"/>
              <a:t>Accessing </a:t>
            </a:r>
            <a:r>
              <a:rPr lang="en-US" sz="2000" u="sng" dirty="0">
                <a:hlinkClick r:id="rId3"/>
              </a:rPr>
              <a:t>www.eeds.com</a:t>
            </a:r>
            <a:r>
              <a:rPr lang="en-US" sz="2000" dirty="0"/>
              <a:t> from a mobile device or PC and entering the activity identification code; </a:t>
            </a:r>
          </a:p>
          <a:p>
            <a:r>
              <a:rPr lang="en-US" sz="2000" b="1" dirty="0"/>
              <a:t>OR</a:t>
            </a:r>
          </a:p>
          <a:p>
            <a:pPr lvl="0"/>
            <a:r>
              <a:rPr lang="en-US" sz="2000" dirty="0"/>
              <a:t>Downloading the eeds mobile app (iOS, Android) and using the activity identification code to sign-in to events.</a:t>
            </a:r>
          </a:p>
        </p:txBody>
      </p:sp>
      <p:pic>
        <p:nvPicPr>
          <p:cNvPr id="9" name="Graphic 8" descr="Graduation cap with solid fill">
            <a:extLst>
              <a:ext uri="{FF2B5EF4-FFF2-40B4-BE49-F238E27FC236}">
                <a16:creationId xmlns:a16="http://schemas.microsoft.com/office/drawing/2014/main" id="{9CA82FE4-9362-6F47-A384-37BE349265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4511" y="365984"/>
            <a:ext cx="914400" cy="914400"/>
          </a:xfrm>
          <a:prstGeom prst="rect">
            <a:avLst/>
          </a:prstGeom>
        </p:spPr>
      </p:pic>
    </p:spTree>
    <p:extLst>
      <p:ext uri="{BB962C8B-B14F-4D97-AF65-F5344CB8AC3E}">
        <p14:creationId xmlns:p14="http://schemas.microsoft.com/office/powerpoint/2010/main" val="1741238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4C430B-6AE7-2047-BA45-BD437D38B9B0}"/>
              </a:ext>
            </a:extLst>
          </p:cNvPr>
          <p:cNvPicPr>
            <a:picLocks noChangeAspect="1"/>
          </p:cNvPicPr>
          <p:nvPr/>
        </p:nvPicPr>
        <p:blipFill>
          <a:blip r:embed="rId2">
            <a:alphaModFix amt="5000"/>
          </a:blip>
          <a:stretch>
            <a:fillRect/>
          </a:stretch>
        </p:blipFill>
        <p:spPr>
          <a:xfrm>
            <a:off x="1943421" y="-618320"/>
            <a:ext cx="8305153" cy="8305153"/>
          </a:xfrm>
          <a:prstGeom prst="rect">
            <a:avLst/>
          </a:prstGeom>
        </p:spPr>
      </p:pic>
      <p:sp>
        <p:nvSpPr>
          <p:cNvPr id="5" name="TextBox 4">
            <a:extLst>
              <a:ext uri="{FF2B5EF4-FFF2-40B4-BE49-F238E27FC236}">
                <a16:creationId xmlns:a16="http://schemas.microsoft.com/office/drawing/2014/main" id="{65186D3C-A348-FC4B-AFEC-6FF47AA6FDA3}"/>
              </a:ext>
            </a:extLst>
          </p:cNvPr>
          <p:cNvSpPr txBox="1"/>
          <p:nvPr/>
        </p:nvSpPr>
        <p:spPr>
          <a:xfrm>
            <a:off x="4277806" y="501293"/>
            <a:ext cx="3636387"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Funding Source</a:t>
            </a:r>
          </a:p>
        </p:txBody>
      </p:sp>
      <p:sp>
        <p:nvSpPr>
          <p:cNvPr id="6" name="TextBox 5">
            <a:extLst>
              <a:ext uri="{FF2B5EF4-FFF2-40B4-BE49-F238E27FC236}">
                <a16:creationId xmlns:a16="http://schemas.microsoft.com/office/drawing/2014/main" id="{EC0D2BDC-B493-DF4D-B900-52290356A901}"/>
              </a:ext>
            </a:extLst>
          </p:cNvPr>
          <p:cNvSpPr txBox="1"/>
          <p:nvPr/>
        </p:nvSpPr>
        <p:spPr>
          <a:xfrm>
            <a:off x="936603" y="2841758"/>
            <a:ext cx="10318787" cy="1384995"/>
          </a:xfrm>
          <a:prstGeom prst="rect">
            <a:avLst/>
          </a:prstGeom>
          <a:noFill/>
        </p:spPr>
        <p:txBody>
          <a:bodyPr wrap="square" rtlCol="0">
            <a:spAutoFit/>
          </a:bodyPr>
          <a:lstStyle/>
          <a:p>
            <a:pPr algn="ctr"/>
            <a:r>
              <a:rPr lang="en-US" sz="2800" dirty="0">
                <a:solidFill>
                  <a:srgbClr val="004174"/>
                </a:solidFill>
              </a:rPr>
              <a:t>This project is funded by a Pfizer Independent Grant for Learning and Change with additional support from The University of Kansas Cancer Center and Masonic Cancer Alliance.</a:t>
            </a:r>
          </a:p>
        </p:txBody>
      </p:sp>
      <p:sp>
        <p:nvSpPr>
          <p:cNvPr id="7" name="Rectangle 6">
            <a:extLst>
              <a:ext uri="{FF2B5EF4-FFF2-40B4-BE49-F238E27FC236}">
                <a16:creationId xmlns:a16="http://schemas.microsoft.com/office/drawing/2014/main" id="{59FEDC9C-BACD-A649-AD92-CACD7EEACCD7}"/>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3505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ABF60D-8E78-1D49-BD88-B7D9550339CE}"/>
              </a:ext>
            </a:extLst>
          </p:cNvPr>
          <p:cNvSpPr txBox="1"/>
          <p:nvPr/>
        </p:nvSpPr>
        <p:spPr>
          <a:xfrm>
            <a:off x="4832682" y="501293"/>
            <a:ext cx="2526622"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Recording</a:t>
            </a:r>
          </a:p>
        </p:txBody>
      </p:sp>
      <p:sp>
        <p:nvSpPr>
          <p:cNvPr id="10" name="TextBox 9">
            <a:extLst>
              <a:ext uri="{FF2B5EF4-FFF2-40B4-BE49-F238E27FC236}">
                <a16:creationId xmlns:a16="http://schemas.microsoft.com/office/drawing/2014/main" id="{6E25E727-1F5D-FE42-939F-BC31924E18F2}"/>
              </a:ext>
            </a:extLst>
          </p:cNvPr>
          <p:cNvSpPr txBox="1"/>
          <p:nvPr/>
        </p:nvSpPr>
        <p:spPr>
          <a:xfrm>
            <a:off x="539255" y="3179491"/>
            <a:ext cx="11113476" cy="1225848"/>
          </a:xfrm>
          <a:prstGeom prst="rect">
            <a:avLst/>
          </a:prstGeom>
          <a:noFill/>
        </p:spPr>
        <p:txBody>
          <a:bodyPr wrap="square" rtlCol="0">
            <a:spAutoFit/>
          </a:bodyPr>
          <a:lstStyle/>
          <a:p>
            <a:pPr algn="ctr">
              <a:lnSpc>
                <a:spcPct val="150000"/>
              </a:lnSpc>
            </a:pPr>
            <a:r>
              <a:rPr lang="en-US" sz="2400" dirty="0">
                <a:solidFill>
                  <a:srgbClr val="004174"/>
                </a:solidFill>
              </a:rPr>
              <a:t>This ECHO session will be recorded for educational and quality improvement purposes.</a:t>
            </a:r>
          </a:p>
          <a:p>
            <a:pPr algn="ctr">
              <a:lnSpc>
                <a:spcPct val="150000"/>
              </a:lnSpc>
            </a:pPr>
            <a:r>
              <a:rPr lang="en-US" sz="2800" b="1" dirty="0">
                <a:solidFill>
                  <a:srgbClr val="004174"/>
                </a:solidFill>
              </a:rPr>
              <a:t>By participating in this ECHO clinic, you are consenting to be recorded. </a:t>
            </a:r>
          </a:p>
        </p:txBody>
      </p:sp>
      <p:pic>
        <p:nvPicPr>
          <p:cNvPr id="8200" name="Picture 8" descr="Zoom Icon Logo transparent PNG - StickPNG">
            <a:extLst>
              <a:ext uri="{FF2B5EF4-FFF2-40B4-BE49-F238E27FC236}">
                <a16:creationId xmlns:a16="http://schemas.microsoft.com/office/drawing/2014/main" id="{8863932D-3332-5E42-A066-118DA920FE55}"/>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3373261" y="1244875"/>
            <a:ext cx="5445467" cy="5445467"/>
          </a:xfrm>
          <a:prstGeom prst="rect">
            <a:avLst/>
          </a:prstGeom>
          <a:noFill/>
          <a:effectLst>
            <a:glow>
              <a:schemeClr val="accent1">
                <a:alpha val="40000"/>
              </a:schemeClr>
            </a:glow>
            <a:softEdge rad="317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306A696-E9EC-0D4F-A37F-90FD47C9064E}"/>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6395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5994419-6E89-5D43-924C-214466EDDE32}"/>
              </a:ext>
            </a:extLst>
          </p:cNvPr>
          <p:cNvSpPr/>
          <p:nvPr/>
        </p:nvSpPr>
        <p:spPr>
          <a:xfrm>
            <a:off x="0" y="444495"/>
            <a:ext cx="8161006" cy="746053"/>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4DB1742-E2C2-4E49-BCBA-4198D09D5FFD}"/>
              </a:ext>
            </a:extLst>
          </p:cNvPr>
          <p:cNvSpPr txBox="1"/>
          <p:nvPr/>
        </p:nvSpPr>
        <p:spPr>
          <a:xfrm>
            <a:off x="4128791" y="501292"/>
            <a:ext cx="4108555"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ECHO Clinic Tips</a:t>
            </a:r>
          </a:p>
        </p:txBody>
      </p:sp>
      <p:grpSp>
        <p:nvGrpSpPr>
          <p:cNvPr id="23" name="Group 22">
            <a:extLst>
              <a:ext uri="{FF2B5EF4-FFF2-40B4-BE49-F238E27FC236}">
                <a16:creationId xmlns:a16="http://schemas.microsoft.com/office/drawing/2014/main" id="{D4A7EA90-FB95-154B-B46C-0E46E07A9D47}"/>
              </a:ext>
            </a:extLst>
          </p:cNvPr>
          <p:cNvGrpSpPr/>
          <p:nvPr/>
        </p:nvGrpSpPr>
        <p:grpSpPr>
          <a:xfrm>
            <a:off x="236600" y="4135665"/>
            <a:ext cx="3678937" cy="2124856"/>
            <a:chOff x="7848439" y="1304144"/>
            <a:chExt cx="3678937" cy="2124856"/>
          </a:xfrm>
        </p:grpSpPr>
        <p:pic>
          <p:nvPicPr>
            <p:cNvPr id="9220" name="Picture 4" descr="Zoom call etiquette – Academic Technology Help Center">
              <a:extLst>
                <a:ext uri="{FF2B5EF4-FFF2-40B4-BE49-F238E27FC236}">
                  <a16:creationId xmlns:a16="http://schemas.microsoft.com/office/drawing/2014/main" id="{BBE070CC-04B5-9846-8595-59ABFBD99E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26" t="28464" b="8495"/>
            <a:stretch/>
          </p:blipFill>
          <p:spPr bwMode="auto">
            <a:xfrm>
              <a:off x="7851647" y="2112264"/>
              <a:ext cx="3675729" cy="131673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C40C5825-9496-C649-9ACE-842425380168}"/>
                </a:ext>
              </a:extLst>
            </p:cNvPr>
            <p:cNvSpPr/>
            <p:nvPr/>
          </p:nvSpPr>
          <p:spPr>
            <a:xfrm>
              <a:off x="7848439" y="1304144"/>
              <a:ext cx="3678937" cy="746811"/>
            </a:xfrm>
            <a:prstGeom prst="roundRect">
              <a:avLst/>
            </a:prstGeom>
            <a:solidFill>
              <a:schemeClr val="bg2">
                <a:lumMod val="75000"/>
                <a:alpha val="65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174"/>
                </a:solidFill>
              </a:endParaRPr>
            </a:p>
            <a:p>
              <a:pPr algn="ctr"/>
              <a:r>
                <a:rPr lang="en-US" sz="2000" b="1" dirty="0">
                  <a:solidFill>
                    <a:srgbClr val="004174"/>
                  </a:solidFill>
                </a:rPr>
                <a:t>MUTE YOURSELF</a:t>
              </a:r>
            </a:p>
            <a:p>
              <a:pPr algn="ctr"/>
              <a:r>
                <a:rPr lang="en-US" dirty="0">
                  <a:solidFill>
                    <a:srgbClr val="004174"/>
                  </a:solidFill>
                </a:rPr>
                <a:t>when you’re not speaking.</a:t>
              </a:r>
            </a:p>
            <a:p>
              <a:pPr algn="ctr"/>
              <a:endParaRPr lang="en-US" dirty="0">
                <a:solidFill>
                  <a:schemeClr val="accent3"/>
                </a:solidFill>
              </a:endParaRPr>
            </a:p>
          </p:txBody>
        </p:sp>
      </p:grpSp>
      <p:grpSp>
        <p:nvGrpSpPr>
          <p:cNvPr id="24" name="Group 23">
            <a:extLst>
              <a:ext uri="{FF2B5EF4-FFF2-40B4-BE49-F238E27FC236}">
                <a16:creationId xmlns:a16="http://schemas.microsoft.com/office/drawing/2014/main" id="{97021D05-1FDA-2646-AE7D-EDD205790734}"/>
              </a:ext>
            </a:extLst>
          </p:cNvPr>
          <p:cNvGrpSpPr/>
          <p:nvPr/>
        </p:nvGrpSpPr>
        <p:grpSpPr>
          <a:xfrm>
            <a:off x="27684" y="1322355"/>
            <a:ext cx="4171408" cy="2641606"/>
            <a:chOff x="7736194" y="160623"/>
            <a:chExt cx="4171408" cy="2641606"/>
          </a:xfrm>
        </p:grpSpPr>
        <p:sp>
          <p:nvSpPr>
            <p:cNvPr id="22" name="Rounded Rectangle 21">
              <a:extLst>
                <a:ext uri="{FF2B5EF4-FFF2-40B4-BE49-F238E27FC236}">
                  <a16:creationId xmlns:a16="http://schemas.microsoft.com/office/drawing/2014/main" id="{8509B968-4EC4-D448-B6F4-FB032E8338B5}"/>
                </a:ext>
              </a:extLst>
            </p:cNvPr>
            <p:cNvSpPr/>
            <p:nvPr/>
          </p:nvSpPr>
          <p:spPr>
            <a:xfrm>
              <a:off x="8449056" y="160623"/>
              <a:ext cx="2746726" cy="2641606"/>
            </a:xfrm>
            <a:prstGeom prst="roundRect">
              <a:avLst/>
            </a:prstGeom>
            <a:solidFill>
              <a:schemeClr val="bg2">
                <a:lumMod val="75000"/>
                <a:alpha val="65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174"/>
                </a:solidFill>
              </a:endParaRPr>
            </a:p>
            <a:p>
              <a:pPr algn="ctr"/>
              <a:endParaRPr lang="en-US" dirty="0">
                <a:solidFill>
                  <a:schemeClr val="accent3"/>
                </a:solidFill>
              </a:endParaRPr>
            </a:p>
          </p:txBody>
        </p:sp>
        <p:sp>
          <p:nvSpPr>
            <p:cNvPr id="12" name="Rectangle 11">
              <a:extLst>
                <a:ext uri="{FF2B5EF4-FFF2-40B4-BE49-F238E27FC236}">
                  <a16:creationId xmlns:a16="http://schemas.microsoft.com/office/drawing/2014/main" id="{89414C73-0B87-784C-98FA-7E6C16145F13}"/>
                </a:ext>
              </a:extLst>
            </p:cNvPr>
            <p:cNvSpPr/>
            <p:nvPr/>
          </p:nvSpPr>
          <p:spPr>
            <a:xfrm>
              <a:off x="7736194" y="332327"/>
              <a:ext cx="4171408" cy="954107"/>
            </a:xfrm>
            <a:prstGeom prst="rect">
              <a:avLst/>
            </a:prstGeom>
          </p:spPr>
          <p:txBody>
            <a:bodyPr wrap="square">
              <a:spAutoFit/>
            </a:bodyPr>
            <a:lstStyle/>
            <a:p>
              <a:pPr algn="ctr"/>
              <a:r>
                <a:rPr lang="en-US" sz="2000" b="1" dirty="0">
                  <a:solidFill>
                    <a:srgbClr val="004174"/>
                  </a:solidFill>
                </a:rPr>
                <a:t>TESTING 1, 2, 3</a:t>
              </a:r>
            </a:p>
            <a:p>
              <a:pPr algn="ctr"/>
              <a:r>
                <a:rPr lang="en-US" dirty="0">
                  <a:solidFill>
                    <a:srgbClr val="004174"/>
                  </a:solidFill>
                </a:rPr>
                <a:t>Test both audio &amp;</a:t>
              </a:r>
            </a:p>
            <a:p>
              <a:pPr algn="ctr"/>
              <a:r>
                <a:rPr lang="en-US" dirty="0">
                  <a:solidFill>
                    <a:srgbClr val="004174"/>
                  </a:solidFill>
                </a:rPr>
                <a:t>video in advance.</a:t>
              </a:r>
            </a:p>
          </p:txBody>
        </p:sp>
        <p:pic>
          <p:nvPicPr>
            <p:cNvPr id="9224" name="Picture 8" descr="Sound icon PNG">
              <a:extLst>
                <a:ext uri="{FF2B5EF4-FFF2-40B4-BE49-F238E27FC236}">
                  <a16:creationId xmlns:a16="http://schemas.microsoft.com/office/drawing/2014/main" id="{E969BBF1-EB33-1B46-B6E5-802DDA828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5866" y="1485540"/>
              <a:ext cx="1172063" cy="11720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0FF0A604-0363-5A48-A0EA-4BA32C9410CC}"/>
              </a:ext>
            </a:extLst>
          </p:cNvPr>
          <p:cNvGrpSpPr/>
          <p:nvPr/>
        </p:nvGrpSpPr>
        <p:grpSpPr>
          <a:xfrm>
            <a:off x="4274082" y="1885738"/>
            <a:ext cx="3436667" cy="4688127"/>
            <a:chOff x="671655" y="2522161"/>
            <a:chExt cx="3920182" cy="5361521"/>
          </a:xfrm>
        </p:grpSpPr>
        <p:sp>
          <p:nvSpPr>
            <p:cNvPr id="34" name="Rounded Rectangle 33">
              <a:extLst>
                <a:ext uri="{FF2B5EF4-FFF2-40B4-BE49-F238E27FC236}">
                  <a16:creationId xmlns:a16="http://schemas.microsoft.com/office/drawing/2014/main" id="{77105E95-7235-D248-AA4C-72778651F7C3}"/>
                </a:ext>
              </a:extLst>
            </p:cNvPr>
            <p:cNvSpPr/>
            <p:nvPr/>
          </p:nvSpPr>
          <p:spPr>
            <a:xfrm>
              <a:off x="671655" y="2522161"/>
              <a:ext cx="3920182" cy="5361521"/>
            </a:xfrm>
            <a:prstGeom prst="roundRect">
              <a:avLst/>
            </a:prstGeom>
            <a:solidFill>
              <a:schemeClr val="bg2">
                <a:lumMod val="75000"/>
                <a:alpha val="65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25" name="Rectangle 24">
              <a:extLst>
                <a:ext uri="{FF2B5EF4-FFF2-40B4-BE49-F238E27FC236}">
                  <a16:creationId xmlns:a16="http://schemas.microsoft.com/office/drawing/2014/main" id="{4FCFDD71-22C8-DF41-823E-BA3D17F8A36C}"/>
                </a:ext>
              </a:extLst>
            </p:cNvPr>
            <p:cNvSpPr/>
            <p:nvPr/>
          </p:nvSpPr>
          <p:spPr>
            <a:xfrm>
              <a:off x="820572" y="2805942"/>
              <a:ext cx="3657719" cy="1091153"/>
            </a:xfrm>
            <a:prstGeom prst="rect">
              <a:avLst/>
            </a:prstGeom>
          </p:spPr>
          <p:txBody>
            <a:bodyPr wrap="square">
              <a:spAutoFit/>
            </a:bodyPr>
            <a:lstStyle/>
            <a:p>
              <a:pPr algn="ctr"/>
              <a:r>
                <a:rPr lang="en-US" sz="2000" b="1" dirty="0">
                  <a:solidFill>
                    <a:srgbClr val="004174"/>
                  </a:solidFill>
                </a:rPr>
                <a:t>PARTICIPATE</a:t>
              </a:r>
            </a:p>
            <a:p>
              <a:pPr algn="ctr"/>
              <a:r>
                <a:rPr lang="en-US" dirty="0">
                  <a:solidFill>
                    <a:srgbClr val="004174"/>
                  </a:solidFill>
                </a:rPr>
                <a:t>Speak clearly, use the chat box, and actively engage.</a:t>
              </a:r>
            </a:p>
          </p:txBody>
        </p:sp>
      </p:grpSp>
      <p:grpSp>
        <p:nvGrpSpPr>
          <p:cNvPr id="21" name="Group 20">
            <a:extLst>
              <a:ext uri="{FF2B5EF4-FFF2-40B4-BE49-F238E27FC236}">
                <a16:creationId xmlns:a16="http://schemas.microsoft.com/office/drawing/2014/main" id="{B22CDD3A-F3FC-0341-B630-F0142F2EA444}"/>
              </a:ext>
            </a:extLst>
          </p:cNvPr>
          <p:cNvGrpSpPr/>
          <p:nvPr/>
        </p:nvGrpSpPr>
        <p:grpSpPr>
          <a:xfrm>
            <a:off x="8069294" y="506412"/>
            <a:ext cx="3921962" cy="5907093"/>
            <a:chOff x="-63563" y="1450663"/>
            <a:chExt cx="3414737" cy="5238342"/>
          </a:xfrm>
        </p:grpSpPr>
        <p:sp>
          <p:nvSpPr>
            <p:cNvPr id="14" name="Rounded Rectangle 13">
              <a:extLst>
                <a:ext uri="{FF2B5EF4-FFF2-40B4-BE49-F238E27FC236}">
                  <a16:creationId xmlns:a16="http://schemas.microsoft.com/office/drawing/2014/main" id="{6F3F4C98-BC8D-5946-8708-7E5F6AE7B691}"/>
                </a:ext>
              </a:extLst>
            </p:cNvPr>
            <p:cNvSpPr/>
            <p:nvPr/>
          </p:nvSpPr>
          <p:spPr>
            <a:xfrm>
              <a:off x="297097" y="1450663"/>
              <a:ext cx="2560484" cy="5238342"/>
            </a:xfrm>
            <a:prstGeom prst="roundRect">
              <a:avLst/>
            </a:prstGeom>
            <a:solidFill>
              <a:schemeClr val="bg2">
                <a:lumMod val="75000"/>
                <a:alpha val="65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pic>
          <p:nvPicPr>
            <p:cNvPr id="15" name="Picture 8">
              <a:extLst>
                <a:ext uri="{FF2B5EF4-FFF2-40B4-BE49-F238E27FC236}">
                  <a16:creationId xmlns:a16="http://schemas.microsoft.com/office/drawing/2014/main" id="{D2B7B8F9-2A7B-5B41-824E-A587B0333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3" y="2935360"/>
              <a:ext cx="2538561" cy="164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6678290E-968C-7641-B0AB-E56032FC3C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289" y="4729043"/>
              <a:ext cx="2500885" cy="17680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5640CF-DAB7-7B40-A30E-2AF98E6E07F3}"/>
                </a:ext>
              </a:extLst>
            </p:cNvPr>
            <p:cNvSpPr txBox="1"/>
            <p:nvPr/>
          </p:nvSpPr>
          <p:spPr>
            <a:xfrm>
              <a:off x="397763" y="1646824"/>
              <a:ext cx="2359152" cy="1091731"/>
            </a:xfrm>
            <a:prstGeom prst="rect">
              <a:avLst/>
            </a:prstGeom>
            <a:noFill/>
          </p:spPr>
          <p:txBody>
            <a:bodyPr wrap="square" rtlCol="0">
              <a:spAutoFit/>
            </a:bodyPr>
            <a:lstStyle/>
            <a:p>
              <a:pPr algn="ctr"/>
              <a:r>
                <a:rPr lang="en-US" sz="2000" b="1" dirty="0">
                  <a:solidFill>
                    <a:srgbClr val="004174"/>
                  </a:solidFill>
                </a:rPr>
                <a:t>CAMERAS ON</a:t>
              </a:r>
            </a:p>
            <a:p>
              <a:pPr algn="ctr"/>
              <a:r>
                <a:rPr lang="en-US" dirty="0">
                  <a:solidFill>
                    <a:srgbClr val="004174"/>
                  </a:solidFill>
                </a:rPr>
                <a:t>Well-lit faces are</a:t>
              </a:r>
            </a:p>
            <a:p>
              <a:pPr algn="ctr"/>
              <a:r>
                <a:rPr lang="en-US" dirty="0">
                  <a:solidFill>
                    <a:srgbClr val="004174"/>
                  </a:solidFill>
                </a:rPr>
                <a:t>more engaging!</a:t>
              </a:r>
            </a:p>
            <a:p>
              <a:endParaRPr lang="en-US" dirty="0"/>
            </a:p>
          </p:txBody>
        </p:sp>
        <p:pic>
          <p:nvPicPr>
            <p:cNvPr id="17" name="Graphic 16" descr="Thumbs up sign with solid fill">
              <a:extLst>
                <a:ext uri="{FF2B5EF4-FFF2-40B4-BE49-F238E27FC236}">
                  <a16:creationId xmlns:a16="http://schemas.microsoft.com/office/drawing/2014/main" id="{E0565D82-2B1A-7E45-BF83-CC2DCDD825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49434" y="3514891"/>
              <a:ext cx="554943" cy="554943"/>
            </a:xfrm>
            <a:prstGeom prst="rect">
              <a:avLst/>
            </a:prstGeom>
          </p:spPr>
        </p:pic>
        <p:pic>
          <p:nvPicPr>
            <p:cNvPr id="20" name="Graphic 19" descr="Thumbs Down with solid fill">
              <a:extLst>
                <a:ext uri="{FF2B5EF4-FFF2-40B4-BE49-F238E27FC236}">
                  <a16:creationId xmlns:a16="http://schemas.microsoft.com/office/drawing/2014/main" id="{706E4AE0-2A44-754B-904F-0D8E69BA21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7603" y="5407337"/>
              <a:ext cx="571181" cy="571181"/>
            </a:xfrm>
            <a:prstGeom prst="rect">
              <a:avLst/>
            </a:prstGeom>
          </p:spPr>
        </p:pic>
      </p:grpSp>
      <p:pic>
        <p:nvPicPr>
          <p:cNvPr id="9238" name="Picture 22" descr="19,548 Zoom Meeting Illustrations &amp; Clip Art - iStock">
            <a:extLst>
              <a:ext uri="{FF2B5EF4-FFF2-40B4-BE49-F238E27FC236}">
                <a16:creationId xmlns:a16="http://schemas.microsoft.com/office/drawing/2014/main" id="{C7510839-AFDE-6F4D-B402-52D074E418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2834" y="3276418"/>
            <a:ext cx="2603853" cy="195289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EA1C280-E726-9D45-A25B-B720CA7332BB}"/>
              </a:ext>
            </a:extLst>
          </p:cNvPr>
          <p:cNvSpPr txBox="1"/>
          <p:nvPr/>
        </p:nvSpPr>
        <p:spPr>
          <a:xfrm>
            <a:off x="3322559" y="39628"/>
            <a:ext cx="916062" cy="1569660"/>
          </a:xfrm>
          <a:prstGeom prst="rect">
            <a:avLst/>
          </a:prstGeom>
          <a:noFill/>
        </p:spPr>
        <p:txBody>
          <a:bodyPr wrap="square" rtlCol="0">
            <a:spAutoFit/>
          </a:bodyPr>
          <a:lstStyle/>
          <a:p>
            <a:r>
              <a:rPr lang="en-US" sz="9600" dirty="0">
                <a:solidFill>
                  <a:srgbClr val="C00000"/>
                </a:solidFill>
                <a:latin typeface="Chalkboard SE" panose="03050602040202020205" pitchFamily="66" charset="77"/>
                <a:cs typeface="Algerian" panose="020F0502020204030204" pitchFamily="34" charset="0"/>
              </a:rPr>
              <a:t>4</a:t>
            </a:r>
          </a:p>
        </p:txBody>
      </p:sp>
      <p:pic>
        <p:nvPicPr>
          <p:cNvPr id="31" name="Picture 30" descr="Logo&#10;&#10;Description automatically generated">
            <a:extLst>
              <a:ext uri="{FF2B5EF4-FFF2-40B4-BE49-F238E27FC236}">
                <a16:creationId xmlns:a16="http://schemas.microsoft.com/office/drawing/2014/main" id="{A05BBDF2-1A4A-034F-8267-1E309D61026C}"/>
              </a:ext>
            </a:extLst>
          </p:cNvPr>
          <p:cNvPicPr>
            <a:picLocks noChangeAspect="1"/>
          </p:cNvPicPr>
          <p:nvPr/>
        </p:nvPicPr>
        <p:blipFill>
          <a:blip r:embed="rId11"/>
          <a:stretch>
            <a:fillRect/>
          </a:stretch>
        </p:blipFill>
        <p:spPr>
          <a:xfrm>
            <a:off x="5235281" y="5460836"/>
            <a:ext cx="1512018" cy="746812"/>
          </a:xfrm>
          <a:prstGeom prst="rect">
            <a:avLst/>
          </a:prstGeom>
        </p:spPr>
      </p:pic>
    </p:spTree>
    <p:extLst>
      <p:ext uri="{BB962C8B-B14F-4D97-AF65-F5344CB8AC3E}">
        <p14:creationId xmlns:p14="http://schemas.microsoft.com/office/powerpoint/2010/main" val="4080942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3567</TotalTime>
  <Words>3618</Words>
  <Application>Microsoft Macintosh PowerPoint</Application>
  <PresentationFormat>Widescreen</PresentationFormat>
  <Paragraphs>436</Paragraphs>
  <Slides>38</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Arial Narrow</vt:lpstr>
      <vt:lpstr>Calibri</vt:lpstr>
      <vt:lpstr>Calibri Light</vt:lpstr>
      <vt:lpstr>Century Gothic</vt:lpstr>
      <vt:lpstr>Chalkboard SE</vt:lpstr>
      <vt:lpstr>Garamond</vt:lpstr>
      <vt:lpstr>Georgia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Catie Knight</dc:creator>
  <cp:lastModifiedBy>Catie Knight</cp:lastModifiedBy>
  <cp:revision>145</cp:revision>
  <dcterms:created xsi:type="dcterms:W3CDTF">2021-03-02T16:34:15Z</dcterms:created>
  <dcterms:modified xsi:type="dcterms:W3CDTF">2021-04-16T13:29:50Z</dcterms:modified>
</cp:coreProperties>
</file>