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Lst>
  <p:notesMasterIdLst>
    <p:notesMasterId r:id="rId40"/>
  </p:notesMasterIdLst>
  <p:sldIdLst>
    <p:sldId id="256" r:id="rId2"/>
    <p:sldId id="257" r:id="rId3"/>
    <p:sldId id="266" r:id="rId4"/>
    <p:sldId id="258" r:id="rId5"/>
    <p:sldId id="320" r:id="rId6"/>
    <p:sldId id="259" r:id="rId7"/>
    <p:sldId id="321" r:id="rId8"/>
    <p:sldId id="261" r:id="rId9"/>
    <p:sldId id="263" r:id="rId10"/>
    <p:sldId id="264" r:id="rId11"/>
    <p:sldId id="265" r:id="rId12"/>
    <p:sldId id="289" r:id="rId13"/>
    <p:sldId id="292" r:id="rId14"/>
    <p:sldId id="293" r:id="rId15"/>
    <p:sldId id="294" r:id="rId16"/>
    <p:sldId id="295" r:id="rId17"/>
    <p:sldId id="297" r:id="rId18"/>
    <p:sldId id="298" r:id="rId19"/>
    <p:sldId id="299" r:id="rId20"/>
    <p:sldId id="300" r:id="rId21"/>
    <p:sldId id="301" r:id="rId22"/>
    <p:sldId id="302" r:id="rId23"/>
    <p:sldId id="314" r:id="rId24"/>
    <p:sldId id="303" r:id="rId25"/>
    <p:sldId id="304" r:id="rId26"/>
    <p:sldId id="306" r:id="rId27"/>
    <p:sldId id="305" r:id="rId28"/>
    <p:sldId id="315" r:id="rId29"/>
    <p:sldId id="307" r:id="rId30"/>
    <p:sldId id="309" r:id="rId31"/>
    <p:sldId id="310" r:id="rId32"/>
    <p:sldId id="319" r:id="rId33"/>
    <p:sldId id="316" r:id="rId34"/>
    <p:sldId id="317" r:id="rId35"/>
    <p:sldId id="318" r:id="rId36"/>
    <p:sldId id="268" r:id="rId37"/>
    <p:sldId id="269" r:id="rId38"/>
    <p:sldId id="27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97F"/>
    <a:srgbClr val="FFD579"/>
    <a:srgbClr val="EEE5DC"/>
    <a:srgbClr val="F7B363"/>
    <a:srgbClr val="E0B46F"/>
    <a:srgbClr val="004174"/>
    <a:srgbClr val="DAE3E3"/>
    <a:srgbClr val="002D4B"/>
    <a:srgbClr val="92AEA9"/>
    <a:srgbClr val="4242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42"/>
    <p:restoredTop sz="89240"/>
  </p:normalViewPr>
  <p:slideViewPr>
    <p:cSldViewPr snapToGrid="0" snapToObjects="1">
      <p:cViewPr varScale="1">
        <p:scale>
          <a:sx n="85" d="100"/>
          <a:sy n="85" d="100"/>
        </p:scale>
        <p:origin x="208" y="17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B4573F-8E23-D24B-8107-7491E1D5CC79}" type="datetimeFigureOut">
              <a:rPr lang="en-US" smtClean="0"/>
              <a:t>6/10/21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DA16C-85F3-E44E-A8CA-C86C07C778B6}" type="slidenum">
              <a:rPr lang="en-US" smtClean="0"/>
              <a:t>‹#›</a:t>
            </a:fld>
            <a:endParaRPr lang="en-US" dirty="0"/>
          </a:p>
        </p:txBody>
      </p:sp>
    </p:spTree>
    <p:extLst>
      <p:ext uri="{BB962C8B-B14F-4D97-AF65-F5344CB8AC3E}">
        <p14:creationId xmlns:p14="http://schemas.microsoft.com/office/powerpoint/2010/main" val="957213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1</a:t>
            </a:fld>
            <a:endParaRPr lang="en-US" dirty="0"/>
          </a:p>
        </p:txBody>
      </p:sp>
    </p:spTree>
    <p:extLst>
      <p:ext uri="{BB962C8B-B14F-4D97-AF65-F5344CB8AC3E}">
        <p14:creationId xmlns:p14="http://schemas.microsoft.com/office/powerpoint/2010/main" val="296829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19</a:t>
            </a:fld>
            <a:endParaRPr lang="en-US" dirty="0"/>
          </a:p>
        </p:txBody>
      </p:sp>
    </p:spTree>
    <p:extLst>
      <p:ext uri="{BB962C8B-B14F-4D97-AF65-F5344CB8AC3E}">
        <p14:creationId xmlns:p14="http://schemas.microsoft.com/office/powerpoint/2010/main" val="3752692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20</a:t>
            </a:fld>
            <a:endParaRPr lang="en-US" dirty="0"/>
          </a:p>
        </p:txBody>
      </p:sp>
    </p:spTree>
    <p:extLst>
      <p:ext uri="{BB962C8B-B14F-4D97-AF65-F5344CB8AC3E}">
        <p14:creationId xmlns:p14="http://schemas.microsoft.com/office/powerpoint/2010/main" val="2723414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23</a:t>
            </a:fld>
            <a:endParaRPr lang="en-US" dirty="0"/>
          </a:p>
        </p:txBody>
      </p:sp>
    </p:spTree>
    <p:extLst>
      <p:ext uri="{BB962C8B-B14F-4D97-AF65-F5344CB8AC3E}">
        <p14:creationId xmlns:p14="http://schemas.microsoft.com/office/powerpoint/2010/main" val="1232962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25</a:t>
            </a:fld>
            <a:endParaRPr lang="en-US" dirty="0"/>
          </a:p>
        </p:txBody>
      </p:sp>
    </p:spTree>
    <p:extLst>
      <p:ext uri="{BB962C8B-B14F-4D97-AF65-F5344CB8AC3E}">
        <p14:creationId xmlns:p14="http://schemas.microsoft.com/office/powerpoint/2010/main" val="4231379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26</a:t>
            </a:fld>
            <a:endParaRPr lang="en-US" dirty="0"/>
          </a:p>
        </p:txBody>
      </p:sp>
    </p:spTree>
    <p:extLst>
      <p:ext uri="{BB962C8B-B14F-4D97-AF65-F5344CB8AC3E}">
        <p14:creationId xmlns:p14="http://schemas.microsoft.com/office/powerpoint/2010/main" val="1419439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27</a:t>
            </a:fld>
            <a:endParaRPr lang="en-US" dirty="0"/>
          </a:p>
        </p:txBody>
      </p:sp>
    </p:spTree>
    <p:extLst>
      <p:ext uri="{BB962C8B-B14F-4D97-AF65-F5344CB8AC3E}">
        <p14:creationId xmlns:p14="http://schemas.microsoft.com/office/powerpoint/2010/main" val="2615704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factors that can influence choice of treatment – cost of oral cancer medications</a:t>
            </a:r>
          </a:p>
          <a:p>
            <a:endParaRPr lang="en-US" dirty="0"/>
          </a:p>
          <a:p>
            <a:r>
              <a:rPr lang="en-US" dirty="0"/>
              <a:t>Even if we are able to identify the ideal treatment regimen for a patient, the cost of treatment, particularly for oral medications, can create barriers.</a:t>
            </a:r>
          </a:p>
          <a:p>
            <a:r>
              <a:rPr lang="en-US" dirty="0"/>
              <a:t>In your practice, have you encountered circumstances when patients were unable to take recommended treatments due to the cost of oral medications (for any cancer, not just kidney cancer)? </a:t>
            </a:r>
          </a:p>
          <a:p>
            <a:pPr lvl="1"/>
            <a:r>
              <a:rPr lang="en-US" dirty="0"/>
              <a:t>Yes</a:t>
            </a:r>
          </a:p>
          <a:p>
            <a:pPr lvl="1"/>
            <a:r>
              <a:rPr lang="en-US" dirty="0"/>
              <a:t>No</a:t>
            </a:r>
          </a:p>
          <a:p>
            <a:pPr lvl="1"/>
            <a:endParaRPr lang="en-US" dirty="0"/>
          </a:p>
          <a:p>
            <a:r>
              <a:rPr lang="en-US" dirty="0"/>
              <a:t>If you’ve been able to overcome some of these barriers, please share with us some of your strategies in the chat box. </a:t>
            </a:r>
          </a:p>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28</a:t>
            </a:fld>
            <a:endParaRPr lang="en-US" dirty="0"/>
          </a:p>
        </p:txBody>
      </p:sp>
    </p:spTree>
    <p:extLst>
      <p:ext uri="{BB962C8B-B14F-4D97-AF65-F5344CB8AC3E}">
        <p14:creationId xmlns:p14="http://schemas.microsoft.com/office/powerpoint/2010/main" val="1919895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30</a:t>
            </a:fld>
            <a:endParaRPr lang="en-US" dirty="0"/>
          </a:p>
        </p:txBody>
      </p:sp>
    </p:spTree>
    <p:extLst>
      <p:ext uri="{BB962C8B-B14F-4D97-AF65-F5344CB8AC3E}">
        <p14:creationId xmlns:p14="http://schemas.microsoft.com/office/powerpoint/2010/main" val="990124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Sub-study participant compensation = $50 Amazon gift card.</a:t>
            </a:r>
          </a:p>
        </p:txBody>
      </p:sp>
      <p:sp>
        <p:nvSpPr>
          <p:cNvPr id="4" name="Slide Number Placeholder 3"/>
          <p:cNvSpPr>
            <a:spLocks noGrp="1"/>
          </p:cNvSpPr>
          <p:nvPr>
            <p:ph type="sldNum" sz="quarter" idx="5"/>
          </p:nvPr>
        </p:nvSpPr>
        <p:spPr/>
        <p:txBody>
          <a:bodyPr/>
          <a:lstStyle/>
          <a:p>
            <a:fld id="{A89DA16C-85F3-E44E-A8CA-C86C07C778B6}" type="slidenum">
              <a:rPr lang="en-US" smtClean="0"/>
              <a:t>37</a:t>
            </a:fld>
            <a:endParaRPr lang="en-US" dirty="0"/>
          </a:p>
        </p:txBody>
      </p:sp>
    </p:spTree>
    <p:extLst>
      <p:ext uri="{BB962C8B-B14F-4D97-AF65-F5344CB8AC3E}">
        <p14:creationId xmlns:p14="http://schemas.microsoft.com/office/powerpoint/2010/main" val="1649453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Share Screen and ask participants to introduce themselves.</a:t>
            </a:r>
          </a:p>
        </p:txBody>
      </p:sp>
      <p:sp>
        <p:nvSpPr>
          <p:cNvPr id="4" name="Slide Number Placeholder 3"/>
          <p:cNvSpPr>
            <a:spLocks noGrp="1"/>
          </p:cNvSpPr>
          <p:nvPr>
            <p:ph type="sldNum" sz="quarter" idx="5"/>
          </p:nvPr>
        </p:nvSpPr>
        <p:spPr/>
        <p:txBody>
          <a:bodyPr/>
          <a:lstStyle/>
          <a:p>
            <a:fld id="{A89DA16C-85F3-E44E-A8CA-C86C07C778B6}" type="slidenum">
              <a:rPr lang="en-US" smtClean="0"/>
              <a:t>3</a:t>
            </a:fld>
            <a:endParaRPr lang="en-US" dirty="0"/>
          </a:p>
        </p:txBody>
      </p:sp>
    </p:spTree>
    <p:extLst>
      <p:ext uri="{BB962C8B-B14F-4D97-AF65-F5344CB8AC3E}">
        <p14:creationId xmlns:p14="http://schemas.microsoft.com/office/powerpoint/2010/main" val="1731547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4</a:t>
            </a:fld>
            <a:endParaRPr lang="en-US" dirty="0"/>
          </a:p>
        </p:txBody>
      </p:sp>
    </p:spTree>
    <p:extLst>
      <p:ext uri="{BB962C8B-B14F-4D97-AF65-F5344CB8AC3E}">
        <p14:creationId xmlns:p14="http://schemas.microsoft.com/office/powerpoint/2010/main" val="633861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12</a:t>
            </a:fld>
            <a:endParaRPr lang="en-US" dirty="0"/>
          </a:p>
        </p:txBody>
      </p:sp>
    </p:spTree>
    <p:extLst>
      <p:ext uri="{BB962C8B-B14F-4D97-AF65-F5344CB8AC3E}">
        <p14:creationId xmlns:p14="http://schemas.microsoft.com/office/powerpoint/2010/main" val="3362560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14</a:t>
            </a:fld>
            <a:endParaRPr lang="en-US" dirty="0"/>
          </a:p>
        </p:txBody>
      </p:sp>
    </p:spTree>
    <p:extLst>
      <p:ext uri="{BB962C8B-B14F-4D97-AF65-F5344CB8AC3E}">
        <p14:creationId xmlns:p14="http://schemas.microsoft.com/office/powerpoint/2010/main" val="2173163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 you prepare her and set appropriate expectations?</a:t>
            </a:r>
          </a:p>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15</a:t>
            </a:fld>
            <a:endParaRPr lang="en-US" dirty="0"/>
          </a:p>
        </p:txBody>
      </p:sp>
    </p:spTree>
    <p:extLst>
      <p:ext uri="{BB962C8B-B14F-4D97-AF65-F5344CB8AC3E}">
        <p14:creationId xmlns:p14="http://schemas.microsoft.com/office/powerpoint/2010/main" val="3254571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of this talk will focus on immune checkpoint inhibitors</a:t>
            </a:r>
          </a:p>
        </p:txBody>
      </p:sp>
      <p:sp>
        <p:nvSpPr>
          <p:cNvPr id="4" name="Slide Number Placeholder 3"/>
          <p:cNvSpPr>
            <a:spLocks noGrp="1"/>
          </p:cNvSpPr>
          <p:nvPr>
            <p:ph type="sldNum" sz="quarter" idx="5"/>
          </p:nvPr>
        </p:nvSpPr>
        <p:spPr/>
        <p:txBody>
          <a:bodyPr/>
          <a:lstStyle/>
          <a:p>
            <a:fld id="{A89DA16C-85F3-E44E-A8CA-C86C07C778B6}" type="slidenum">
              <a:rPr lang="en-US" smtClean="0"/>
              <a:t>16</a:t>
            </a:fld>
            <a:endParaRPr lang="en-US" dirty="0"/>
          </a:p>
        </p:txBody>
      </p:sp>
    </p:spTree>
    <p:extLst>
      <p:ext uri="{BB962C8B-B14F-4D97-AF65-F5344CB8AC3E}">
        <p14:creationId xmlns:p14="http://schemas.microsoft.com/office/powerpoint/2010/main" val="655846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 </a:t>
            </a:r>
            <a:r>
              <a:rPr lang="en-US" sz="1200" dirty="0"/>
              <a:t>1Haanen JB, </a:t>
            </a:r>
            <a:r>
              <a:rPr lang="en-US" sz="1200" dirty="0" err="1"/>
              <a:t>Thienen</a:t>
            </a:r>
            <a:r>
              <a:rPr lang="en-US" sz="1200" dirty="0"/>
              <a:t> H, Blank CU. Toxicity patterns with immunomodulating antibodies and their combinations. Semin Oncol 2015; 42: 423–428.</a:t>
            </a:r>
          </a:p>
          <a:p>
            <a:r>
              <a:rPr lang="en-US" sz="1200" dirty="0"/>
              <a:t>2Pardoll DM. The blockade of immune checkpoints in cancer immunotherapy. Nat Rev Cancer 2012; 12: 252–264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17</a:t>
            </a:fld>
            <a:endParaRPr lang="en-US" dirty="0"/>
          </a:p>
        </p:txBody>
      </p:sp>
    </p:spTree>
    <p:extLst>
      <p:ext uri="{BB962C8B-B14F-4D97-AF65-F5344CB8AC3E}">
        <p14:creationId xmlns:p14="http://schemas.microsoft.com/office/powerpoint/2010/main" val="1220625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18</a:t>
            </a:fld>
            <a:endParaRPr lang="en-US" dirty="0"/>
          </a:p>
        </p:txBody>
      </p:sp>
    </p:spTree>
    <p:extLst>
      <p:ext uri="{BB962C8B-B14F-4D97-AF65-F5344CB8AC3E}">
        <p14:creationId xmlns:p14="http://schemas.microsoft.com/office/powerpoint/2010/main" val="3919975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BFBB1-6B41-0B4F-BC78-344CA22DAC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9344A1-18F6-DC49-9379-9A000735A9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1DA6E7-18F6-F041-A3A6-20DD9175DB02}"/>
              </a:ext>
            </a:extLst>
          </p:cNvPr>
          <p:cNvSpPr>
            <a:spLocks noGrp="1"/>
          </p:cNvSpPr>
          <p:nvPr>
            <p:ph type="dt" sz="half" idx="10"/>
          </p:nvPr>
        </p:nvSpPr>
        <p:spPr/>
        <p:txBody>
          <a:bodyPr/>
          <a:lstStyle/>
          <a:p>
            <a:fld id="{4EC743F4-8769-40B4-85DF-6CB8DE9F66AA}" type="datetimeFigureOut">
              <a:rPr lang="en-US" smtClean="0"/>
              <a:t>6/10/21</a:t>
            </a:fld>
            <a:endParaRPr lang="en-US" dirty="0"/>
          </a:p>
        </p:txBody>
      </p:sp>
      <p:sp>
        <p:nvSpPr>
          <p:cNvPr id="5" name="Footer Placeholder 4">
            <a:extLst>
              <a:ext uri="{FF2B5EF4-FFF2-40B4-BE49-F238E27FC236}">
                <a16:creationId xmlns:a16="http://schemas.microsoft.com/office/drawing/2014/main" id="{30AAE803-7E65-984C-881E-45D940A2F8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FF8232-5868-8A4F-98CD-B96C5FDB55E5}"/>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2028258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78422-0511-364E-BEB9-675792E56F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D5B199-F3A0-3B4C-B8B1-517D842BEB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A51FF9-37BC-E848-96C0-F1A432733571}"/>
              </a:ext>
            </a:extLst>
          </p:cNvPr>
          <p:cNvSpPr>
            <a:spLocks noGrp="1"/>
          </p:cNvSpPr>
          <p:nvPr>
            <p:ph type="dt" sz="half" idx="10"/>
          </p:nvPr>
        </p:nvSpPr>
        <p:spPr/>
        <p:txBody>
          <a:bodyPr/>
          <a:lstStyle/>
          <a:p>
            <a:fld id="{4EC743F4-8769-40B4-85DF-6CB8DE9F66AA}" type="datetimeFigureOut">
              <a:rPr lang="en-US" smtClean="0"/>
              <a:t>6/10/21</a:t>
            </a:fld>
            <a:endParaRPr lang="en-US" dirty="0"/>
          </a:p>
        </p:txBody>
      </p:sp>
      <p:sp>
        <p:nvSpPr>
          <p:cNvPr id="5" name="Footer Placeholder 4">
            <a:extLst>
              <a:ext uri="{FF2B5EF4-FFF2-40B4-BE49-F238E27FC236}">
                <a16:creationId xmlns:a16="http://schemas.microsoft.com/office/drawing/2014/main" id="{E5E2CE7B-BCE9-824A-AE76-4B2962D54D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53F070-4B24-BD43-8E45-AB19083908B7}"/>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2399647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00D917-700F-CA4D-8F0B-4D1A2D96DC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7407D3-D1CE-B04D-83DC-50AC0BBFAF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905A53-0599-3547-9B42-984E631BF25A}"/>
              </a:ext>
            </a:extLst>
          </p:cNvPr>
          <p:cNvSpPr>
            <a:spLocks noGrp="1"/>
          </p:cNvSpPr>
          <p:nvPr>
            <p:ph type="dt" sz="half" idx="10"/>
          </p:nvPr>
        </p:nvSpPr>
        <p:spPr/>
        <p:txBody>
          <a:bodyPr/>
          <a:lstStyle/>
          <a:p>
            <a:fld id="{4EC743F4-8769-40B4-85DF-6CB8DE9F66AA}" type="datetimeFigureOut">
              <a:rPr lang="en-US" smtClean="0"/>
              <a:t>6/10/21</a:t>
            </a:fld>
            <a:endParaRPr lang="en-US" dirty="0"/>
          </a:p>
        </p:txBody>
      </p:sp>
      <p:sp>
        <p:nvSpPr>
          <p:cNvPr id="5" name="Footer Placeholder 4">
            <a:extLst>
              <a:ext uri="{FF2B5EF4-FFF2-40B4-BE49-F238E27FC236}">
                <a16:creationId xmlns:a16="http://schemas.microsoft.com/office/drawing/2014/main" id="{458067AD-5676-0449-AA83-8AACDAB872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398B13-B33B-6049-A595-B5286022C3A1}"/>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132266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F2C85-D1B3-0741-B0FE-C17BB23320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A45B83-5DC0-F441-9EFA-2788D71FEE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06E682-A940-DA4F-AD79-FA3108EB4F6E}"/>
              </a:ext>
            </a:extLst>
          </p:cNvPr>
          <p:cNvSpPr>
            <a:spLocks noGrp="1"/>
          </p:cNvSpPr>
          <p:nvPr>
            <p:ph type="dt" sz="half" idx="10"/>
          </p:nvPr>
        </p:nvSpPr>
        <p:spPr/>
        <p:txBody>
          <a:bodyPr/>
          <a:lstStyle/>
          <a:p>
            <a:fld id="{4EC743F4-8769-40B4-85DF-6CB8DE9F66AA}" type="datetimeFigureOut">
              <a:rPr lang="en-US" smtClean="0"/>
              <a:t>6/10/21</a:t>
            </a:fld>
            <a:endParaRPr lang="en-US" dirty="0"/>
          </a:p>
        </p:txBody>
      </p:sp>
      <p:sp>
        <p:nvSpPr>
          <p:cNvPr id="5" name="Footer Placeholder 4">
            <a:extLst>
              <a:ext uri="{FF2B5EF4-FFF2-40B4-BE49-F238E27FC236}">
                <a16:creationId xmlns:a16="http://schemas.microsoft.com/office/drawing/2014/main" id="{74C08064-D4F5-6644-94CF-51F7FCFB9E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DD073B-B8FA-AF45-B088-5B4E2142FBC1}"/>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2249965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D497-E1AF-D647-87C3-05DB0EF047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1D2141-9150-9544-BD37-7433C0E6E2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79354B-F5E8-B440-BC6B-55835A5ED93B}"/>
              </a:ext>
            </a:extLst>
          </p:cNvPr>
          <p:cNvSpPr>
            <a:spLocks noGrp="1"/>
          </p:cNvSpPr>
          <p:nvPr>
            <p:ph type="dt" sz="half" idx="10"/>
          </p:nvPr>
        </p:nvSpPr>
        <p:spPr/>
        <p:txBody>
          <a:bodyPr/>
          <a:lstStyle/>
          <a:p>
            <a:fld id="{4EC743F4-8769-40B4-85DF-6CB8DE9F66AA}" type="datetimeFigureOut">
              <a:rPr lang="en-US" smtClean="0"/>
              <a:t>6/10/21</a:t>
            </a:fld>
            <a:endParaRPr lang="en-US" dirty="0"/>
          </a:p>
        </p:txBody>
      </p:sp>
      <p:sp>
        <p:nvSpPr>
          <p:cNvPr id="5" name="Footer Placeholder 4">
            <a:extLst>
              <a:ext uri="{FF2B5EF4-FFF2-40B4-BE49-F238E27FC236}">
                <a16:creationId xmlns:a16="http://schemas.microsoft.com/office/drawing/2014/main" id="{91A98B37-0257-EC4D-AD80-5253CE83FE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988434-B57A-F949-9CE9-8B3BB0AA983C}"/>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3393377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D63B4-0955-F14D-BEA9-D06B1E5CDC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BC52B0-5733-EB4D-B834-0F2D772BA3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728911-FCC9-0643-8B2B-C8B67AD389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A35E7C-D4DB-CB46-B566-9F25295471E9}"/>
              </a:ext>
            </a:extLst>
          </p:cNvPr>
          <p:cNvSpPr>
            <a:spLocks noGrp="1"/>
          </p:cNvSpPr>
          <p:nvPr>
            <p:ph type="dt" sz="half" idx="10"/>
          </p:nvPr>
        </p:nvSpPr>
        <p:spPr/>
        <p:txBody>
          <a:bodyPr/>
          <a:lstStyle/>
          <a:p>
            <a:fld id="{4EC743F4-8769-40B4-85DF-6CB8DE9F66AA}" type="datetimeFigureOut">
              <a:rPr lang="en-US" smtClean="0"/>
              <a:t>6/10/21</a:t>
            </a:fld>
            <a:endParaRPr lang="en-US" dirty="0"/>
          </a:p>
        </p:txBody>
      </p:sp>
      <p:sp>
        <p:nvSpPr>
          <p:cNvPr id="6" name="Footer Placeholder 5">
            <a:extLst>
              <a:ext uri="{FF2B5EF4-FFF2-40B4-BE49-F238E27FC236}">
                <a16:creationId xmlns:a16="http://schemas.microsoft.com/office/drawing/2014/main" id="{1F235A57-5C3D-7147-B11D-37F289BF99D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1F1CA31-586B-074F-83CB-188AF64F2A1C}"/>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2249422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1C9A1-AE9B-F540-B406-4725E721A6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A05231-8196-2445-A601-59622F3964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10C696-13B8-CD40-AC4F-806D6440AE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FB163A-6EF8-4441-A9F1-331E190453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C94133-550F-9749-B927-086CA23AC6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047600-73B9-9749-B665-8053B494A63C}"/>
              </a:ext>
            </a:extLst>
          </p:cNvPr>
          <p:cNvSpPr>
            <a:spLocks noGrp="1"/>
          </p:cNvSpPr>
          <p:nvPr>
            <p:ph type="dt" sz="half" idx="10"/>
          </p:nvPr>
        </p:nvSpPr>
        <p:spPr/>
        <p:txBody>
          <a:bodyPr/>
          <a:lstStyle/>
          <a:p>
            <a:fld id="{4EC743F4-8769-40B4-85DF-6CB8DE9F66AA}" type="datetimeFigureOut">
              <a:rPr lang="en-US" smtClean="0"/>
              <a:pPr/>
              <a:t>6/10/21</a:t>
            </a:fld>
            <a:endParaRPr lang="en-US" dirty="0"/>
          </a:p>
        </p:txBody>
      </p:sp>
      <p:sp>
        <p:nvSpPr>
          <p:cNvPr id="8" name="Footer Placeholder 7">
            <a:extLst>
              <a:ext uri="{FF2B5EF4-FFF2-40B4-BE49-F238E27FC236}">
                <a16:creationId xmlns:a16="http://schemas.microsoft.com/office/drawing/2014/main" id="{8A78697F-5E36-1249-BBCE-ACDEC2685B0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C75413F-3902-3F43-9FA0-000B3D9DF4F6}"/>
              </a:ext>
            </a:extLst>
          </p:cNvPr>
          <p:cNvSpPr>
            <a:spLocks noGrp="1"/>
          </p:cNvSpPr>
          <p:nvPr>
            <p:ph type="sldNum" sz="quarter" idx="12"/>
          </p:nvPr>
        </p:nvSpPr>
        <p:spPr/>
        <p:txBody>
          <a:body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3486471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7D2BA-2F5A-3B40-814A-619E45A88B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CFB996-2B0B-FA40-8BAB-4C45449BF02F}"/>
              </a:ext>
            </a:extLst>
          </p:cNvPr>
          <p:cNvSpPr>
            <a:spLocks noGrp="1"/>
          </p:cNvSpPr>
          <p:nvPr>
            <p:ph type="dt" sz="half" idx="10"/>
          </p:nvPr>
        </p:nvSpPr>
        <p:spPr/>
        <p:txBody>
          <a:bodyPr/>
          <a:lstStyle/>
          <a:p>
            <a:fld id="{4EC743F4-8769-40B4-85DF-6CB8DE9F66AA}" type="datetimeFigureOut">
              <a:rPr lang="en-US" smtClean="0"/>
              <a:t>6/10/21</a:t>
            </a:fld>
            <a:endParaRPr lang="en-US" dirty="0"/>
          </a:p>
        </p:txBody>
      </p:sp>
      <p:sp>
        <p:nvSpPr>
          <p:cNvPr id="4" name="Footer Placeholder 3">
            <a:extLst>
              <a:ext uri="{FF2B5EF4-FFF2-40B4-BE49-F238E27FC236}">
                <a16:creationId xmlns:a16="http://schemas.microsoft.com/office/drawing/2014/main" id="{7E25CE82-7EF8-7149-9909-4C5F7B5BCC6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B399554-689E-7845-BB42-3C6315971340}"/>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2227457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AD83D9-CB36-BB42-859E-E1D55D0E19EE}"/>
              </a:ext>
            </a:extLst>
          </p:cNvPr>
          <p:cNvSpPr>
            <a:spLocks noGrp="1"/>
          </p:cNvSpPr>
          <p:nvPr>
            <p:ph type="dt" sz="half" idx="10"/>
          </p:nvPr>
        </p:nvSpPr>
        <p:spPr/>
        <p:txBody>
          <a:bodyPr/>
          <a:lstStyle/>
          <a:p>
            <a:fld id="{4EC743F4-8769-40B4-85DF-6CB8DE9F66AA}" type="datetimeFigureOut">
              <a:rPr lang="en-US" smtClean="0"/>
              <a:t>6/10/21</a:t>
            </a:fld>
            <a:endParaRPr lang="en-US" dirty="0"/>
          </a:p>
        </p:txBody>
      </p:sp>
      <p:sp>
        <p:nvSpPr>
          <p:cNvPr id="3" name="Footer Placeholder 2">
            <a:extLst>
              <a:ext uri="{FF2B5EF4-FFF2-40B4-BE49-F238E27FC236}">
                <a16:creationId xmlns:a16="http://schemas.microsoft.com/office/drawing/2014/main" id="{B962ADAD-AB3D-BC4E-B5AA-C5AB20BE882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17D1628-AE4D-534A-B582-DAEA2FC72A54}"/>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152052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30066-A146-AB49-A780-9557A7F7CB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9E3991-46BB-E041-A135-0077E7DBCA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7E9235-A1B7-4B42-A87F-F86136212C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3BEEE-3846-964F-A064-77FA0120571C}"/>
              </a:ext>
            </a:extLst>
          </p:cNvPr>
          <p:cNvSpPr>
            <a:spLocks noGrp="1"/>
          </p:cNvSpPr>
          <p:nvPr>
            <p:ph type="dt" sz="half" idx="10"/>
          </p:nvPr>
        </p:nvSpPr>
        <p:spPr/>
        <p:txBody>
          <a:bodyPr/>
          <a:lstStyle/>
          <a:p>
            <a:fld id="{4EC743F4-8769-40B4-85DF-6CB8DE9F66AA}" type="datetimeFigureOut">
              <a:rPr lang="en-US" smtClean="0"/>
              <a:t>6/10/21</a:t>
            </a:fld>
            <a:endParaRPr lang="en-US" dirty="0"/>
          </a:p>
        </p:txBody>
      </p:sp>
      <p:sp>
        <p:nvSpPr>
          <p:cNvPr id="6" name="Footer Placeholder 5">
            <a:extLst>
              <a:ext uri="{FF2B5EF4-FFF2-40B4-BE49-F238E27FC236}">
                <a16:creationId xmlns:a16="http://schemas.microsoft.com/office/drawing/2014/main" id="{283338A9-87F9-714D-9509-A09AC23059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95F243B-D732-DA4C-B1CA-9B6E3E2C8811}"/>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2746348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D3A61-085A-2246-9A7B-8A580AF0EC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ACC3E0-FD35-0748-8F77-A7CE5FB064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A8309F3-95CB-6F4B-B6B9-F084D60606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FEE858-F50B-1D4E-B1FE-F404B1043049}"/>
              </a:ext>
            </a:extLst>
          </p:cNvPr>
          <p:cNvSpPr>
            <a:spLocks noGrp="1"/>
          </p:cNvSpPr>
          <p:nvPr>
            <p:ph type="dt" sz="half" idx="10"/>
          </p:nvPr>
        </p:nvSpPr>
        <p:spPr/>
        <p:txBody>
          <a:bodyPr/>
          <a:lstStyle/>
          <a:p>
            <a:fld id="{4EC743F4-8769-40B4-85DF-6CB8DE9F66AA}" type="datetimeFigureOut">
              <a:rPr lang="en-US" smtClean="0"/>
              <a:t>6/10/21</a:t>
            </a:fld>
            <a:endParaRPr lang="en-US" dirty="0"/>
          </a:p>
        </p:txBody>
      </p:sp>
      <p:sp>
        <p:nvSpPr>
          <p:cNvPr id="6" name="Footer Placeholder 5">
            <a:extLst>
              <a:ext uri="{FF2B5EF4-FFF2-40B4-BE49-F238E27FC236}">
                <a16:creationId xmlns:a16="http://schemas.microsoft.com/office/drawing/2014/main" id="{D9E3265F-F7D8-0A47-8786-AC136BD96F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237E55-0EE8-414A-8DB4-FAD53C320BA3}"/>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1173475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E4CE00-B5FB-714A-95A8-FA7C8A691F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123BB5-1654-B146-805D-068E938535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A3478E-E9B8-3244-99E7-0B8D7572C0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C743F4-8769-40B4-85DF-6CB8DE9F66AA}" type="datetimeFigureOut">
              <a:rPr lang="en-US" smtClean="0"/>
              <a:pPr/>
              <a:t>6/10/21</a:t>
            </a:fld>
            <a:endParaRPr lang="en-US" dirty="0"/>
          </a:p>
        </p:txBody>
      </p:sp>
      <p:sp>
        <p:nvSpPr>
          <p:cNvPr id="5" name="Footer Placeholder 4">
            <a:extLst>
              <a:ext uri="{FF2B5EF4-FFF2-40B4-BE49-F238E27FC236}">
                <a16:creationId xmlns:a16="http://schemas.microsoft.com/office/drawing/2014/main" id="{23886788-16F0-B14D-B345-F2E0959500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3A907BE-C776-5C40-8ACA-7C1FFFD31A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324983165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jp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hyperlink" Target="http://www.nccn.org/" TargetMode="External"/><Relationship Id="rId5" Type="http://schemas.openxmlformats.org/officeDocument/2006/relationships/hyperlink" Target="http://www.asco.org/" TargetMode="External"/><Relationship Id="rId4" Type="http://schemas.openxmlformats.org/officeDocument/2006/relationships/hyperlink" Target="http://www.sitcancer.org/hom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cknight2@kumc.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hyperlink" Target="http://www.eeds.com/" TargetMode="External"/><Relationship Id="rId7" Type="http://schemas.openxmlformats.org/officeDocument/2006/relationships/image" Target="../media/image31.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hyperlink" Target="http://www.masoniccanceralliance.org/" TargetMode="Externa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hyperlink" Target="http://www.eeds.com/" TargetMode="Externa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University of Kansas Cancer Center">
            <a:extLst>
              <a:ext uri="{FF2B5EF4-FFF2-40B4-BE49-F238E27FC236}">
                <a16:creationId xmlns:a16="http://schemas.microsoft.com/office/drawing/2014/main" id="{98CE8AC8-9B29-6D41-8DC9-35DEB38281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930" y="6149287"/>
            <a:ext cx="2584133" cy="4206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rtnerships - North Kansas City Hospital, North Kansas City, MO">
            <a:extLst>
              <a:ext uri="{FF2B5EF4-FFF2-40B4-BE49-F238E27FC236}">
                <a16:creationId xmlns:a16="http://schemas.microsoft.com/office/drawing/2014/main" id="{5F31D3C6-ECF6-2A4B-9D2C-C5D50E485E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5712" y="6149287"/>
            <a:ext cx="2087083" cy="57742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Project ECHO® — Amplify Consulting -">
            <a:extLst>
              <a:ext uri="{FF2B5EF4-FFF2-40B4-BE49-F238E27FC236}">
                <a16:creationId xmlns:a16="http://schemas.microsoft.com/office/drawing/2014/main" id="{4BAD12CF-E2F6-0D4D-9B63-BC4872A4F7C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649" t="12055" r="8148" b="9535"/>
          <a:stretch/>
        </p:blipFill>
        <p:spPr bwMode="auto">
          <a:xfrm>
            <a:off x="179205" y="6070102"/>
            <a:ext cx="1134244" cy="6414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9B37924-0066-504B-B4EB-5ADD722CE65C}"/>
              </a:ext>
            </a:extLst>
          </p:cNvPr>
          <p:cNvSpPr/>
          <p:nvPr/>
        </p:nvSpPr>
        <p:spPr>
          <a:xfrm>
            <a:off x="0" y="916298"/>
            <a:ext cx="12192000" cy="2881630"/>
          </a:xfrm>
          <a:prstGeom prst="rect">
            <a:avLst/>
          </a:prstGeom>
          <a:solidFill>
            <a:srgbClr val="00497F">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FBD5B31E-1A54-914F-B370-75F1F34B24D1}"/>
              </a:ext>
            </a:extLst>
          </p:cNvPr>
          <p:cNvPicPr>
            <a:picLocks noChangeAspect="1"/>
          </p:cNvPicPr>
          <p:nvPr/>
        </p:nvPicPr>
        <p:blipFill>
          <a:blip r:embed="rId6"/>
          <a:stretch>
            <a:fillRect/>
          </a:stretch>
        </p:blipFill>
        <p:spPr>
          <a:xfrm>
            <a:off x="425402" y="703847"/>
            <a:ext cx="3306532" cy="3306532"/>
          </a:xfrm>
          <a:prstGeom prst="rect">
            <a:avLst/>
          </a:prstGeom>
        </p:spPr>
      </p:pic>
      <p:sp>
        <p:nvSpPr>
          <p:cNvPr id="4" name="TextBox 3">
            <a:extLst>
              <a:ext uri="{FF2B5EF4-FFF2-40B4-BE49-F238E27FC236}">
                <a16:creationId xmlns:a16="http://schemas.microsoft.com/office/drawing/2014/main" id="{8816C68E-76EE-1B40-83A4-7E4B0EABA0B6}"/>
              </a:ext>
            </a:extLst>
          </p:cNvPr>
          <p:cNvSpPr txBox="1"/>
          <p:nvPr/>
        </p:nvSpPr>
        <p:spPr>
          <a:xfrm>
            <a:off x="3815471" y="1482718"/>
            <a:ext cx="7891547" cy="1107996"/>
          </a:xfrm>
          <a:prstGeom prst="rect">
            <a:avLst/>
          </a:prstGeom>
          <a:noFill/>
        </p:spPr>
        <p:txBody>
          <a:bodyPr wrap="square" rtlCol="0">
            <a:spAutoFit/>
          </a:bodyPr>
          <a:lstStyle/>
          <a:p>
            <a:pPr algn="ctr"/>
            <a:r>
              <a:rPr lang="en-US" sz="2200" b="1" dirty="0">
                <a:solidFill>
                  <a:srgbClr val="004174"/>
                </a:solidFill>
                <a:latin typeface="Century Gothic" panose="020B0502020202020204" pitchFamily="34" charset="0"/>
              </a:rPr>
              <a:t>Using Tele-Mentoring to Optimize Quality of Care and Quality of Life for Patients With Metastatic Kidney Cancer (TOQQ-RCC) ECHO Series</a:t>
            </a:r>
          </a:p>
        </p:txBody>
      </p:sp>
      <p:sp>
        <p:nvSpPr>
          <p:cNvPr id="15" name="TextBox 14">
            <a:extLst>
              <a:ext uri="{FF2B5EF4-FFF2-40B4-BE49-F238E27FC236}">
                <a16:creationId xmlns:a16="http://schemas.microsoft.com/office/drawing/2014/main" id="{E3EE600E-9B5E-254E-A831-2CEB4A1D6E08}"/>
              </a:ext>
            </a:extLst>
          </p:cNvPr>
          <p:cNvSpPr txBox="1"/>
          <p:nvPr/>
        </p:nvSpPr>
        <p:spPr>
          <a:xfrm>
            <a:off x="4157334" y="2861817"/>
            <a:ext cx="7207819" cy="646331"/>
          </a:xfrm>
          <a:prstGeom prst="rect">
            <a:avLst/>
          </a:prstGeom>
          <a:noFill/>
        </p:spPr>
        <p:txBody>
          <a:bodyPr wrap="square" rtlCol="0">
            <a:spAutoFit/>
          </a:bodyPr>
          <a:lstStyle/>
          <a:p>
            <a:pPr algn="ctr"/>
            <a:r>
              <a:rPr lang="en-US" b="1" dirty="0">
                <a:solidFill>
                  <a:srgbClr val="004174"/>
                </a:solidFill>
              </a:rPr>
              <a:t>Facilitators: Elizabeth Wulff-Burchfield, MD,</a:t>
            </a:r>
          </a:p>
          <a:p>
            <a:pPr algn="ctr"/>
            <a:r>
              <a:rPr lang="en-US" b="1" dirty="0">
                <a:solidFill>
                  <a:srgbClr val="004174"/>
                </a:solidFill>
              </a:rPr>
              <a:t>Jennifer Klemp, PhD, MPH &amp; Catie Knight, MPH</a:t>
            </a:r>
          </a:p>
        </p:txBody>
      </p:sp>
      <p:pic>
        <p:nvPicPr>
          <p:cNvPr id="8" name="Picture 7" descr="Logo&#10;&#10;Description automatically generated">
            <a:extLst>
              <a:ext uri="{FF2B5EF4-FFF2-40B4-BE49-F238E27FC236}">
                <a16:creationId xmlns:a16="http://schemas.microsoft.com/office/drawing/2014/main" id="{271A2B13-390B-5A44-96B9-AFD299200886}"/>
              </a:ext>
            </a:extLst>
          </p:cNvPr>
          <p:cNvPicPr>
            <a:picLocks noChangeAspect="1"/>
          </p:cNvPicPr>
          <p:nvPr/>
        </p:nvPicPr>
        <p:blipFill>
          <a:blip r:embed="rId7"/>
          <a:stretch>
            <a:fillRect/>
          </a:stretch>
        </p:blipFill>
        <p:spPr>
          <a:xfrm>
            <a:off x="5132819" y="168628"/>
            <a:ext cx="4334336" cy="1630393"/>
          </a:xfrm>
          <a:prstGeom prst="rect">
            <a:avLst/>
          </a:prstGeom>
        </p:spPr>
      </p:pic>
      <p:sp>
        <p:nvSpPr>
          <p:cNvPr id="12" name="Rectangle 11">
            <a:extLst>
              <a:ext uri="{FF2B5EF4-FFF2-40B4-BE49-F238E27FC236}">
                <a16:creationId xmlns:a16="http://schemas.microsoft.com/office/drawing/2014/main" id="{A5FB55CA-90E1-B84B-A8D1-E5CBDCB8DCA6}"/>
              </a:ext>
            </a:extLst>
          </p:cNvPr>
          <p:cNvSpPr/>
          <p:nvPr/>
        </p:nvSpPr>
        <p:spPr>
          <a:xfrm>
            <a:off x="1313449" y="4407325"/>
            <a:ext cx="9565097" cy="967957"/>
          </a:xfrm>
          <a:prstGeom prst="rect">
            <a:avLst/>
          </a:prstGeom>
        </p:spPr>
        <p:txBody>
          <a:bodyPr wrap="square">
            <a:spAutoFit/>
          </a:bodyPr>
          <a:lstStyle/>
          <a:p>
            <a:pPr algn="ctr">
              <a:lnSpc>
                <a:spcPct val="150000"/>
              </a:lnSpc>
            </a:pPr>
            <a:r>
              <a:rPr lang="en-US" sz="2000" b="1" dirty="0">
                <a:solidFill>
                  <a:srgbClr val="004174"/>
                </a:solidFill>
              </a:rPr>
              <a:t>Session 3 Topic: </a:t>
            </a:r>
            <a:r>
              <a:rPr lang="en-US" sz="2000" b="1" i="1" dirty="0">
                <a:solidFill>
                  <a:srgbClr val="004174"/>
                </a:solidFill>
              </a:rPr>
              <a:t>Immunotherapy Toxicity Monitoring, and Home Infusion</a:t>
            </a:r>
          </a:p>
          <a:p>
            <a:pPr algn="ctr">
              <a:lnSpc>
                <a:spcPct val="150000"/>
              </a:lnSpc>
            </a:pPr>
            <a:r>
              <a:rPr lang="en-US" sz="2000" b="1" dirty="0">
                <a:solidFill>
                  <a:srgbClr val="004174"/>
                </a:solidFill>
              </a:rPr>
              <a:t>Guest Speaker: Gary C. Doolittle, MD</a:t>
            </a:r>
          </a:p>
        </p:txBody>
      </p:sp>
    </p:spTree>
    <p:extLst>
      <p:ext uri="{BB962C8B-B14F-4D97-AF65-F5344CB8AC3E}">
        <p14:creationId xmlns:p14="http://schemas.microsoft.com/office/powerpoint/2010/main" val="2714847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5994419-6E89-5D43-924C-214466EDDE32}"/>
              </a:ext>
            </a:extLst>
          </p:cNvPr>
          <p:cNvSpPr/>
          <p:nvPr/>
        </p:nvSpPr>
        <p:spPr>
          <a:xfrm>
            <a:off x="0" y="444495"/>
            <a:ext cx="8161006" cy="746053"/>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4DB1742-E2C2-4E49-BCBA-4198D09D5FFD}"/>
              </a:ext>
            </a:extLst>
          </p:cNvPr>
          <p:cNvSpPr txBox="1"/>
          <p:nvPr/>
        </p:nvSpPr>
        <p:spPr>
          <a:xfrm>
            <a:off x="4128791" y="501292"/>
            <a:ext cx="4108555"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ECHO Clinic Tips</a:t>
            </a:r>
          </a:p>
        </p:txBody>
      </p:sp>
      <p:grpSp>
        <p:nvGrpSpPr>
          <p:cNvPr id="23" name="Group 22">
            <a:extLst>
              <a:ext uri="{FF2B5EF4-FFF2-40B4-BE49-F238E27FC236}">
                <a16:creationId xmlns:a16="http://schemas.microsoft.com/office/drawing/2014/main" id="{D4A7EA90-FB95-154B-B46C-0E46E07A9D47}"/>
              </a:ext>
            </a:extLst>
          </p:cNvPr>
          <p:cNvGrpSpPr/>
          <p:nvPr/>
        </p:nvGrpSpPr>
        <p:grpSpPr>
          <a:xfrm>
            <a:off x="236600" y="4135665"/>
            <a:ext cx="3678937" cy="2124856"/>
            <a:chOff x="7848439" y="1304144"/>
            <a:chExt cx="3678937" cy="2124856"/>
          </a:xfrm>
        </p:grpSpPr>
        <p:pic>
          <p:nvPicPr>
            <p:cNvPr id="9220" name="Picture 4" descr="Zoom call etiquette – Academic Technology Help Center">
              <a:extLst>
                <a:ext uri="{FF2B5EF4-FFF2-40B4-BE49-F238E27FC236}">
                  <a16:creationId xmlns:a16="http://schemas.microsoft.com/office/drawing/2014/main" id="{BBE070CC-04B5-9846-8595-59ABFBD99E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26" t="28464" b="8495"/>
            <a:stretch/>
          </p:blipFill>
          <p:spPr bwMode="auto">
            <a:xfrm>
              <a:off x="7851647" y="2112264"/>
              <a:ext cx="3675729" cy="131673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a:extLst>
                <a:ext uri="{FF2B5EF4-FFF2-40B4-BE49-F238E27FC236}">
                  <a16:creationId xmlns:a16="http://schemas.microsoft.com/office/drawing/2014/main" id="{C40C5825-9496-C649-9ACE-842425380168}"/>
                </a:ext>
              </a:extLst>
            </p:cNvPr>
            <p:cNvSpPr/>
            <p:nvPr/>
          </p:nvSpPr>
          <p:spPr>
            <a:xfrm>
              <a:off x="7848439" y="1304144"/>
              <a:ext cx="3678937" cy="746811"/>
            </a:xfrm>
            <a:prstGeom prst="roundRect">
              <a:avLst/>
            </a:prstGeom>
            <a:solidFill>
              <a:schemeClr val="bg2">
                <a:lumMod val="75000"/>
                <a:alpha val="6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174"/>
                </a:solidFill>
              </a:endParaRPr>
            </a:p>
            <a:p>
              <a:pPr algn="ctr"/>
              <a:r>
                <a:rPr lang="en-US" sz="2000" b="1" dirty="0">
                  <a:solidFill>
                    <a:srgbClr val="004174"/>
                  </a:solidFill>
                </a:rPr>
                <a:t>MUTE YOURSELF</a:t>
              </a:r>
            </a:p>
            <a:p>
              <a:pPr algn="ctr"/>
              <a:r>
                <a:rPr lang="en-US" dirty="0">
                  <a:solidFill>
                    <a:srgbClr val="004174"/>
                  </a:solidFill>
                </a:rPr>
                <a:t>when you’re not speaking.</a:t>
              </a:r>
            </a:p>
            <a:p>
              <a:pPr algn="ctr"/>
              <a:endParaRPr lang="en-US" dirty="0">
                <a:solidFill>
                  <a:schemeClr val="accent3"/>
                </a:solidFill>
              </a:endParaRPr>
            </a:p>
          </p:txBody>
        </p:sp>
      </p:grpSp>
      <p:grpSp>
        <p:nvGrpSpPr>
          <p:cNvPr id="24" name="Group 23">
            <a:extLst>
              <a:ext uri="{FF2B5EF4-FFF2-40B4-BE49-F238E27FC236}">
                <a16:creationId xmlns:a16="http://schemas.microsoft.com/office/drawing/2014/main" id="{97021D05-1FDA-2646-AE7D-EDD205790734}"/>
              </a:ext>
            </a:extLst>
          </p:cNvPr>
          <p:cNvGrpSpPr/>
          <p:nvPr/>
        </p:nvGrpSpPr>
        <p:grpSpPr>
          <a:xfrm>
            <a:off x="27684" y="1322355"/>
            <a:ext cx="4171408" cy="2641606"/>
            <a:chOff x="7736194" y="160623"/>
            <a:chExt cx="4171408" cy="2641606"/>
          </a:xfrm>
        </p:grpSpPr>
        <p:sp>
          <p:nvSpPr>
            <p:cNvPr id="22" name="Rounded Rectangle 21">
              <a:extLst>
                <a:ext uri="{FF2B5EF4-FFF2-40B4-BE49-F238E27FC236}">
                  <a16:creationId xmlns:a16="http://schemas.microsoft.com/office/drawing/2014/main" id="{8509B968-4EC4-D448-B6F4-FB032E8338B5}"/>
                </a:ext>
              </a:extLst>
            </p:cNvPr>
            <p:cNvSpPr/>
            <p:nvPr/>
          </p:nvSpPr>
          <p:spPr>
            <a:xfrm>
              <a:off x="8449056" y="160623"/>
              <a:ext cx="2746726" cy="2641606"/>
            </a:xfrm>
            <a:prstGeom prst="roundRect">
              <a:avLst/>
            </a:prstGeom>
            <a:solidFill>
              <a:schemeClr val="bg2">
                <a:lumMod val="75000"/>
                <a:alpha val="6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174"/>
                </a:solidFill>
              </a:endParaRPr>
            </a:p>
            <a:p>
              <a:pPr algn="ctr"/>
              <a:endParaRPr lang="en-US" dirty="0">
                <a:solidFill>
                  <a:schemeClr val="accent3"/>
                </a:solidFill>
              </a:endParaRPr>
            </a:p>
          </p:txBody>
        </p:sp>
        <p:sp>
          <p:nvSpPr>
            <p:cNvPr id="12" name="Rectangle 11">
              <a:extLst>
                <a:ext uri="{FF2B5EF4-FFF2-40B4-BE49-F238E27FC236}">
                  <a16:creationId xmlns:a16="http://schemas.microsoft.com/office/drawing/2014/main" id="{89414C73-0B87-784C-98FA-7E6C16145F13}"/>
                </a:ext>
              </a:extLst>
            </p:cNvPr>
            <p:cNvSpPr/>
            <p:nvPr/>
          </p:nvSpPr>
          <p:spPr>
            <a:xfrm>
              <a:off x="7736194" y="332327"/>
              <a:ext cx="4171408" cy="954107"/>
            </a:xfrm>
            <a:prstGeom prst="rect">
              <a:avLst/>
            </a:prstGeom>
          </p:spPr>
          <p:txBody>
            <a:bodyPr wrap="square">
              <a:spAutoFit/>
            </a:bodyPr>
            <a:lstStyle/>
            <a:p>
              <a:pPr algn="ctr"/>
              <a:r>
                <a:rPr lang="en-US" sz="2000" b="1" dirty="0">
                  <a:solidFill>
                    <a:srgbClr val="004174"/>
                  </a:solidFill>
                </a:rPr>
                <a:t>TESTING 1, 2, 3</a:t>
              </a:r>
            </a:p>
            <a:p>
              <a:pPr algn="ctr"/>
              <a:r>
                <a:rPr lang="en-US" dirty="0">
                  <a:solidFill>
                    <a:srgbClr val="004174"/>
                  </a:solidFill>
                </a:rPr>
                <a:t>Test both audio &amp;</a:t>
              </a:r>
            </a:p>
            <a:p>
              <a:pPr algn="ctr"/>
              <a:r>
                <a:rPr lang="en-US" dirty="0">
                  <a:solidFill>
                    <a:srgbClr val="004174"/>
                  </a:solidFill>
                </a:rPr>
                <a:t>video in advance.</a:t>
              </a:r>
            </a:p>
          </p:txBody>
        </p:sp>
        <p:pic>
          <p:nvPicPr>
            <p:cNvPr id="9224" name="Picture 8" descr="Sound icon PNG">
              <a:extLst>
                <a:ext uri="{FF2B5EF4-FFF2-40B4-BE49-F238E27FC236}">
                  <a16:creationId xmlns:a16="http://schemas.microsoft.com/office/drawing/2014/main" id="{E969BBF1-EB33-1B46-B6E5-802DDA828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5866" y="1485540"/>
              <a:ext cx="1172063" cy="11720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0FF0A604-0363-5A48-A0EA-4BA32C9410CC}"/>
              </a:ext>
            </a:extLst>
          </p:cNvPr>
          <p:cNvGrpSpPr/>
          <p:nvPr/>
        </p:nvGrpSpPr>
        <p:grpSpPr>
          <a:xfrm>
            <a:off x="4274082" y="1885738"/>
            <a:ext cx="3436667" cy="4688127"/>
            <a:chOff x="671655" y="2522161"/>
            <a:chExt cx="3920182" cy="5361521"/>
          </a:xfrm>
        </p:grpSpPr>
        <p:sp>
          <p:nvSpPr>
            <p:cNvPr id="34" name="Rounded Rectangle 33">
              <a:extLst>
                <a:ext uri="{FF2B5EF4-FFF2-40B4-BE49-F238E27FC236}">
                  <a16:creationId xmlns:a16="http://schemas.microsoft.com/office/drawing/2014/main" id="{77105E95-7235-D248-AA4C-72778651F7C3}"/>
                </a:ext>
              </a:extLst>
            </p:cNvPr>
            <p:cNvSpPr/>
            <p:nvPr/>
          </p:nvSpPr>
          <p:spPr>
            <a:xfrm>
              <a:off x="671655" y="2522161"/>
              <a:ext cx="3920182" cy="5361521"/>
            </a:xfrm>
            <a:prstGeom prst="roundRect">
              <a:avLst/>
            </a:prstGeom>
            <a:solidFill>
              <a:schemeClr val="bg2">
                <a:lumMod val="75000"/>
                <a:alpha val="6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25" name="Rectangle 24">
              <a:extLst>
                <a:ext uri="{FF2B5EF4-FFF2-40B4-BE49-F238E27FC236}">
                  <a16:creationId xmlns:a16="http://schemas.microsoft.com/office/drawing/2014/main" id="{4FCFDD71-22C8-DF41-823E-BA3D17F8A36C}"/>
                </a:ext>
              </a:extLst>
            </p:cNvPr>
            <p:cNvSpPr/>
            <p:nvPr/>
          </p:nvSpPr>
          <p:spPr>
            <a:xfrm>
              <a:off x="820572" y="2805942"/>
              <a:ext cx="3657719" cy="1091153"/>
            </a:xfrm>
            <a:prstGeom prst="rect">
              <a:avLst/>
            </a:prstGeom>
          </p:spPr>
          <p:txBody>
            <a:bodyPr wrap="square">
              <a:spAutoFit/>
            </a:bodyPr>
            <a:lstStyle/>
            <a:p>
              <a:pPr algn="ctr"/>
              <a:r>
                <a:rPr lang="en-US" sz="2000" b="1" dirty="0">
                  <a:solidFill>
                    <a:srgbClr val="004174"/>
                  </a:solidFill>
                </a:rPr>
                <a:t>PARTICIPATE</a:t>
              </a:r>
            </a:p>
            <a:p>
              <a:pPr algn="ctr"/>
              <a:r>
                <a:rPr lang="en-US" dirty="0">
                  <a:solidFill>
                    <a:srgbClr val="004174"/>
                  </a:solidFill>
                </a:rPr>
                <a:t>Speak clearly, use the chat box, and actively engage.</a:t>
              </a:r>
            </a:p>
          </p:txBody>
        </p:sp>
      </p:grpSp>
      <p:grpSp>
        <p:nvGrpSpPr>
          <p:cNvPr id="21" name="Group 20">
            <a:extLst>
              <a:ext uri="{FF2B5EF4-FFF2-40B4-BE49-F238E27FC236}">
                <a16:creationId xmlns:a16="http://schemas.microsoft.com/office/drawing/2014/main" id="{B22CDD3A-F3FC-0341-B630-F0142F2EA444}"/>
              </a:ext>
            </a:extLst>
          </p:cNvPr>
          <p:cNvGrpSpPr/>
          <p:nvPr/>
        </p:nvGrpSpPr>
        <p:grpSpPr>
          <a:xfrm>
            <a:off x="8069294" y="506412"/>
            <a:ext cx="3921962" cy="5907093"/>
            <a:chOff x="-63563" y="1450663"/>
            <a:chExt cx="3414737" cy="5238342"/>
          </a:xfrm>
        </p:grpSpPr>
        <p:sp>
          <p:nvSpPr>
            <p:cNvPr id="14" name="Rounded Rectangle 13">
              <a:extLst>
                <a:ext uri="{FF2B5EF4-FFF2-40B4-BE49-F238E27FC236}">
                  <a16:creationId xmlns:a16="http://schemas.microsoft.com/office/drawing/2014/main" id="{6F3F4C98-BC8D-5946-8708-7E5F6AE7B691}"/>
                </a:ext>
              </a:extLst>
            </p:cNvPr>
            <p:cNvSpPr/>
            <p:nvPr/>
          </p:nvSpPr>
          <p:spPr>
            <a:xfrm>
              <a:off x="297097" y="1450663"/>
              <a:ext cx="2560484" cy="5238342"/>
            </a:xfrm>
            <a:prstGeom prst="roundRect">
              <a:avLst/>
            </a:prstGeom>
            <a:solidFill>
              <a:schemeClr val="bg2">
                <a:lumMod val="75000"/>
                <a:alpha val="6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pic>
          <p:nvPicPr>
            <p:cNvPr id="15" name="Picture 8">
              <a:extLst>
                <a:ext uri="{FF2B5EF4-FFF2-40B4-BE49-F238E27FC236}">
                  <a16:creationId xmlns:a16="http://schemas.microsoft.com/office/drawing/2014/main" id="{D2B7B8F9-2A7B-5B41-824E-A587B03334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63" y="2935360"/>
              <a:ext cx="2538561" cy="164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a:extLst>
                <a:ext uri="{FF2B5EF4-FFF2-40B4-BE49-F238E27FC236}">
                  <a16:creationId xmlns:a16="http://schemas.microsoft.com/office/drawing/2014/main" id="{6678290E-968C-7641-B0AB-E56032FC3C0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289" y="4729043"/>
              <a:ext cx="2500885" cy="17680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15640CF-DAB7-7B40-A30E-2AF98E6E07F3}"/>
                </a:ext>
              </a:extLst>
            </p:cNvPr>
            <p:cNvSpPr txBox="1"/>
            <p:nvPr/>
          </p:nvSpPr>
          <p:spPr>
            <a:xfrm>
              <a:off x="397763" y="1646824"/>
              <a:ext cx="2359152" cy="1091731"/>
            </a:xfrm>
            <a:prstGeom prst="rect">
              <a:avLst/>
            </a:prstGeom>
            <a:noFill/>
          </p:spPr>
          <p:txBody>
            <a:bodyPr wrap="square" rtlCol="0">
              <a:spAutoFit/>
            </a:bodyPr>
            <a:lstStyle/>
            <a:p>
              <a:pPr algn="ctr"/>
              <a:r>
                <a:rPr lang="en-US" sz="2000" b="1" dirty="0">
                  <a:solidFill>
                    <a:srgbClr val="004174"/>
                  </a:solidFill>
                </a:rPr>
                <a:t>CAMERAS ON</a:t>
              </a:r>
            </a:p>
            <a:p>
              <a:pPr algn="ctr"/>
              <a:r>
                <a:rPr lang="en-US" dirty="0">
                  <a:solidFill>
                    <a:srgbClr val="004174"/>
                  </a:solidFill>
                </a:rPr>
                <a:t>Well-lit faces are</a:t>
              </a:r>
            </a:p>
            <a:p>
              <a:pPr algn="ctr"/>
              <a:r>
                <a:rPr lang="en-US" dirty="0">
                  <a:solidFill>
                    <a:srgbClr val="004174"/>
                  </a:solidFill>
                </a:rPr>
                <a:t>more engaging!</a:t>
              </a:r>
            </a:p>
            <a:p>
              <a:endParaRPr lang="en-US" dirty="0"/>
            </a:p>
          </p:txBody>
        </p:sp>
        <p:pic>
          <p:nvPicPr>
            <p:cNvPr id="17" name="Graphic 16" descr="Thumbs up sign with solid fill">
              <a:extLst>
                <a:ext uri="{FF2B5EF4-FFF2-40B4-BE49-F238E27FC236}">
                  <a16:creationId xmlns:a16="http://schemas.microsoft.com/office/drawing/2014/main" id="{E0565D82-2B1A-7E45-BF83-CC2DCDD825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49434" y="3514891"/>
              <a:ext cx="554943" cy="554943"/>
            </a:xfrm>
            <a:prstGeom prst="rect">
              <a:avLst/>
            </a:prstGeom>
          </p:spPr>
        </p:pic>
        <p:pic>
          <p:nvPicPr>
            <p:cNvPr id="20" name="Graphic 19" descr="Thumbs Down with solid fill">
              <a:extLst>
                <a:ext uri="{FF2B5EF4-FFF2-40B4-BE49-F238E27FC236}">
                  <a16:creationId xmlns:a16="http://schemas.microsoft.com/office/drawing/2014/main" id="{706E4AE0-2A44-754B-904F-0D8E69BA21B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7603" y="5407337"/>
              <a:ext cx="571181" cy="571181"/>
            </a:xfrm>
            <a:prstGeom prst="rect">
              <a:avLst/>
            </a:prstGeom>
          </p:spPr>
        </p:pic>
      </p:grpSp>
      <p:pic>
        <p:nvPicPr>
          <p:cNvPr id="9238" name="Picture 22" descr="19,548 Zoom Meeting Illustrations &amp; Clip Art - iStock">
            <a:extLst>
              <a:ext uri="{FF2B5EF4-FFF2-40B4-BE49-F238E27FC236}">
                <a16:creationId xmlns:a16="http://schemas.microsoft.com/office/drawing/2014/main" id="{C7510839-AFDE-6F4D-B402-52D074E4185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2834" y="3276418"/>
            <a:ext cx="2603853" cy="195289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9EA1C280-E726-9D45-A25B-B720CA7332BB}"/>
              </a:ext>
            </a:extLst>
          </p:cNvPr>
          <p:cNvSpPr txBox="1"/>
          <p:nvPr/>
        </p:nvSpPr>
        <p:spPr>
          <a:xfrm>
            <a:off x="3322559" y="39628"/>
            <a:ext cx="916062" cy="1569660"/>
          </a:xfrm>
          <a:prstGeom prst="rect">
            <a:avLst/>
          </a:prstGeom>
          <a:noFill/>
        </p:spPr>
        <p:txBody>
          <a:bodyPr wrap="square" rtlCol="0">
            <a:spAutoFit/>
          </a:bodyPr>
          <a:lstStyle/>
          <a:p>
            <a:r>
              <a:rPr lang="en-US" sz="9600" dirty="0">
                <a:solidFill>
                  <a:srgbClr val="C00000"/>
                </a:solidFill>
                <a:latin typeface="Chalkboard SE" panose="03050602040202020205" pitchFamily="66" charset="77"/>
                <a:cs typeface="Algerian" panose="020F0502020204030204" pitchFamily="34" charset="0"/>
              </a:rPr>
              <a:t>4</a:t>
            </a:r>
          </a:p>
        </p:txBody>
      </p:sp>
      <p:pic>
        <p:nvPicPr>
          <p:cNvPr id="31" name="Picture 30" descr="Logo&#10;&#10;Description automatically generated">
            <a:extLst>
              <a:ext uri="{FF2B5EF4-FFF2-40B4-BE49-F238E27FC236}">
                <a16:creationId xmlns:a16="http://schemas.microsoft.com/office/drawing/2014/main" id="{A05BBDF2-1A4A-034F-8267-1E309D61026C}"/>
              </a:ext>
            </a:extLst>
          </p:cNvPr>
          <p:cNvPicPr>
            <a:picLocks noChangeAspect="1"/>
          </p:cNvPicPr>
          <p:nvPr/>
        </p:nvPicPr>
        <p:blipFill>
          <a:blip r:embed="rId11"/>
          <a:stretch>
            <a:fillRect/>
          </a:stretch>
        </p:blipFill>
        <p:spPr>
          <a:xfrm>
            <a:off x="5235281" y="5460836"/>
            <a:ext cx="1512018" cy="746812"/>
          </a:xfrm>
          <a:prstGeom prst="rect">
            <a:avLst/>
          </a:prstGeom>
        </p:spPr>
      </p:pic>
    </p:spTree>
    <p:extLst>
      <p:ext uri="{BB962C8B-B14F-4D97-AF65-F5344CB8AC3E}">
        <p14:creationId xmlns:p14="http://schemas.microsoft.com/office/powerpoint/2010/main" val="4080942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4FDE49-80AD-344E-A1D4-CE7AE5463737}"/>
              </a:ext>
            </a:extLst>
          </p:cNvPr>
          <p:cNvSpPr txBox="1"/>
          <p:nvPr/>
        </p:nvSpPr>
        <p:spPr>
          <a:xfrm>
            <a:off x="4105815" y="501293"/>
            <a:ext cx="3980367"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Polling Questions</a:t>
            </a:r>
          </a:p>
        </p:txBody>
      </p:sp>
      <p:pic>
        <p:nvPicPr>
          <p:cNvPr id="6" name="Picture 5">
            <a:extLst>
              <a:ext uri="{FF2B5EF4-FFF2-40B4-BE49-F238E27FC236}">
                <a16:creationId xmlns:a16="http://schemas.microsoft.com/office/drawing/2014/main" id="{E904DFC7-A8B2-A047-95D5-49508E9EAC94}"/>
              </a:ext>
            </a:extLst>
          </p:cNvPr>
          <p:cNvPicPr>
            <a:picLocks noChangeAspect="1"/>
          </p:cNvPicPr>
          <p:nvPr/>
        </p:nvPicPr>
        <p:blipFill>
          <a:blip r:embed="rId2"/>
          <a:stretch>
            <a:fillRect/>
          </a:stretch>
        </p:blipFill>
        <p:spPr>
          <a:xfrm>
            <a:off x="590826" y="2892034"/>
            <a:ext cx="4754661" cy="2560320"/>
          </a:xfrm>
          <a:prstGeom prst="rect">
            <a:avLst/>
          </a:prstGeom>
        </p:spPr>
      </p:pic>
      <p:pic>
        <p:nvPicPr>
          <p:cNvPr id="7" name="Picture 6">
            <a:extLst>
              <a:ext uri="{FF2B5EF4-FFF2-40B4-BE49-F238E27FC236}">
                <a16:creationId xmlns:a16="http://schemas.microsoft.com/office/drawing/2014/main" id="{0118CB92-20EE-EF47-AE29-37F9F7BA1F2E}"/>
              </a:ext>
            </a:extLst>
          </p:cNvPr>
          <p:cNvPicPr>
            <a:picLocks noChangeAspect="1"/>
          </p:cNvPicPr>
          <p:nvPr/>
        </p:nvPicPr>
        <p:blipFill rotWithShape="1">
          <a:blip r:embed="rId3"/>
          <a:srcRect t="5294"/>
          <a:stretch/>
        </p:blipFill>
        <p:spPr>
          <a:xfrm>
            <a:off x="6589925" y="2888336"/>
            <a:ext cx="5011249" cy="2564018"/>
          </a:xfrm>
          <a:prstGeom prst="rect">
            <a:avLst/>
          </a:prstGeom>
        </p:spPr>
      </p:pic>
      <p:sp>
        <p:nvSpPr>
          <p:cNvPr id="8" name="TextBox 7">
            <a:extLst>
              <a:ext uri="{FF2B5EF4-FFF2-40B4-BE49-F238E27FC236}">
                <a16:creationId xmlns:a16="http://schemas.microsoft.com/office/drawing/2014/main" id="{11D25468-9269-5349-B287-D3BE8FFD8619}"/>
              </a:ext>
            </a:extLst>
          </p:cNvPr>
          <p:cNvSpPr txBox="1"/>
          <p:nvPr/>
        </p:nvSpPr>
        <p:spPr>
          <a:xfrm>
            <a:off x="2530868" y="5499388"/>
            <a:ext cx="2814619" cy="400110"/>
          </a:xfrm>
          <a:prstGeom prst="rect">
            <a:avLst/>
          </a:prstGeom>
          <a:solidFill>
            <a:schemeClr val="bg2">
              <a:alpha val="0"/>
            </a:schemeClr>
          </a:solidFill>
          <a:ln>
            <a:noFill/>
          </a:ln>
        </p:spPr>
        <p:txBody>
          <a:bodyPr wrap="square" rtlCol="0">
            <a:spAutoFit/>
          </a:bodyPr>
          <a:lstStyle/>
          <a:p>
            <a:r>
              <a:rPr lang="en-US" sz="2000" dirty="0"/>
              <a:t>Answer the poll question</a:t>
            </a:r>
          </a:p>
        </p:txBody>
      </p:sp>
      <p:sp>
        <p:nvSpPr>
          <p:cNvPr id="9" name="TextBox 8">
            <a:extLst>
              <a:ext uri="{FF2B5EF4-FFF2-40B4-BE49-F238E27FC236}">
                <a16:creationId xmlns:a16="http://schemas.microsoft.com/office/drawing/2014/main" id="{6E5CE83F-EADC-9E40-9ED3-86CE7F04023F}"/>
              </a:ext>
            </a:extLst>
          </p:cNvPr>
          <p:cNvSpPr txBox="1"/>
          <p:nvPr/>
        </p:nvSpPr>
        <p:spPr>
          <a:xfrm>
            <a:off x="6585074" y="5499388"/>
            <a:ext cx="2510475" cy="400110"/>
          </a:xfrm>
          <a:prstGeom prst="rect">
            <a:avLst/>
          </a:prstGeom>
          <a:noFill/>
        </p:spPr>
        <p:txBody>
          <a:bodyPr wrap="square" rtlCol="0">
            <a:spAutoFit/>
          </a:bodyPr>
          <a:lstStyle/>
          <a:p>
            <a:r>
              <a:rPr lang="en-US" sz="2000" dirty="0"/>
              <a:t>See real-time results</a:t>
            </a:r>
          </a:p>
        </p:txBody>
      </p:sp>
      <p:pic>
        <p:nvPicPr>
          <p:cNvPr id="11" name="Graphic 10" descr="Cursor with solid fill">
            <a:extLst>
              <a:ext uri="{FF2B5EF4-FFF2-40B4-BE49-F238E27FC236}">
                <a16:creationId xmlns:a16="http://schemas.microsoft.com/office/drawing/2014/main" id="{4F8D668F-4761-384F-A639-E561D4112B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8055" y="5251897"/>
            <a:ext cx="626721" cy="626721"/>
          </a:xfrm>
          <a:prstGeom prst="rect">
            <a:avLst/>
          </a:prstGeom>
        </p:spPr>
      </p:pic>
      <p:pic>
        <p:nvPicPr>
          <p:cNvPr id="13" name="Graphic 12" descr="Cursor with solid fill">
            <a:extLst>
              <a:ext uri="{FF2B5EF4-FFF2-40B4-BE49-F238E27FC236}">
                <a16:creationId xmlns:a16="http://schemas.microsoft.com/office/drawing/2014/main" id="{0E91ED7E-E9D8-6C4D-A061-18B703D054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782188" y="5251898"/>
            <a:ext cx="626721" cy="626721"/>
          </a:xfrm>
          <a:prstGeom prst="rect">
            <a:avLst/>
          </a:prstGeom>
        </p:spPr>
      </p:pic>
      <p:pic>
        <p:nvPicPr>
          <p:cNvPr id="1028" name="Picture 4" descr="Questions on KPMG Compliance Survey - Radical Compliance">
            <a:extLst>
              <a:ext uri="{FF2B5EF4-FFF2-40B4-BE49-F238E27FC236}">
                <a16:creationId xmlns:a16="http://schemas.microsoft.com/office/drawing/2014/main" id="{82A34A04-0267-2245-B717-D7E05F37F1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4182" y="1660285"/>
            <a:ext cx="2203631" cy="1740981"/>
          </a:xfrm>
          <a:prstGeom prst="ellipse">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85028D70-EC4B-0A44-938C-CFD7F7FD5466}"/>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3754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FFCDDF-64DF-DA40-AA2E-9648119B5F0D}"/>
              </a:ext>
            </a:extLst>
          </p:cNvPr>
          <p:cNvSpPr/>
          <p:nvPr/>
        </p:nvSpPr>
        <p:spPr>
          <a:xfrm>
            <a:off x="0" y="397679"/>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47BBC6C-94B2-CD4C-922E-63D8359F1905}"/>
              </a:ext>
            </a:extLst>
          </p:cNvPr>
          <p:cNvSpPr txBox="1"/>
          <p:nvPr/>
        </p:nvSpPr>
        <p:spPr>
          <a:xfrm>
            <a:off x="882805" y="531105"/>
            <a:ext cx="10426390" cy="646331"/>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Case Presentations &amp; Patient Privacy</a:t>
            </a:r>
          </a:p>
        </p:txBody>
      </p:sp>
      <p:sp>
        <p:nvSpPr>
          <p:cNvPr id="6" name="TextBox 5">
            <a:extLst>
              <a:ext uri="{FF2B5EF4-FFF2-40B4-BE49-F238E27FC236}">
                <a16:creationId xmlns:a16="http://schemas.microsoft.com/office/drawing/2014/main" id="{BD653830-A7E0-8B4D-AB7E-29B8D7EE1C72}"/>
              </a:ext>
            </a:extLst>
          </p:cNvPr>
          <p:cNvSpPr txBox="1"/>
          <p:nvPr/>
        </p:nvSpPr>
        <p:spPr>
          <a:xfrm>
            <a:off x="1940169" y="2306600"/>
            <a:ext cx="8311662" cy="2739211"/>
          </a:xfrm>
          <a:prstGeom prst="rect">
            <a:avLst/>
          </a:prstGeom>
          <a:noFill/>
        </p:spPr>
        <p:txBody>
          <a:bodyPr wrap="square" rtlCol="0">
            <a:spAutoFit/>
          </a:bodyPr>
          <a:lstStyle/>
          <a:p>
            <a:pPr algn="ctr"/>
            <a:r>
              <a:rPr lang="en-US" sz="2800" b="1" dirty="0">
                <a:solidFill>
                  <a:srgbClr val="004174"/>
                </a:solidFill>
              </a:rPr>
              <a:t>Goal: Protect patient privacy</a:t>
            </a:r>
          </a:p>
          <a:p>
            <a:pPr algn="ctr"/>
            <a:endParaRPr lang="en-US" sz="2400" b="1" dirty="0">
              <a:solidFill>
                <a:srgbClr val="004174"/>
              </a:solidFill>
            </a:endParaRPr>
          </a:p>
          <a:p>
            <a:pPr algn="ctr"/>
            <a:r>
              <a:rPr lang="en-US" sz="2400" b="1" dirty="0">
                <a:solidFill>
                  <a:srgbClr val="004174"/>
                </a:solidFill>
              </a:rPr>
              <a:t>Please only display or say information that does not identify a patient or that can not be linked to a patient.</a:t>
            </a:r>
          </a:p>
          <a:p>
            <a:pPr algn="ctr"/>
            <a:endParaRPr lang="en-US" sz="2400" b="1" dirty="0">
              <a:solidFill>
                <a:srgbClr val="004174"/>
              </a:solidFill>
            </a:endParaRPr>
          </a:p>
          <a:p>
            <a:pPr algn="ctr"/>
            <a:r>
              <a:rPr lang="en-US" sz="2400" b="1" dirty="0">
                <a:solidFill>
                  <a:srgbClr val="004174"/>
                </a:solidFill>
              </a:rPr>
              <a:t>Photos used in Case Study slides are freely-usable images from www.unsplash.com and not actual photos of known patients. </a:t>
            </a:r>
          </a:p>
        </p:txBody>
      </p:sp>
      <p:pic>
        <p:nvPicPr>
          <p:cNvPr id="8" name="Picture 7" descr="Icon&#10;&#10;Description automatically generated">
            <a:extLst>
              <a:ext uri="{FF2B5EF4-FFF2-40B4-BE49-F238E27FC236}">
                <a16:creationId xmlns:a16="http://schemas.microsoft.com/office/drawing/2014/main" id="{9F5220DE-A0D6-A046-BC7F-23212A8F6B48}"/>
              </a:ext>
            </a:extLst>
          </p:cNvPr>
          <p:cNvPicPr>
            <a:picLocks noChangeAspect="1"/>
          </p:cNvPicPr>
          <p:nvPr/>
        </p:nvPicPr>
        <p:blipFill>
          <a:blip r:embed="rId3">
            <a:alphaModFix amt="20000"/>
          </a:blip>
          <a:stretch>
            <a:fillRect/>
          </a:stretch>
        </p:blipFill>
        <p:spPr>
          <a:xfrm>
            <a:off x="747805" y="1804368"/>
            <a:ext cx="3624904" cy="3696583"/>
          </a:xfrm>
          <a:prstGeom prst="rect">
            <a:avLst/>
          </a:prstGeom>
          <a:effectLst>
            <a:outerShdw blurRad="50800" dist="50800" dir="5400000" algn="ctr" rotWithShape="0">
              <a:srgbClr val="000000">
                <a:alpha val="0"/>
              </a:srgbClr>
            </a:outerShdw>
          </a:effectLst>
        </p:spPr>
      </p:pic>
      <p:pic>
        <p:nvPicPr>
          <p:cNvPr id="9" name="Picture 8" descr="Icon&#10;&#10;Description automatically generated">
            <a:extLst>
              <a:ext uri="{FF2B5EF4-FFF2-40B4-BE49-F238E27FC236}">
                <a16:creationId xmlns:a16="http://schemas.microsoft.com/office/drawing/2014/main" id="{BD8B35C8-6D9D-524E-97B4-23DD7F66A7F3}"/>
              </a:ext>
            </a:extLst>
          </p:cNvPr>
          <p:cNvPicPr>
            <a:picLocks noChangeAspect="1"/>
          </p:cNvPicPr>
          <p:nvPr/>
        </p:nvPicPr>
        <p:blipFill>
          <a:blip r:embed="rId4"/>
          <a:stretch>
            <a:fillRect/>
          </a:stretch>
        </p:blipFill>
        <p:spPr>
          <a:xfrm>
            <a:off x="8903286" y="5872253"/>
            <a:ext cx="721360" cy="721360"/>
          </a:xfrm>
          <a:prstGeom prst="rect">
            <a:avLst/>
          </a:prstGeom>
        </p:spPr>
      </p:pic>
      <p:sp>
        <p:nvSpPr>
          <p:cNvPr id="10" name="TextBox 9">
            <a:extLst>
              <a:ext uri="{FF2B5EF4-FFF2-40B4-BE49-F238E27FC236}">
                <a16:creationId xmlns:a16="http://schemas.microsoft.com/office/drawing/2014/main" id="{7B483208-2ED2-8142-8FD3-0E5D3E8347F2}"/>
              </a:ext>
            </a:extLst>
          </p:cNvPr>
          <p:cNvSpPr txBox="1"/>
          <p:nvPr/>
        </p:nvSpPr>
        <p:spPr>
          <a:xfrm>
            <a:off x="9624646" y="6048267"/>
            <a:ext cx="2157046" cy="369332"/>
          </a:xfrm>
          <a:prstGeom prst="rect">
            <a:avLst/>
          </a:prstGeom>
          <a:noFill/>
        </p:spPr>
        <p:txBody>
          <a:bodyPr wrap="square" rtlCol="0">
            <a:spAutoFit/>
          </a:bodyPr>
          <a:lstStyle/>
          <a:p>
            <a:r>
              <a:rPr lang="en-US" dirty="0">
                <a:solidFill>
                  <a:srgbClr val="004174"/>
                </a:solidFill>
              </a:rPr>
              <a:t>www.hipaa.com</a:t>
            </a:r>
          </a:p>
        </p:txBody>
      </p:sp>
    </p:spTree>
    <p:extLst>
      <p:ext uri="{BB962C8B-B14F-4D97-AF65-F5344CB8AC3E}">
        <p14:creationId xmlns:p14="http://schemas.microsoft.com/office/powerpoint/2010/main" val="2611650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5167E9-E723-5740-A996-45916E7F4FA8}"/>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45737C8-9629-4346-BE36-975E1109608B}"/>
              </a:ext>
            </a:extLst>
          </p:cNvPr>
          <p:cNvSpPr txBox="1"/>
          <p:nvPr/>
        </p:nvSpPr>
        <p:spPr>
          <a:xfrm>
            <a:off x="2715796" y="501293"/>
            <a:ext cx="6760405"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Session 3 Learning Objective</a:t>
            </a:r>
          </a:p>
        </p:txBody>
      </p:sp>
      <p:sp>
        <p:nvSpPr>
          <p:cNvPr id="6" name="Rectangle 5">
            <a:extLst>
              <a:ext uri="{FF2B5EF4-FFF2-40B4-BE49-F238E27FC236}">
                <a16:creationId xmlns:a16="http://schemas.microsoft.com/office/drawing/2014/main" id="{2A8C9124-34F2-0A45-A7C8-69172264429A}"/>
              </a:ext>
            </a:extLst>
          </p:cNvPr>
          <p:cNvSpPr/>
          <p:nvPr/>
        </p:nvSpPr>
        <p:spPr>
          <a:xfrm>
            <a:off x="1735950" y="2951946"/>
            <a:ext cx="9918275" cy="954107"/>
          </a:xfrm>
          <a:prstGeom prst="rect">
            <a:avLst/>
          </a:prstGeom>
        </p:spPr>
        <p:txBody>
          <a:bodyPr wrap="square">
            <a:spAutoFit/>
          </a:bodyPr>
          <a:lstStyle/>
          <a:p>
            <a:pPr lvl="0" algn="ctr"/>
            <a:r>
              <a:rPr lang="en-US" sz="2800" dirty="0">
                <a:solidFill>
                  <a:srgbClr val="004174"/>
                </a:solidFill>
              </a:rPr>
              <a:t>Characterize the spectrum of immunotherapy toxicity and describe best practices for toxicity monitoring across the continuum of care.</a:t>
            </a:r>
          </a:p>
        </p:txBody>
      </p:sp>
      <p:pic>
        <p:nvPicPr>
          <p:cNvPr id="9" name="Graphic 8" descr="Graduation cap with solid fill">
            <a:extLst>
              <a:ext uri="{FF2B5EF4-FFF2-40B4-BE49-F238E27FC236}">
                <a16:creationId xmlns:a16="http://schemas.microsoft.com/office/drawing/2014/main" id="{63DC0761-F024-3642-8EC9-C994354E1A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1550" y="2951946"/>
            <a:ext cx="914400" cy="914400"/>
          </a:xfrm>
          <a:prstGeom prst="rect">
            <a:avLst/>
          </a:prstGeom>
        </p:spPr>
      </p:pic>
    </p:spTree>
    <p:extLst>
      <p:ext uri="{BB962C8B-B14F-4D97-AF65-F5344CB8AC3E}">
        <p14:creationId xmlns:p14="http://schemas.microsoft.com/office/powerpoint/2010/main" val="3678996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7AC5A1-B4EA-F946-8341-77483B091598}"/>
              </a:ext>
            </a:extLst>
          </p:cNvPr>
          <p:cNvSpPr/>
          <p:nvPr/>
        </p:nvSpPr>
        <p:spPr>
          <a:xfrm>
            <a:off x="0" y="344774"/>
            <a:ext cx="12192000" cy="646331"/>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8620B24-F929-7B43-A8F5-D2FDAA880CE1}"/>
              </a:ext>
            </a:extLst>
          </p:cNvPr>
          <p:cNvSpPr txBox="1"/>
          <p:nvPr/>
        </p:nvSpPr>
        <p:spPr>
          <a:xfrm>
            <a:off x="377335" y="365724"/>
            <a:ext cx="5289194" cy="646331"/>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Case Study: “Mrs. T”</a:t>
            </a:r>
          </a:p>
        </p:txBody>
      </p:sp>
      <p:sp>
        <p:nvSpPr>
          <p:cNvPr id="11" name="Content Placeholder 2">
            <a:extLst>
              <a:ext uri="{FF2B5EF4-FFF2-40B4-BE49-F238E27FC236}">
                <a16:creationId xmlns:a16="http://schemas.microsoft.com/office/drawing/2014/main" id="{C0BAFB21-E06A-A446-9E9F-000F31909F70}"/>
              </a:ext>
            </a:extLst>
          </p:cNvPr>
          <p:cNvSpPr>
            <a:spLocks noGrp="1"/>
          </p:cNvSpPr>
          <p:nvPr>
            <p:ph idx="1"/>
          </p:nvPr>
        </p:nvSpPr>
        <p:spPr>
          <a:xfrm>
            <a:off x="377335" y="1168427"/>
            <a:ext cx="11605188" cy="5689573"/>
          </a:xfrm>
        </p:spPr>
        <p:txBody>
          <a:bodyPr>
            <a:noAutofit/>
          </a:bodyPr>
          <a:lstStyle/>
          <a:p>
            <a:pPr indent="-182880"/>
            <a:r>
              <a:rPr lang="en-US" sz="1600" dirty="0"/>
              <a:t>46-year-old patient, “Mrs. T”</a:t>
            </a:r>
          </a:p>
          <a:p>
            <a:pPr indent="-182880"/>
            <a:r>
              <a:rPr lang="en-US" sz="1600" dirty="0"/>
              <a:t>Demographics </a:t>
            </a:r>
          </a:p>
          <a:p>
            <a:pPr lvl="1" indent="-182880">
              <a:lnSpc>
                <a:spcPct val="120000"/>
              </a:lnSpc>
            </a:pPr>
            <a:r>
              <a:rPr lang="en-US" sz="1600" dirty="0"/>
              <a:t>Born genetically female, self identifies as female with she/her pronouns</a:t>
            </a:r>
          </a:p>
          <a:p>
            <a:pPr lvl="1" indent="-182880">
              <a:lnSpc>
                <a:spcPct val="120000"/>
              </a:lnSpc>
            </a:pPr>
            <a:r>
              <a:rPr lang="en-US" sz="1600" dirty="0"/>
              <a:t>Licensed social worker, has family therapy private practice</a:t>
            </a:r>
          </a:p>
          <a:p>
            <a:pPr indent="-182880">
              <a:spcAft>
                <a:spcPts val="600"/>
              </a:spcAft>
            </a:pPr>
            <a:r>
              <a:rPr lang="en-US" sz="1600" dirty="0"/>
              <a:t>Comorbidities</a:t>
            </a:r>
          </a:p>
          <a:p>
            <a:pPr lvl="1" indent="-182880">
              <a:spcAft>
                <a:spcPts val="600"/>
              </a:spcAft>
            </a:pPr>
            <a:r>
              <a:rPr lang="en-US" sz="1600" dirty="0"/>
              <a:t>Uterine fibroids and iron deficiency anemia</a:t>
            </a:r>
          </a:p>
          <a:p>
            <a:pPr indent="-182880"/>
            <a:r>
              <a:rPr lang="en-US" sz="1600" dirty="0"/>
              <a:t>Diagnosis History </a:t>
            </a:r>
          </a:p>
          <a:p>
            <a:pPr lvl="1" indent="-182880">
              <a:lnSpc>
                <a:spcPct val="120000"/>
              </a:lnSpc>
            </a:pPr>
            <a:r>
              <a:rPr lang="en-US" sz="1600" dirty="0"/>
              <a:t>Longstanding history of menorrhagia d/t uterine fibroids and discovered a change to her pattern of bleeding. Specifically, she began to note intermittent, painless gross hematuria.</a:t>
            </a:r>
          </a:p>
          <a:p>
            <a:pPr lvl="1" indent="-182880">
              <a:lnSpc>
                <a:spcPct val="120000"/>
              </a:lnSpc>
            </a:pPr>
            <a:r>
              <a:rPr lang="en-US" sz="1600" dirty="0"/>
              <a:t>Transvaginal ultrasound revealed </a:t>
            </a:r>
            <a:r>
              <a:rPr lang="en-US" sz="1600" i="1" dirty="0"/>
              <a:t>thin</a:t>
            </a:r>
            <a:r>
              <a:rPr lang="en-US" sz="1600" dirty="0"/>
              <a:t> endometrial stripe, abdominal ultrasound performed for further evaluation revealed a large right lower kidney pole mass.</a:t>
            </a:r>
          </a:p>
          <a:p>
            <a:pPr lvl="1" indent="-182880">
              <a:lnSpc>
                <a:spcPct val="120000"/>
              </a:lnSpc>
            </a:pPr>
            <a:r>
              <a:rPr lang="en-US" sz="1600" dirty="0"/>
              <a:t>Undergoes radical nephrectomy revealing stage III, grade III clear cell renal cell carcinoma and begins surveillance.</a:t>
            </a:r>
          </a:p>
          <a:p>
            <a:pPr lvl="1" indent="-182880">
              <a:lnSpc>
                <a:spcPct val="120000"/>
              </a:lnSpc>
            </a:pPr>
            <a:r>
              <a:rPr lang="en-US" sz="1600" dirty="0"/>
              <a:t>18-months postoperative imaging reveals 10-20 small pulmonary nodules. Biopsy reveals metastatic clear cell renal cell carcinoma.</a:t>
            </a:r>
          </a:p>
          <a:p>
            <a:pPr lvl="1" indent="-182880">
              <a:lnSpc>
                <a:spcPct val="120000"/>
              </a:lnSpc>
            </a:pPr>
            <a:r>
              <a:rPr lang="en-US" sz="1600" dirty="0"/>
              <a:t>One abnormal lab at the time of diagnosis reveals anemia with hemoglobin 8.4 g/dL. </a:t>
            </a:r>
          </a:p>
          <a:p>
            <a:pPr indent="-182880"/>
            <a:r>
              <a:rPr lang="en-US" sz="1600" dirty="0"/>
              <a:t>Goals</a:t>
            </a:r>
          </a:p>
          <a:p>
            <a:pPr lvl="1" indent="-182880"/>
            <a:r>
              <a:rPr lang="en-US" sz="1600" dirty="0"/>
              <a:t>“I want to get this taken care of.” </a:t>
            </a:r>
          </a:p>
          <a:p>
            <a:pPr indent="-182880"/>
            <a:endParaRPr lang="en-US" sz="1600" dirty="0"/>
          </a:p>
        </p:txBody>
      </p:sp>
      <p:pic>
        <p:nvPicPr>
          <p:cNvPr id="8" name="Picture 7" descr="A picture containing person, outdoor, person&#10;&#10;Description automatically generated">
            <a:extLst>
              <a:ext uri="{FF2B5EF4-FFF2-40B4-BE49-F238E27FC236}">
                <a16:creationId xmlns:a16="http://schemas.microsoft.com/office/drawing/2014/main" id="{6BFA4F8B-A227-1143-945B-E79BF8F0C854}"/>
              </a:ext>
            </a:extLst>
          </p:cNvPr>
          <p:cNvPicPr>
            <a:picLocks noChangeAspect="1"/>
          </p:cNvPicPr>
          <p:nvPr/>
        </p:nvPicPr>
        <p:blipFill rotWithShape="1">
          <a:blip r:embed="rId3"/>
          <a:srcRect l="22135" t="9500" r="21187" b="43833"/>
          <a:stretch/>
        </p:blipFill>
        <p:spPr>
          <a:xfrm>
            <a:off x="8285357" y="650778"/>
            <a:ext cx="2126976" cy="22994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2" descr="Research Icon Png - Marketing Transparent PNG - 462x462 - Free Download on  NicePNG">
            <a:extLst>
              <a:ext uri="{FF2B5EF4-FFF2-40B4-BE49-F238E27FC236}">
                <a16:creationId xmlns:a16="http://schemas.microsoft.com/office/drawing/2014/main" id="{E0C86930-D7E8-C945-8FDB-2194CC24BCD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459" t="8203" r="22621" b="7886"/>
          <a:stretch/>
        </p:blipFill>
        <p:spPr bwMode="auto">
          <a:xfrm>
            <a:off x="110246" y="398213"/>
            <a:ext cx="534177" cy="53945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715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58CFC9-1284-8040-980C-A74D22DE9E53}"/>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88DCEB5-33B7-144E-AB87-3B183FDB725C}"/>
              </a:ext>
            </a:extLst>
          </p:cNvPr>
          <p:cNvSpPr txBox="1"/>
          <p:nvPr/>
        </p:nvSpPr>
        <p:spPr>
          <a:xfrm>
            <a:off x="277216" y="509660"/>
            <a:ext cx="4077968" cy="646331"/>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Case Study</a:t>
            </a:r>
          </a:p>
        </p:txBody>
      </p:sp>
      <p:pic>
        <p:nvPicPr>
          <p:cNvPr id="7" name="Picture 6" descr="A picture containing person, outdoor, person&#10;&#10;Description automatically generated">
            <a:extLst>
              <a:ext uri="{FF2B5EF4-FFF2-40B4-BE49-F238E27FC236}">
                <a16:creationId xmlns:a16="http://schemas.microsoft.com/office/drawing/2014/main" id="{263E44F0-21B1-554B-9590-75D192784876}"/>
              </a:ext>
            </a:extLst>
          </p:cNvPr>
          <p:cNvPicPr>
            <a:picLocks noChangeAspect="1"/>
          </p:cNvPicPr>
          <p:nvPr/>
        </p:nvPicPr>
        <p:blipFill rotWithShape="1">
          <a:blip r:embed="rId3"/>
          <a:srcRect l="22135" t="9500" r="21187" b="43833"/>
          <a:stretch/>
        </p:blipFill>
        <p:spPr>
          <a:xfrm>
            <a:off x="7836818" y="441612"/>
            <a:ext cx="1923800" cy="20797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ontent Placeholder 2">
            <a:extLst>
              <a:ext uri="{FF2B5EF4-FFF2-40B4-BE49-F238E27FC236}">
                <a16:creationId xmlns:a16="http://schemas.microsoft.com/office/drawing/2014/main" id="{540DFC36-86D4-BA41-B22D-437F3C8E981C}"/>
              </a:ext>
            </a:extLst>
          </p:cNvPr>
          <p:cNvSpPr>
            <a:spLocks noGrp="1"/>
          </p:cNvSpPr>
          <p:nvPr>
            <p:ph idx="1"/>
          </p:nvPr>
        </p:nvSpPr>
        <p:spPr>
          <a:xfrm>
            <a:off x="600075" y="2348198"/>
            <a:ext cx="10991850" cy="2723515"/>
          </a:xfrm>
        </p:spPr>
        <p:txBody>
          <a:bodyPr>
            <a:normAutofit lnSpcReduction="10000"/>
          </a:bodyPr>
          <a:lstStyle/>
          <a:p>
            <a:pPr>
              <a:spcBef>
                <a:spcPts val="1200"/>
              </a:spcBef>
            </a:pPr>
            <a:r>
              <a:rPr lang="en-US" sz="2200" dirty="0"/>
              <a:t>Patient presents to establish medical oncology care</a:t>
            </a:r>
          </a:p>
          <a:p>
            <a:pPr>
              <a:spcBef>
                <a:spcPts val="1200"/>
              </a:spcBef>
            </a:pPr>
            <a:r>
              <a:rPr lang="en-US" sz="2200" dirty="0"/>
              <a:t>IMDC (International Metastatic RCC Database Consortium) risk categorization: Intermediate-1 (based on anemia)</a:t>
            </a:r>
          </a:p>
          <a:p>
            <a:pPr>
              <a:spcBef>
                <a:spcPts val="1200"/>
              </a:spcBef>
            </a:pPr>
            <a:r>
              <a:rPr lang="en-US" sz="2200" dirty="0"/>
              <a:t>Medical decision-making results in the decision to pursue first line Nivolumab + Ipilimumab. </a:t>
            </a:r>
          </a:p>
          <a:p>
            <a:pPr>
              <a:spcBef>
                <a:spcPts val="1200"/>
              </a:spcBef>
            </a:pPr>
            <a:r>
              <a:rPr lang="en-US" sz="2200" dirty="0"/>
              <a:t>Ms. T asks, “What are immunotherapy side effects like? I want to know how I’m going to feel on this treatment and what to look out for.” </a:t>
            </a:r>
          </a:p>
          <a:p>
            <a:pPr>
              <a:spcBef>
                <a:spcPts val="1200"/>
              </a:spcBef>
            </a:pPr>
            <a:r>
              <a:rPr lang="en-US" sz="2200" dirty="0"/>
              <a:t>How do you counsel Ms. T about her experience?</a:t>
            </a:r>
          </a:p>
        </p:txBody>
      </p:sp>
      <p:grpSp>
        <p:nvGrpSpPr>
          <p:cNvPr id="17" name="Group 16">
            <a:extLst>
              <a:ext uri="{FF2B5EF4-FFF2-40B4-BE49-F238E27FC236}">
                <a16:creationId xmlns:a16="http://schemas.microsoft.com/office/drawing/2014/main" id="{731F69E3-94DA-0C49-AE49-18C5AA061871}"/>
              </a:ext>
            </a:extLst>
          </p:cNvPr>
          <p:cNvGrpSpPr/>
          <p:nvPr/>
        </p:nvGrpSpPr>
        <p:grpSpPr>
          <a:xfrm>
            <a:off x="5566410" y="5173629"/>
            <a:ext cx="6625590" cy="1417321"/>
            <a:chOff x="5566410" y="4900797"/>
            <a:chExt cx="6625590" cy="1417321"/>
          </a:xfrm>
        </p:grpSpPr>
        <p:pic>
          <p:nvPicPr>
            <p:cNvPr id="13" name="Picture 12" descr="Rectangle&#10;&#10;Description automatically generated">
              <a:extLst>
                <a:ext uri="{FF2B5EF4-FFF2-40B4-BE49-F238E27FC236}">
                  <a16:creationId xmlns:a16="http://schemas.microsoft.com/office/drawing/2014/main" id="{5D635500-63CE-2145-882B-1A59F44AE8CC}"/>
                </a:ext>
              </a:extLst>
            </p:cNvPr>
            <p:cNvPicPr>
              <a:picLocks noChangeAspect="1"/>
            </p:cNvPicPr>
            <p:nvPr/>
          </p:nvPicPr>
          <p:blipFill rotWithShape="1">
            <a:blip r:embed="rId4"/>
            <a:srcRect t="15280" r="16367" b="40656"/>
            <a:stretch/>
          </p:blipFill>
          <p:spPr>
            <a:xfrm>
              <a:off x="5566410" y="4900797"/>
              <a:ext cx="6625590" cy="1417321"/>
            </a:xfrm>
            <a:prstGeom prst="rect">
              <a:avLst/>
            </a:prstGeom>
          </p:spPr>
        </p:pic>
        <p:sp>
          <p:nvSpPr>
            <p:cNvPr id="14" name="TextBox 13">
              <a:extLst>
                <a:ext uri="{FF2B5EF4-FFF2-40B4-BE49-F238E27FC236}">
                  <a16:creationId xmlns:a16="http://schemas.microsoft.com/office/drawing/2014/main" id="{4923E2A5-84B5-D84F-8BAA-0564E725A9B5}"/>
                </a:ext>
              </a:extLst>
            </p:cNvPr>
            <p:cNvSpPr txBox="1"/>
            <p:nvPr/>
          </p:nvSpPr>
          <p:spPr>
            <a:xfrm>
              <a:off x="7082790" y="5255514"/>
              <a:ext cx="5109210" cy="707886"/>
            </a:xfrm>
            <a:prstGeom prst="rect">
              <a:avLst/>
            </a:prstGeom>
            <a:noFill/>
          </p:spPr>
          <p:txBody>
            <a:bodyPr wrap="square" rtlCol="0">
              <a:spAutoFit/>
            </a:bodyPr>
            <a:lstStyle/>
            <a:p>
              <a:r>
                <a:rPr lang="en-US" sz="2000" dirty="0">
                  <a:solidFill>
                    <a:schemeClr val="bg1"/>
                  </a:solidFill>
                </a:rPr>
                <a:t>This case study could easily feature any malignancy managed with ICI therapy.</a:t>
              </a:r>
            </a:p>
          </p:txBody>
        </p:sp>
      </p:grpSp>
      <p:pic>
        <p:nvPicPr>
          <p:cNvPr id="19" name="Picture 2" descr="Research Icon Png - Marketing Transparent PNG - 462x462 - Free Download on  NicePNG">
            <a:extLst>
              <a:ext uri="{FF2B5EF4-FFF2-40B4-BE49-F238E27FC236}">
                <a16:creationId xmlns:a16="http://schemas.microsoft.com/office/drawing/2014/main" id="{2DC83D8B-15D2-0349-971D-FDF36FA555A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459" t="8203" r="22621" b="7886"/>
          <a:stretch/>
        </p:blipFill>
        <p:spPr bwMode="auto">
          <a:xfrm>
            <a:off x="332986" y="563099"/>
            <a:ext cx="534177" cy="53945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903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F5F8F6-6244-A744-B19B-60D1C90C39B8}"/>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8D400EC-590C-B64B-800B-D5AE9BB976B0}"/>
              </a:ext>
            </a:extLst>
          </p:cNvPr>
          <p:cNvSpPr txBox="1"/>
          <p:nvPr/>
        </p:nvSpPr>
        <p:spPr>
          <a:xfrm>
            <a:off x="2533192" y="501293"/>
            <a:ext cx="7544257" cy="646331"/>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The Immunotherapy Spectrum</a:t>
            </a:r>
          </a:p>
        </p:txBody>
      </p:sp>
      <p:pic>
        <p:nvPicPr>
          <p:cNvPr id="7" name="Picture 6" descr="A picture containing transport, aircraft, vector graphics, balloon&#10;&#10;Description automatically generated">
            <a:extLst>
              <a:ext uri="{FF2B5EF4-FFF2-40B4-BE49-F238E27FC236}">
                <a16:creationId xmlns:a16="http://schemas.microsoft.com/office/drawing/2014/main" id="{021A0B0F-C188-BB47-B510-24C814DE8D0A}"/>
              </a:ext>
            </a:extLst>
          </p:cNvPr>
          <p:cNvPicPr>
            <a:picLocks noChangeAspect="1"/>
          </p:cNvPicPr>
          <p:nvPr/>
        </p:nvPicPr>
        <p:blipFill>
          <a:blip r:embed="rId3"/>
          <a:stretch>
            <a:fillRect/>
          </a:stretch>
        </p:blipFill>
        <p:spPr>
          <a:xfrm>
            <a:off x="616533" y="344774"/>
            <a:ext cx="1843446" cy="1843446"/>
          </a:xfrm>
          <a:prstGeom prst="rect">
            <a:avLst/>
          </a:prstGeom>
        </p:spPr>
      </p:pic>
      <p:sp>
        <p:nvSpPr>
          <p:cNvPr id="11" name="Content Placeholder 2">
            <a:extLst>
              <a:ext uri="{FF2B5EF4-FFF2-40B4-BE49-F238E27FC236}">
                <a16:creationId xmlns:a16="http://schemas.microsoft.com/office/drawing/2014/main" id="{79227A16-4038-204A-8084-75BBA08459C3}"/>
              </a:ext>
            </a:extLst>
          </p:cNvPr>
          <p:cNvSpPr>
            <a:spLocks noGrp="1"/>
          </p:cNvSpPr>
          <p:nvPr>
            <p:ph idx="1"/>
          </p:nvPr>
        </p:nvSpPr>
        <p:spPr>
          <a:xfrm>
            <a:off x="2323871" y="2991485"/>
            <a:ext cx="7962900" cy="2083435"/>
          </a:xfrm>
        </p:spPr>
        <p:txBody>
          <a:bodyPr/>
          <a:lstStyle/>
          <a:p>
            <a:pPr marL="0" indent="0">
              <a:buNone/>
            </a:pPr>
            <a:r>
              <a:rPr lang="en-US" dirty="0"/>
              <a:t>Immunotherapy includes a broad range of therapies: </a:t>
            </a:r>
          </a:p>
          <a:p>
            <a:pPr lvl="1"/>
            <a:r>
              <a:rPr lang="en-US" dirty="0"/>
              <a:t>Checkpoint inhibitors</a:t>
            </a:r>
          </a:p>
          <a:p>
            <a:pPr lvl="1"/>
            <a:r>
              <a:rPr lang="en-US" dirty="0"/>
              <a:t>Cytokines</a:t>
            </a:r>
          </a:p>
          <a:p>
            <a:pPr lvl="1"/>
            <a:r>
              <a:rPr lang="en-US" dirty="0"/>
              <a:t>Vaccines</a:t>
            </a:r>
          </a:p>
          <a:p>
            <a:pPr lvl="1"/>
            <a:r>
              <a:rPr lang="en-US" dirty="0"/>
              <a:t>CAR T-cell Therapy</a:t>
            </a:r>
          </a:p>
          <a:p>
            <a:pPr lvl="1"/>
            <a:endParaRPr lang="en-US" dirty="0"/>
          </a:p>
        </p:txBody>
      </p:sp>
      <p:sp>
        <p:nvSpPr>
          <p:cNvPr id="12" name="Arrow: Left 4">
            <a:extLst>
              <a:ext uri="{FF2B5EF4-FFF2-40B4-BE49-F238E27FC236}">
                <a16:creationId xmlns:a16="http://schemas.microsoft.com/office/drawing/2014/main" id="{5B3EB1D6-A4DF-F047-A548-7F0CC8840F5A}"/>
              </a:ext>
            </a:extLst>
          </p:cNvPr>
          <p:cNvSpPr/>
          <p:nvPr/>
        </p:nvSpPr>
        <p:spPr>
          <a:xfrm>
            <a:off x="6095999" y="3517011"/>
            <a:ext cx="1306286" cy="3014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5452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AA0237-8677-9B4B-A796-B794E9A277F1}"/>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81654D6-F0A8-5A48-BD29-0DAEC0A2FDC2}"/>
              </a:ext>
            </a:extLst>
          </p:cNvPr>
          <p:cNvSpPr txBox="1"/>
          <p:nvPr/>
        </p:nvSpPr>
        <p:spPr>
          <a:xfrm>
            <a:off x="284747" y="501293"/>
            <a:ext cx="11622505" cy="646331"/>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Immune Checkpoint Inhibitors (ICIs)</a:t>
            </a:r>
          </a:p>
        </p:txBody>
      </p:sp>
      <p:sp>
        <p:nvSpPr>
          <p:cNvPr id="5" name="Content Placeholder 2">
            <a:extLst>
              <a:ext uri="{FF2B5EF4-FFF2-40B4-BE49-F238E27FC236}">
                <a16:creationId xmlns:a16="http://schemas.microsoft.com/office/drawing/2014/main" id="{28E8ABEF-F795-6044-8C9A-CAF8CD91C434}"/>
              </a:ext>
            </a:extLst>
          </p:cNvPr>
          <p:cNvSpPr>
            <a:spLocks noGrp="1"/>
          </p:cNvSpPr>
          <p:nvPr>
            <p:ph idx="1"/>
          </p:nvPr>
        </p:nvSpPr>
        <p:spPr>
          <a:xfrm>
            <a:off x="358139" y="1538001"/>
            <a:ext cx="11475719" cy="4975225"/>
          </a:xfrm>
        </p:spPr>
        <p:txBody>
          <a:bodyPr>
            <a:noAutofit/>
          </a:bodyPr>
          <a:lstStyle/>
          <a:p>
            <a:pPr>
              <a:spcBef>
                <a:spcPts val="1200"/>
              </a:spcBef>
              <a:spcAft>
                <a:spcPts val="600"/>
              </a:spcAft>
            </a:pPr>
            <a:r>
              <a:rPr lang="en-US" sz="2200" dirty="0"/>
              <a:t>Immune checkpoints are molecules that help maintain immune balance by facilitating the immune system’s recognition of “self,” thereby preventing autoimmunity.</a:t>
            </a:r>
          </a:p>
          <a:p>
            <a:pPr>
              <a:spcBef>
                <a:spcPts val="1200"/>
              </a:spcBef>
              <a:spcAft>
                <a:spcPts val="600"/>
              </a:spcAft>
            </a:pPr>
            <a:r>
              <a:rPr lang="en-US" sz="2200" dirty="0"/>
              <a:t>Checkpoints include co-inhibitory molecules (e.g., CTLA-4, PD-1) and co-stimulatory molecules (e.g., OX-40).</a:t>
            </a:r>
            <a:r>
              <a:rPr lang="en-US" sz="2200" baseline="30000" dirty="0"/>
              <a:t>1</a:t>
            </a:r>
            <a:r>
              <a:rPr lang="en-US" sz="2200" dirty="0"/>
              <a:t> </a:t>
            </a:r>
          </a:p>
          <a:p>
            <a:pPr>
              <a:spcBef>
                <a:spcPts val="1200"/>
              </a:spcBef>
              <a:spcAft>
                <a:spcPts val="600"/>
              </a:spcAft>
            </a:pPr>
            <a:r>
              <a:rPr lang="en-US" sz="2200" dirty="0"/>
              <a:t>Tumor cells can evade innate immune surveillance by expressing co-inhibitory molecules on cancer cell surfaces.</a:t>
            </a:r>
            <a:r>
              <a:rPr lang="en-US" sz="2200" baseline="30000" dirty="0"/>
              <a:t>2</a:t>
            </a:r>
          </a:p>
          <a:p>
            <a:pPr>
              <a:spcBef>
                <a:spcPts val="1200"/>
              </a:spcBef>
              <a:spcAft>
                <a:spcPts val="600"/>
              </a:spcAft>
            </a:pPr>
            <a:r>
              <a:rPr lang="en-US" sz="2200" dirty="0"/>
              <a:t>Immune checkpoint inhibitor (ICI) therapies are monoclonal antibodies blocking co-inhibitory molecules, thus “unleashing” cell-mediated immunity to help control cancer.</a:t>
            </a:r>
            <a:r>
              <a:rPr lang="en-US" sz="2200" baseline="30000" dirty="0"/>
              <a:t>1</a:t>
            </a:r>
          </a:p>
          <a:p>
            <a:pPr>
              <a:spcBef>
                <a:spcPts val="1200"/>
              </a:spcBef>
              <a:spcAft>
                <a:spcPts val="600"/>
              </a:spcAft>
            </a:pPr>
            <a:r>
              <a:rPr lang="en-US" sz="2200" dirty="0"/>
              <a:t>All ICIs have the potential to create an unchecked immune environment, inducing inflammatory/autoimmune side effects (immune-related adverse events [</a:t>
            </a:r>
            <a:r>
              <a:rPr lang="en-US" sz="2200" dirty="0" err="1"/>
              <a:t>irAEs</a:t>
            </a:r>
            <a:r>
              <a:rPr lang="en-US" sz="2200" dirty="0"/>
              <a:t>]).</a:t>
            </a:r>
            <a:r>
              <a:rPr lang="en-US" sz="2200" baseline="30000" dirty="0"/>
              <a:t>1</a:t>
            </a:r>
          </a:p>
          <a:p>
            <a:pPr>
              <a:spcBef>
                <a:spcPts val="1200"/>
              </a:spcBef>
              <a:spcAft>
                <a:spcPts val="600"/>
              </a:spcAft>
            </a:pPr>
            <a:r>
              <a:rPr lang="en-US" sz="2200" b="1" dirty="0"/>
              <a:t>While clinical trials demonstrate patterns to </a:t>
            </a:r>
            <a:r>
              <a:rPr lang="en-US" sz="2200" b="1" dirty="0" err="1"/>
              <a:t>irAEs</a:t>
            </a:r>
            <a:r>
              <a:rPr lang="en-US" sz="2200" b="1" dirty="0"/>
              <a:t>, these effects are unpredictable on the individual patient level</a:t>
            </a:r>
            <a:r>
              <a:rPr lang="en-US" sz="2200" dirty="0"/>
              <a:t>. There is no “universal” experience.</a:t>
            </a:r>
          </a:p>
        </p:txBody>
      </p:sp>
      <p:sp>
        <p:nvSpPr>
          <p:cNvPr id="6" name="TextBox 5">
            <a:extLst>
              <a:ext uri="{FF2B5EF4-FFF2-40B4-BE49-F238E27FC236}">
                <a16:creationId xmlns:a16="http://schemas.microsoft.com/office/drawing/2014/main" id="{320D20D1-6453-5F47-B7F3-CCBA750B6605}"/>
              </a:ext>
            </a:extLst>
          </p:cNvPr>
          <p:cNvSpPr txBox="1"/>
          <p:nvPr/>
        </p:nvSpPr>
        <p:spPr>
          <a:xfrm>
            <a:off x="5893441" y="6408529"/>
            <a:ext cx="6298559" cy="338554"/>
          </a:xfrm>
          <a:prstGeom prst="rect">
            <a:avLst/>
          </a:prstGeom>
          <a:noFill/>
        </p:spPr>
        <p:txBody>
          <a:bodyPr wrap="square" rtlCol="0">
            <a:spAutoFit/>
          </a:bodyPr>
          <a:lstStyle/>
          <a:p>
            <a:r>
              <a:rPr lang="en-US" sz="800" dirty="0"/>
              <a:t>1. </a:t>
            </a:r>
            <a:r>
              <a:rPr lang="en-US" sz="800" dirty="0" err="1"/>
              <a:t>Haanen</a:t>
            </a:r>
            <a:r>
              <a:rPr lang="en-US" sz="800" dirty="0"/>
              <a:t> JB, </a:t>
            </a:r>
            <a:r>
              <a:rPr lang="en-US" sz="800" dirty="0" err="1"/>
              <a:t>Thienen</a:t>
            </a:r>
            <a:r>
              <a:rPr lang="en-US" sz="800" dirty="0"/>
              <a:t> H, Blank CU. Toxicity patterns with immunomodulating antibodies and their combinations. Semin Oncol 2015; 42: 423–428.</a:t>
            </a:r>
          </a:p>
          <a:p>
            <a:r>
              <a:rPr lang="en-US" sz="800" dirty="0"/>
              <a:t>2. </a:t>
            </a:r>
            <a:r>
              <a:rPr lang="en-US" sz="800" dirty="0" err="1"/>
              <a:t>Pardoll</a:t>
            </a:r>
            <a:r>
              <a:rPr lang="en-US" sz="800" dirty="0"/>
              <a:t> DM. The blockade of immune checkpoints in cancer immunotherapy. Nat Rev Cancer 2012; 12: 252–264</a:t>
            </a:r>
          </a:p>
        </p:txBody>
      </p:sp>
      <p:pic>
        <p:nvPicPr>
          <p:cNvPr id="7" name="Picture 6" descr="Icon&#10;&#10;Description automatically generated">
            <a:extLst>
              <a:ext uri="{FF2B5EF4-FFF2-40B4-BE49-F238E27FC236}">
                <a16:creationId xmlns:a16="http://schemas.microsoft.com/office/drawing/2014/main" id="{401484D8-FC91-5847-92DF-B682992735D5}"/>
              </a:ext>
            </a:extLst>
          </p:cNvPr>
          <p:cNvPicPr>
            <a:picLocks noChangeAspect="1"/>
          </p:cNvPicPr>
          <p:nvPr/>
        </p:nvPicPr>
        <p:blipFill>
          <a:blip r:embed="rId3"/>
          <a:stretch>
            <a:fillRect/>
          </a:stretch>
        </p:blipFill>
        <p:spPr>
          <a:xfrm>
            <a:off x="11467691" y="5927645"/>
            <a:ext cx="439561" cy="439561"/>
          </a:xfrm>
          <a:prstGeom prst="rect">
            <a:avLst/>
          </a:prstGeom>
        </p:spPr>
      </p:pic>
    </p:spTree>
    <p:extLst>
      <p:ext uri="{BB962C8B-B14F-4D97-AF65-F5344CB8AC3E}">
        <p14:creationId xmlns:p14="http://schemas.microsoft.com/office/powerpoint/2010/main" val="3339595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9AB616-AD60-0846-81AE-1FE2F3B2E6C7}"/>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B2EECA3-8063-1D4C-A1D7-291A78E51C5A}"/>
              </a:ext>
            </a:extLst>
          </p:cNvPr>
          <p:cNvSpPr txBox="1"/>
          <p:nvPr/>
        </p:nvSpPr>
        <p:spPr>
          <a:xfrm>
            <a:off x="2342333" y="504901"/>
            <a:ext cx="7507332" cy="646331"/>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Incidence and Nature of </a:t>
            </a:r>
            <a:r>
              <a:rPr lang="en-US" sz="3600" b="1" dirty="0" err="1">
                <a:solidFill>
                  <a:srgbClr val="004174"/>
                </a:solidFill>
                <a:latin typeface="Century Gothic" panose="020B0502020202020204" pitchFamily="34" charset="0"/>
              </a:rPr>
              <a:t>irAEs</a:t>
            </a:r>
            <a:endParaRPr lang="en-US" sz="3600" b="1" dirty="0">
              <a:solidFill>
                <a:srgbClr val="004174"/>
              </a:solidFill>
              <a:latin typeface="Century Gothic" panose="020B0502020202020204" pitchFamily="34" charset="0"/>
            </a:endParaRPr>
          </a:p>
        </p:txBody>
      </p:sp>
      <p:pic>
        <p:nvPicPr>
          <p:cNvPr id="10" name="Picture 9" descr="Icon&#10;&#10;Description automatically generated">
            <a:extLst>
              <a:ext uri="{FF2B5EF4-FFF2-40B4-BE49-F238E27FC236}">
                <a16:creationId xmlns:a16="http://schemas.microsoft.com/office/drawing/2014/main" id="{28E67461-7F3B-5F4A-9056-EB60979F7985}"/>
              </a:ext>
            </a:extLst>
          </p:cNvPr>
          <p:cNvPicPr>
            <a:picLocks noChangeAspect="1"/>
          </p:cNvPicPr>
          <p:nvPr/>
        </p:nvPicPr>
        <p:blipFill>
          <a:blip r:embed="rId3"/>
          <a:stretch>
            <a:fillRect/>
          </a:stretch>
        </p:blipFill>
        <p:spPr>
          <a:xfrm>
            <a:off x="151158" y="5958578"/>
            <a:ext cx="832296" cy="832296"/>
          </a:xfrm>
          <a:prstGeom prst="rect">
            <a:avLst/>
          </a:prstGeom>
        </p:spPr>
      </p:pic>
      <p:sp>
        <p:nvSpPr>
          <p:cNvPr id="14" name="TextBox 13">
            <a:extLst>
              <a:ext uri="{FF2B5EF4-FFF2-40B4-BE49-F238E27FC236}">
                <a16:creationId xmlns:a16="http://schemas.microsoft.com/office/drawing/2014/main" id="{D6235014-4027-6240-BDE2-96548F6C3A62}"/>
              </a:ext>
            </a:extLst>
          </p:cNvPr>
          <p:cNvSpPr txBox="1"/>
          <p:nvPr/>
        </p:nvSpPr>
        <p:spPr>
          <a:xfrm>
            <a:off x="1163139" y="6113116"/>
            <a:ext cx="8686526" cy="523220"/>
          </a:xfrm>
          <a:prstGeom prst="rect">
            <a:avLst/>
          </a:prstGeom>
          <a:noFill/>
        </p:spPr>
        <p:txBody>
          <a:bodyPr wrap="square" rtlCol="0">
            <a:spAutoFit/>
          </a:bodyPr>
          <a:lstStyle/>
          <a:p>
            <a:r>
              <a:rPr lang="en-US" sz="1400" dirty="0"/>
              <a:t>1. </a:t>
            </a:r>
            <a:r>
              <a:rPr lang="en-US" sz="1400" dirty="0" err="1"/>
              <a:t>Haanen</a:t>
            </a:r>
            <a:r>
              <a:rPr lang="en-US" sz="1400" dirty="0"/>
              <a:t> JB, </a:t>
            </a:r>
            <a:r>
              <a:rPr lang="en-US" sz="1400" dirty="0" err="1"/>
              <a:t>Thienen</a:t>
            </a:r>
            <a:r>
              <a:rPr lang="en-US" sz="1400" dirty="0"/>
              <a:t> H, Blank CU. Toxicity patterns with immunomodulating antibodies and their combinations. Semin Oncol 2015; 42: 423–428.</a:t>
            </a:r>
          </a:p>
        </p:txBody>
      </p:sp>
      <p:sp>
        <p:nvSpPr>
          <p:cNvPr id="15" name="Content Placeholder 2">
            <a:extLst>
              <a:ext uri="{FF2B5EF4-FFF2-40B4-BE49-F238E27FC236}">
                <a16:creationId xmlns:a16="http://schemas.microsoft.com/office/drawing/2014/main" id="{58D76ADB-3035-124E-BE39-5D524D659005}"/>
              </a:ext>
            </a:extLst>
          </p:cNvPr>
          <p:cNvSpPr>
            <a:spLocks noGrp="1"/>
          </p:cNvSpPr>
          <p:nvPr>
            <p:ph idx="1"/>
          </p:nvPr>
        </p:nvSpPr>
        <p:spPr>
          <a:xfrm>
            <a:off x="838199" y="2226260"/>
            <a:ext cx="10515600" cy="2964739"/>
          </a:xfrm>
        </p:spPr>
        <p:txBody>
          <a:bodyPr/>
          <a:lstStyle/>
          <a:p>
            <a:r>
              <a:rPr lang="en-US" dirty="0"/>
              <a:t>Incidence of all types/grades of </a:t>
            </a:r>
            <a:r>
              <a:rPr lang="en-US" dirty="0" err="1"/>
              <a:t>irAEs</a:t>
            </a:r>
            <a:r>
              <a:rPr lang="en-US" dirty="0"/>
              <a:t> ranges from 39-96% (most often 70-100%) depending on agent, dose, setting, patient population.</a:t>
            </a:r>
            <a:r>
              <a:rPr lang="en-US" baseline="30000" dirty="0"/>
              <a:t>1</a:t>
            </a:r>
          </a:p>
          <a:p>
            <a:pPr lvl="1"/>
            <a:r>
              <a:rPr lang="en-US" dirty="0"/>
              <a:t>Incidence of grade 3-4 </a:t>
            </a:r>
            <a:r>
              <a:rPr lang="en-US" dirty="0" err="1"/>
              <a:t>irAEs</a:t>
            </a:r>
            <a:r>
              <a:rPr lang="en-US" dirty="0"/>
              <a:t> ranges from 0-61% (most often 20-55%) depending on same factors</a:t>
            </a:r>
          </a:p>
          <a:p>
            <a:r>
              <a:rPr lang="en-US" dirty="0"/>
              <a:t>Most common </a:t>
            </a:r>
            <a:r>
              <a:rPr lang="en-US" dirty="0" err="1"/>
              <a:t>irAEs</a:t>
            </a:r>
            <a:r>
              <a:rPr lang="en-US" dirty="0"/>
              <a:t>: fatigue, pruritis, rash, diarrhea, hypothyroidism</a:t>
            </a:r>
            <a:r>
              <a:rPr lang="en-US" baseline="30000" dirty="0"/>
              <a:t>1</a:t>
            </a:r>
          </a:p>
          <a:p>
            <a:pPr lvl="1"/>
            <a:r>
              <a:rPr lang="en-US" dirty="0"/>
              <a:t>Most common grade 3/4 </a:t>
            </a:r>
            <a:r>
              <a:rPr lang="en-US" dirty="0" err="1"/>
              <a:t>irAEs</a:t>
            </a:r>
            <a:r>
              <a:rPr lang="en-US" dirty="0"/>
              <a:t>: fatigue, diarrhea, rash, </a:t>
            </a:r>
            <a:r>
              <a:rPr lang="en-US" dirty="0" err="1"/>
              <a:t>hypophysitis</a:t>
            </a:r>
            <a:r>
              <a:rPr lang="en-US" dirty="0"/>
              <a:t>, pneumonitis, hepatitis</a:t>
            </a:r>
          </a:p>
        </p:txBody>
      </p:sp>
    </p:spTree>
    <p:extLst>
      <p:ext uri="{BB962C8B-B14F-4D97-AF65-F5344CB8AC3E}">
        <p14:creationId xmlns:p14="http://schemas.microsoft.com/office/powerpoint/2010/main" val="1564583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CFDEDE-8CC9-D845-ABB7-658371EE07C9}"/>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0938B53-1ED2-9C43-9BE0-3A18AA746F76}"/>
              </a:ext>
            </a:extLst>
          </p:cNvPr>
          <p:cNvSpPr txBox="1"/>
          <p:nvPr/>
        </p:nvSpPr>
        <p:spPr>
          <a:xfrm>
            <a:off x="1534112" y="501292"/>
            <a:ext cx="9123776" cy="646331"/>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Incidence and Nature of </a:t>
            </a:r>
            <a:r>
              <a:rPr lang="en-US" sz="3600" b="1" dirty="0" err="1">
                <a:solidFill>
                  <a:srgbClr val="004174"/>
                </a:solidFill>
                <a:latin typeface="Century Gothic" panose="020B0502020202020204" pitchFamily="34" charset="0"/>
              </a:rPr>
              <a:t>irAEs</a:t>
            </a:r>
            <a:r>
              <a:rPr lang="en-US" sz="3600" b="1" dirty="0">
                <a:solidFill>
                  <a:srgbClr val="004174"/>
                </a:solidFill>
                <a:latin typeface="Century Gothic" panose="020B0502020202020204" pitchFamily="34" charset="0"/>
              </a:rPr>
              <a:t>, cont.</a:t>
            </a:r>
          </a:p>
        </p:txBody>
      </p:sp>
      <p:pic>
        <p:nvPicPr>
          <p:cNvPr id="11" name="Picture 10">
            <a:extLst>
              <a:ext uri="{FF2B5EF4-FFF2-40B4-BE49-F238E27FC236}">
                <a16:creationId xmlns:a16="http://schemas.microsoft.com/office/drawing/2014/main" id="{A4A054CC-BBAB-2A4D-A80C-E825C3D3654D}"/>
              </a:ext>
            </a:extLst>
          </p:cNvPr>
          <p:cNvPicPr>
            <a:picLocks noChangeAspect="1"/>
          </p:cNvPicPr>
          <p:nvPr/>
        </p:nvPicPr>
        <p:blipFill rotWithShape="1">
          <a:blip r:embed="rId3"/>
          <a:srcRect l="8183" t="1149" r="4771" b="50939"/>
          <a:stretch/>
        </p:blipFill>
        <p:spPr>
          <a:xfrm>
            <a:off x="275578" y="1516045"/>
            <a:ext cx="5649412" cy="4160716"/>
          </a:xfrm>
          <a:prstGeom prst="rect">
            <a:avLst/>
          </a:prstGeom>
        </p:spPr>
      </p:pic>
      <p:pic>
        <p:nvPicPr>
          <p:cNvPr id="12" name="Picture 11">
            <a:extLst>
              <a:ext uri="{FF2B5EF4-FFF2-40B4-BE49-F238E27FC236}">
                <a16:creationId xmlns:a16="http://schemas.microsoft.com/office/drawing/2014/main" id="{A7F5CB67-2071-F047-A6DD-5FF473169CBF}"/>
              </a:ext>
            </a:extLst>
          </p:cNvPr>
          <p:cNvPicPr>
            <a:picLocks noChangeAspect="1"/>
          </p:cNvPicPr>
          <p:nvPr/>
        </p:nvPicPr>
        <p:blipFill rotWithShape="1">
          <a:blip r:embed="rId3"/>
          <a:srcRect l="5365" t="50000" r="5039"/>
          <a:stretch/>
        </p:blipFill>
        <p:spPr>
          <a:xfrm>
            <a:off x="6182764" y="1455692"/>
            <a:ext cx="5733658" cy="4281422"/>
          </a:xfrm>
          <a:prstGeom prst="rect">
            <a:avLst/>
          </a:prstGeom>
        </p:spPr>
      </p:pic>
      <p:pic>
        <p:nvPicPr>
          <p:cNvPr id="13" name="Content Placeholder 6">
            <a:extLst>
              <a:ext uri="{FF2B5EF4-FFF2-40B4-BE49-F238E27FC236}">
                <a16:creationId xmlns:a16="http://schemas.microsoft.com/office/drawing/2014/main" id="{39F3F688-8784-B244-8E8F-5300D0CCB953}"/>
              </a:ext>
            </a:extLst>
          </p:cNvPr>
          <p:cNvPicPr>
            <a:picLocks noGrp="1" noChangeAspect="1"/>
          </p:cNvPicPr>
          <p:nvPr>
            <p:ph idx="1"/>
          </p:nvPr>
        </p:nvPicPr>
        <p:blipFill rotWithShape="1">
          <a:blip r:embed="rId4"/>
          <a:srcRect l="25913" t="40241" r="25024"/>
          <a:stretch/>
        </p:blipFill>
        <p:spPr>
          <a:xfrm>
            <a:off x="7642969" y="5655496"/>
            <a:ext cx="3630024" cy="1122883"/>
          </a:xfrm>
          <a:prstGeom prst="rect">
            <a:avLst/>
          </a:prstGeom>
        </p:spPr>
      </p:pic>
      <p:pic>
        <p:nvPicPr>
          <p:cNvPr id="15" name="Picture 14">
            <a:extLst>
              <a:ext uri="{FF2B5EF4-FFF2-40B4-BE49-F238E27FC236}">
                <a16:creationId xmlns:a16="http://schemas.microsoft.com/office/drawing/2014/main" id="{C1B39CEB-6DE2-0E49-A1DF-E5F629116018}"/>
              </a:ext>
            </a:extLst>
          </p:cNvPr>
          <p:cNvPicPr>
            <a:picLocks noChangeAspect="1"/>
          </p:cNvPicPr>
          <p:nvPr/>
        </p:nvPicPr>
        <p:blipFill rotWithShape="1">
          <a:blip r:embed="rId4"/>
          <a:srcRect r="3093" b="72826"/>
          <a:stretch/>
        </p:blipFill>
        <p:spPr>
          <a:xfrm>
            <a:off x="367649" y="5737114"/>
            <a:ext cx="6631891" cy="472300"/>
          </a:xfrm>
          <a:prstGeom prst="rect">
            <a:avLst/>
          </a:prstGeom>
        </p:spPr>
      </p:pic>
      <p:sp>
        <p:nvSpPr>
          <p:cNvPr id="17" name="TextBox 16">
            <a:extLst>
              <a:ext uri="{FF2B5EF4-FFF2-40B4-BE49-F238E27FC236}">
                <a16:creationId xmlns:a16="http://schemas.microsoft.com/office/drawing/2014/main" id="{BBF7E0D8-7C08-F840-837F-F9950D00F69D}"/>
              </a:ext>
            </a:extLst>
          </p:cNvPr>
          <p:cNvSpPr txBox="1"/>
          <p:nvPr/>
        </p:nvSpPr>
        <p:spPr>
          <a:xfrm>
            <a:off x="551268" y="6370948"/>
            <a:ext cx="4485908" cy="400110"/>
          </a:xfrm>
          <a:prstGeom prst="rect">
            <a:avLst/>
          </a:prstGeom>
          <a:noFill/>
        </p:spPr>
        <p:txBody>
          <a:bodyPr wrap="square" rtlCol="0">
            <a:spAutoFit/>
          </a:bodyPr>
          <a:lstStyle/>
          <a:p>
            <a:r>
              <a:rPr lang="en-US" sz="1000" dirty="0"/>
              <a:t>3. </a:t>
            </a:r>
            <a:r>
              <a:rPr lang="en-US" sz="1000" dirty="0" err="1"/>
              <a:t>Lemiale</a:t>
            </a:r>
            <a:r>
              <a:rPr lang="en-US" sz="1000" dirty="0"/>
              <a:t> V et al. Severe toxicity from checkpoint protein inhibitors: What intensive care physicians need to know? </a:t>
            </a:r>
            <a:r>
              <a:rPr lang="en-US" sz="1000" i="1" dirty="0"/>
              <a:t>Ann Intensive Care. </a:t>
            </a:r>
            <a:r>
              <a:rPr lang="en-US" sz="1000" dirty="0"/>
              <a:t>(2019)9:25.</a:t>
            </a:r>
          </a:p>
        </p:txBody>
      </p:sp>
      <p:pic>
        <p:nvPicPr>
          <p:cNvPr id="18" name="Picture 17" descr="Icon&#10;&#10;Description automatically generated">
            <a:extLst>
              <a:ext uri="{FF2B5EF4-FFF2-40B4-BE49-F238E27FC236}">
                <a16:creationId xmlns:a16="http://schemas.microsoft.com/office/drawing/2014/main" id="{229BB709-9630-FA44-A061-30FD05087940}"/>
              </a:ext>
            </a:extLst>
          </p:cNvPr>
          <p:cNvPicPr>
            <a:picLocks noChangeAspect="1"/>
          </p:cNvPicPr>
          <p:nvPr/>
        </p:nvPicPr>
        <p:blipFill>
          <a:blip r:embed="rId5"/>
          <a:stretch>
            <a:fillRect/>
          </a:stretch>
        </p:blipFill>
        <p:spPr>
          <a:xfrm>
            <a:off x="151158" y="6370948"/>
            <a:ext cx="400110" cy="400110"/>
          </a:xfrm>
          <a:prstGeom prst="rect">
            <a:avLst/>
          </a:prstGeom>
        </p:spPr>
      </p:pic>
    </p:spTree>
    <p:extLst>
      <p:ext uri="{BB962C8B-B14F-4D97-AF65-F5344CB8AC3E}">
        <p14:creationId xmlns:p14="http://schemas.microsoft.com/office/powerpoint/2010/main" val="48406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EB292D-9FB8-0E44-836A-F5CE0ECD7434}"/>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2F6821E-986D-0C4A-9673-E5E139CFDF93}"/>
              </a:ext>
            </a:extLst>
          </p:cNvPr>
          <p:cNvSpPr txBox="1"/>
          <p:nvPr/>
        </p:nvSpPr>
        <p:spPr>
          <a:xfrm>
            <a:off x="5249056" y="501293"/>
            <a:ext cx="2032278"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Agenda</a:t>
            </a:r>
          </a:p>
        </p:txBody>
      </p:sp>
      <p:graphicFrame>
        <p:nvGraphicFramePr>
          <p:cNvPr id="8" name="Table 8">
            <a:extLst>
              <a:ext uri="{FF2B5EF4-FFF2-40B4-BE49-F238E27FC236}">
                <a16:creationId xmlns:a16="http://schemas.microsoft.com/office/drawing/2014/main" id="{CAB03F98-C891-4A4A-ABB9-76CCDA4B3680}"/>
              </a:ext>
            </a:extLst>
          </p:cNvPr>
          <p:cNvGraphicFramePr>
            <a:graphicFrameLocks noGrp="1"/>
          </p:cNvGraphicFramePr>
          <p:nvPr>
            <p:extLst>
              <p:ext uri="{D42A27DB-BD31-4B8C-83A1-F6EECF244321}">
                <p14:modId xmlns:p14="http://schemas.microsoft.com/office/powerpoint/2010/main" val="476033982"/>
              </p:ext>
            </p:extLst>
          </p:nvPr>
        </p:nvGraphicFramePr>
        <p:xfrm>
          <a:off x="472892" y="2152320"/>
          <a:ext cx="11246216" cy="3584455"/>
        </p:xfrm>
        <a:graphic>
          <a:graphicData uri="http://schemas.openxmlformats.org/drawingml/2006/table">
            <a:tbl>
              <a:tblPr firstRow="1" bandRow="1">
                <a:tableStyleId>{00A15C55-8517-42AA-B614-E9B94910E393}</a:tableStyleId>
              </a:tblPr>
              <a:tblGrid>
                <a:gridCol w="1901952">
                  <a:extLst>
                    <a:ext uri="{9D8B030D-6E8A-4147-A177-3AD203B41FA5}">
                      <a16:colId xmlns:a16="http://schemas.microsoft.com/office/drawing/2014/main" val="4045088849"/>
                    </a:ext>
                  </a:extLst>
                </a:gridCol>
                <a:gridCol w="5686096">
                  <a:extLst>
                    <a:ext uri="{9D8B030D-6E8A-4147-A177-3AD203B41FA5}">
                      <a16:colId xmlns:a16="http://schemas.microsoft.com/office/drawing/2014/main" val="2515314169"/>
                    </a:ext>
                  </a:extLst>
                </a:gridCol>
                <a:gridCol w="3658168">
                  <a:extLst>
                    <a:ext uri="{9D8B030D-6E8A-4147-A177-3AD203B41FA5}">
                      <a16:colId xmlns:a16="http://schemas.microsoft.com/office/drawing/2014/main" val="3245259833"/>
                    </a:ext>
                  </a:extLst>
                </a:gridCol>
              </a:tblGrid>
              <a:tr h="716891">
                <a:tc>
                  <a:txBody>
                    <a:bodyPr/>
                    <a:lstStyle/>
                    <a:p>
                      <a:pPr algn="l"/>
                      <a:r>
                        <a:rPr lang="en-US" sz="2400" dirty="0">
                          <a:solidFill>
                            <a:srgbClr val="004174"/>
                          </a:solidFill>
                        </a:rPr>
                        <a:t>Time</a:t>
                      </a:r>
                      <a:endParaRPr lang="en-US" sz="2400" dirty="0">
                        <a:solidFill>
                          <a:srgbClr val="004174"/>
                        </a:solidFill>
                        <a:latin typeface="Garamond" panose="02020404030301010803" pitchFamily="18" charset="0"/>
                      </a:endParaRPr>
                    </a:p>
                  </a:txBody>
                  <a:tcPr>
                    <a:solidFill>
                      <a:schemeClr val="accent4">
                        <a:alpha val="65000"/>
                      </a:schemeClr>
                    </a:solidFill>
                  </a:tcPr>
                </a:tc>
                <a:tc>
                  <a:txBody>
                    <a:bodyPr/>
                    <a:lstStyle/>
                    <a:p>
                      <a:pPr algn="l"/>
                      <a:r>
                        <a:rPr lang="en-US" sz="2400" dirty="0">
                          <a:solidFill>
                            <a:srgbClr val="004174"/>
                          </a:solidFill>
                        </a:rPr>
                        <a:t>Presentation</a:t>
                      </a:r>
                      <a:endParaRPr lang="en-US" sz="2400" dirty="0">
                        <a:solidFill>
                          <a:srgbClr val="004174"/>
                        </a:solidFill>
                        <a:latin typeface="Garamond" panose="02020404030301010803" pitchFamily="18" charset="0"/>
                      </a:endParaRPr>
                    </a:p>
                  </a:txBody>
                  <a:tcPr>
                    <a:solidFill>
                      <a:schemeClr val="accent4">
                        <a:alpha val="65000"/>
                      </a:schemeClr>
                    </a:solidFill>
                  </a:tcPr>
                </a:tc>
                <a:tc>
                  <a:txBody>
                    <a:bodyPr/>
                    <a:lstStyle/>
                    <a:p>
                      <a:pPr algn="l"/>
                      <a:r>
                        <a:rPr lang="en-US" sz="2400" dirty="0">
                          <a:solidFill>
                            <a:srgbClr val="004174"/>
                          </a:solidFill>
                        </a:rPr>
                        <a:t>Presenter</a:t>
                      </a:r>
                      <a:endParaRPr lang="en-US" sz="2400" dirty="0">
                        <a:solidFill>
                          <a:srgbClr val="004174"/>
                        </a:solidFill>
                        <a:latin typeface="Garamond" panose="02020404030301010803" pitchFamily="18" charset="0"/>
                      </a:endParaRPr>
                    </a:p>
                  </a:txBody>
                  <a:tcPr>
                    <a:solidFill>
                      <a:schemeClr val="accent4">
                        <a:alpha val="65000"/>
                      </a:schemeClr>
                    </a:solidFill>
                  </a:tcPr>
                </a:tc>
                <a:extLst>
                  <a:ext uri="{0D108BD9-81ED-4DB2-BD59-A6C34878D82A}">
                    <a16:rowId xmlns:a16="http://schemas.microsoft.com/office/drawing/2014/main" val="342172595"/>
                  </a:ext>
                </a:extLst>
              </a:tr>
              <a:tr h="716891">
                <a:tc>
                  <a:txBody>
                    <a:bodyPr/>
                    <a:lstStyle/>
                    <a:p>
                      <a:r>
                        <a:rPr lang="en-US" dirty="0">
                          <a:solidFill>
                            <a:srgbClr val="004174"/>
                          </a:solidFill>
                        </a:rPr>
                        <a:t>12:00– 12:10 pm</a:t>
                      </a:r>
                      <a:endParaRPr lang="en-US" dirty="0">
                        <a:solidFill>
                          <a:srgbClr val="004174"/>
                        </a:solidFill>
                        <a:latin typeface="Garamond" panose="02020404030301010803" pitchFamily="18" charset="0"/>
                      </a:endParaRPr>
                    </a:p>
                  </a:txBody>
                  <a:tcPr anchor="ctr"/>
                </a:tc>
                <a:tc>
                  <a:txBody>
                    <a:bodyPr/>
                    <a:lstStyle/>
                    <a:p>
                      <a:r>
                        <a:rPr lang="en-US" dirty="0">
                          <a:solidFill>
                            <a:srgbClr val="004174"/>
                          </a:solidFill>
                        </a:rPr>
                        <a:t>Welcome, Overview of Session, and Introductions</a:t>
                      </a:r>
                      <a:endParaRPr lang="en-US" dirty="0">
                        <a:solidFill>
                          <a:srgbClr val="004174"/>
                        </a:solidFill>
                        <a:latin typeface="Garamond" panose="02020404030301010803" pitchFamily="18" charset="0"/>
                      </a:endParaRPr>
                    </a:p>
                  </a:txBody>
                  <a:tcPr anchor="ctr"/>
                </a:tc>
                <a:tc>
                  <a:txBody>
                    <a:bodyPr/>
                    <a:lstStyle/>
                    <a:p>
                      <a:r>
                        <a:rPr lang="en-US" dirty="0">
                          <a:solidFill>
                            <a:srgbClr val="004174"/>
                          </a:solidFill>
                        </a:rPr>
                        <a:t>Catie Knight, MPH</a:t>
                      </a:r>
                      <a:endParaRPr lang="en-US" dirty="0">
                        <a:solidFill>
                          <a:srgbClr val="004174"/>
                        </a:solidFill>
                        <a:latin typeface="Garamond" panose="02020404030301010803" pitchFamily="18" charset="0"/>
                      </a:endParaRPr>
                    </a:p>
                  </a:txBody>
                  <a:tcPr anchor="ctr"/>
                </a:tc>
                <a:extLst>
                  <a:ext uri="{0D108BD9-81ED-4DB2-BD59-A6C34878D82A}">
                    <a16:rowId xmlns:a16="http://schemas.microsoft.com/office/drawing/2014/main" val="1042016798"/>
                  </a:ext>
                </a:extLst>
              </a:tr>
              <a:tr h="716891">
                <a:tc>
                  <a:txBody>
                    <a:bodyPr/>
                    <a:lstStyle/>
                    <a:p>
                      <a:r>
                        <a:rPr lang="en-US" dirty="0">
                          <a:solidFill>
                            <a:srgbClr val="004174"/>
                          </a:solidFill>
                        </a:rPr>
                        <a:t>12:10 – 12:30 pm</a:t>
                      </a:r>
                      <a:endParaRPr lang="en-US" dirty="0">
                        <a:solidFill>
                          <a:srgbClr val="004174"/>
                        </a:solidFill>
                        <a:latin typeface="Garamond" panose="02020404030301010803" pitchFamily="18" charset="0"/>
                      </a:endParaRPr>
                    </a:p>
                  </a:txBody>
                  <a:tcPr anchor="ctr"/>
                </a:tc>
                <a:tc>
                  <a:txBody>
                    <a:bodyPr/>
                    <a:lstStyle/>
                    <a:p>
                      <a:r>
                        <a:rPr lang="en-US" dirty="0">
                          <a:solidFill>
                            <a:srgbClr val="004174"/>
                          </a:solidFill>
                        </a:rPr>
                        <a:t>Case Presentation</a:t>
                      </a:r>
                      <a:endParaRPr lang="en-US" dirty="0">
                        <a:solidFill>
                          <a:srgbClr val="004174"/>
                        </a:solidFill>
                        <a:latin typeface="Garamond" panose="02020404030301010803" pitchFamily="18" charset="0"/>
                      </a:endParaRPr>
                    </a:p>
                  </a:txBody>
                  <a:tcPr anchor="ctr"/>
                </a:tc>
                <a:tc>
                  <a:txBody>
                    <a:bodyPr/>
                    <a:lstStyle/>
                    <a:p>
                      <a:r>
                        <a:rPr lang="en-US" dirty="0">
                          <a:solidFill>
                            <a:srgbClr val="004174"/>
                          </a:solidFill>
                          <a:latin typeface="+mn-lt"/>
                        </a:rPr>
                        <a:t>Elizabeth Wulff-Burchfield, MD</a:t>
                      </a:r>
                    </a:p>
                  </a:txBody>
                  <a:tcPr anchor="ctr"/>
                </a:tc>
                <a:extLst>
                  <a:ext uri="{0D108BD9-81ED-4DB2-BD59-A6C34878D82A}">
                    <a16:rowId xmlns:a16="http://schemas.microsoft.com/office/drawing/2014/main" val="1528037397"/>
                  </a:ext>
                </a:extLst>
              </a:tr>
              <a:tr h="716891">
                <a:tc>
                  <a:txBody>
                    <a:bodyPr/>
                    <a:lstStyle/>
                    <a:p>
                      <a:r>
                        <a:rPr lang="en-US" dirty="0">
                          <a:solidFill>
                            <a:srgbClr val="004174"/>
                          </a:solidFill>
                        </a:rPr>
                        <a:t>12:30 – 12:55 pm</a:t>
                      </a:r>
                      <a:endParaRPr lang="en-US" dirty="0">
                        <a:solidFill>
                          <a:srgbClr val="004174"/>
                        </a:solidFill>
                        <a:latin typeface="Garamond" panose="02020404030301010803" pitchFamily="18" charset="0"/>
                      </a:endParaRPr>
                    </a:p>
                  </a:txBody>
                  <a:tcPr anchor="ctr"/>
                </a:tc>
                <a:tc>
                  <a:txBody>
                    <a:bodyPr/>
                    <a:lstStyle/>
                    <a:p>
                      <a:r>
                        <a:rPr lang="en-US" dirty="0">
                          <a:solidFill>
                            <a:srgbClr val="004174"/>
                          </a:solidFill>
                        </a:rPr>
                        <a:t>Didactic &amp; Discussion:</a:t>
                      </a:r>
                    </a:p>
                    <a:p>
                      <a:r>
                        <a:rPr lang="en-US" dirty="0">
                          <a:solidFill>
                            <a:srgbClr val="004174"/>
                          </a:solidFill>
                          <a:latin typeface="+mn-lt"/>
                        </a:rPr>
                        <a:t>Immunotherapy Toxicity Monitoring, and Home Infusion</a:t>
                      </a:r>
                    </a:p>
                  </a:txBody>
                  <a:tcPr anchor="ctr"/>
                </a:tc>
                <a:tc>
                  <a:txBody>
                    <a:bodyPr/>
                    <a:lstStyle/>
                    <a:p>
                      <a:r>
                        <a:rPr lang="en-US" dirty="0">
                          <a:solidFill>
                            <a:srgbClr val="004174"/>
                          </a:solidFill>
                          <a:latin typeface="+mn-lt"/>
                        </a:rPr>
                        <a:t>Gary Doolittle, MD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4174"/>
                          </a:solidFill>
                          <a:latin typeface="+mn-lt"/>
                        </a:rPr>
                        <a:t>Elizabeth Wulff-Burchfield, MD</a:t>
                      </a:r>
                    </a:p>
                  </a:txBody>
                  <a:tcPr anchor="ctr"/>
                </a:tc>
                <a:extLst>
                  <a:ext uri="{0D108BD9-81ED-4DB2-BD59-A6C34878D82A}">
                    <a16:rowId xmlns:a16="http://schemas.microsoft.com/office/drawing/2014/main" val="399788409"/>
                  </a:ext>
                </a:extLst>
              </a:tr>
              <a:tr h="716891">
                <a:tc>
                  <a:txBody>
                    <a:bodyPr/>
                    <a:lstStyle/>
                    <a:p>
                      <a:r>
                        <a:rPr lang="en-US" dirty="0">
                          <a:solidFill>
                            <a:srgbClr val="004174"/>
                          </a:solidFill>
                        </a:rPr>
                        <a:t>12:55 – 1:00 pm</a:t>
                      </a:r>
                      <a:endParaRPr lang="en-US" dirty="0">
                        <a:solidFill>
                          <a:srgbClr val="004174"/>
                        </a:solidFill>
                        <a:latin typeface="Garamond" panose="02020404030301010803" pitchFamily="18" charset="0"/>
                      </a:endParaRPr>
                    </a:p>
                  </a:txBody>
                  <a:tcPr anchor="ctr"/>
                </a:tc>
                <a:tc>
                  <a:txBody>
                    <a:bodyPr/>
                    <a:lstStyle/>
                    <a:p>
                      <a:r>
                        <a:rPr lang="en-US" dirty="0">
                          <a:solidFill>
                            <a:srgbClr val="004174"/>
                          </a:solidFill>
                        </a:rPr>
                        <a:t>Wrap-up and Announcements</a:t>
                      </a:r>
                      <a:endParaRPr lang="en-US" dirty="0">
                        <a:solidFill>
                          <a:srgbClr val="004174"/>
                        </a:solidFill>
                        <a:latin typeface="Garamond" panose="02020404030301010803" pitchFamily="18" charset="0"/>
                      </a:endParaRPr>
                    </a:p>
                  </a:txBody>
                  <a:tcPr anchor="ctr"/>
                </a:tc>
                <a:tc>
                  <a:txBody>
                    <a:bodyPr/>
                    <a:lstStyle/>
                    <a:p>
                      <a:r>
                        <a:rPr lang="en-US" dirty="0">
                          <a:solidFill>
                            <a:srgbClr val="004174"/>
                          </a:solidFill>
                          <a:latin typeface="+mn-lt"/>
                        </a:rPr>
                        <a:t>Catie Knight, MPH</a:t>
                      </a:r>
                    </a:p>
                  </a:txBody>
                  <a:tcPr anchor="ctr"/>
                </a:tc>
                <a:extLst>
                  <a:ext uri="{0D108BD9-81ED-4DB2-BD59-A6C34878D82A}">
                    <a16:rowId xmlns:a16="http://schemas.microsoft.com/office/drawing/2014/main" val="2647292221"/>
                  </a:ext>
                </a:extLst>
              </a:tr>
            </a:tbl>
          </a:graphicData>
        </a:graphic>
      </p:graphicFrame>
    </p:spTree>
    <p:extLst>
      <p:ext uri="{BB962C8B-B14F-4D97-AF65-F5344CB8AC3E}">
        <p14:creationId xmlns:p14="http://schemas.microsoft.com/office/powerpoint/2010/main" val="1068026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6DB62C-1AF1-4F4D-BB9A-C524A113B959}"/>
              </a:ext>
            </a:extLst>
          </p:cNvPr>
          <p:cNvSpPr/>
          <p:nvPr/>
        </p:nvSpPr>
        <p:spPr>
          <a:xfrm>
            <a:off x="0" y="344774"/>
            <a:ext cx="12192000" cy="706828"/>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0550773-AA59-5A42-BAB4-435684580677}"/>
              </a:ext>
            </a:extLst>
          </p:cNvPr>
          <p:cNvSpPr txBox="1"/>
          <p:nvPr/>
        </p:nvSpPr>
        <p:spPr>
          <a:xfrm>
            <a:off x="4586596" y="375022"/>
            <a:ext cx="3018807" cy="646331"/>
          </a:xfrm>
          <a:prstGeom prst="rect">
            <a:avLst/>
          </a:prstGeom>
          <a:noFill/>
        </p:spPr>
        <p:txBody>
          <a:bodyPr wrap="square" rtlCol="0">
            <a:spAutoFit/>
          </a:bodyPr>
          <a:lstStyle/>
          <a:p>
            <a:pPr algn="ctr"/>
            <a:r>
              <a:rPr lang="en-US" sz="3600" b="1" dirty="0" err="1">
                <a:solidFill>
                  <a:srgbClr val="004174"/>
                </a:solidFill>
                <a:latin typeface="Century Gothic" panose="020B0502020202020204" pitchFamily="34" charset="0"/>
              </a:rPr>
              <a:t>irAE</a:t>
            </a:r>
            <a:r>
              <a:rPr lang="en-US" sz="3600" b="1" dirty="0">
                <a:solidFill>
                  <a:srgbClr val="004174"/>
                </a:solidFill>
                <a:latin typeface="Century Gothic" panose="020B0502020202020204" pitchFamily="34" charset="0"/>
              </a:rPr>
              <a:t> Timing</a:t>
            </a:r>
          </a:p>
        </p:txBody>
      </p:sp>
      <p:grpSp>
        <p:nvGrpSpPr>
          <p:cNvPr id="10" name="Group 9">
            <a:extLst>
              <a:ext uri="{FF2B5EF4-FFF2-40B4-BE49-F238E27FC236}">
                <a16:creationId xmlns:a16="http://schemas.microsoft.com/office/drawing/2014/main" id="{9623F02E-3AB3-6B40-985E-945E027BF0B6}"/>
              </a:ext>
            </a:extLst>
          </p:cNvPr>
          <p:cNvGrpSpPr/>
          <p:nvPr/>
        </p:nvGrpSpPr>
        <p:grpSpPr>
          <a:xfrm>
            <a:off x="186142" y="2954344"/>
            <a:ext cx="7669659" cy="3534439"/>
            <a:chOff x="4944789" y="3054698"/>
            <a:chExt cx="7669659" cy="3534439"/>
          </a:xfrm>
        </p:grpSpPr>
        <p:pic>
          <p:nvPicPr>
            <p:cNvPr id="11" name="Picture 4" descr="Fig. 1">
              <a:extLst>
                <a:ext uri="{FF2B5EF4-FFF2-40B4-BE49-F238E27FC236}">
                  <a16:creationId xmlns:a16="http://schemas.microsoft.com/office/drawing/2014/main" id="{88DC6DB9-F8E3-5546-B7B0-E1E11BBE5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789" y="3054699"/>
              <a:ext cx="6996001" cy="353443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62F7F62-09E3-EB4D-8435-12775FBB51E2}"/>
                </a:ext>
              </a:extLst>
            </p:cNvPr>
            <p:cNvSpPr txBox="1"/>
            <p:nvPr/>
          </p:nvSpPr>
          <p:spPr>
            <a:xfrm>
              <a:off x="7094137" y="3054698"/>
              <a:ext cx="2019719" cy="307777"/>
            </a:xfrm>
            <a:prstGeom prst="rect">
              <a:avLst/>
            </a:prstGeom>
            <a:noFill/>
          </p:spPr>
          <p:txBody>
            <a:bodyPr wrap="square" rtlCol="0">
              <a:spAutoFit/>
            </a:bodyPr>
            <a:lstStyle/>
            <a:p>
              <a:r>
                <a:rPr lang="en-US" sz="1400" dirty="0"/>
                <a:t>PD-1 inhibitors</a:t>
              </a:r>
            </a:p>
          </p:txBody>
        </p:sp>
        <p:sp>
          <p:nvSpPr>
            <p:cNvPr id="13" name="TextBox 12">
              <a:extLst>
                <a:ext uri="{FF2B5EF4-FFF2-40B4-BE49-F238E27FC236}">
                  <a16:creationId xmlns:a16="http://schemas.microsoft.com/office/drawing/2014/main" id="{B1E05C80-AD8C-8D41-9358-6A1A83DCDCFB}"/>
                </a:ext>
              </a:extLst>
            </p:cNvPr>
            <p:cNvSpPr txBox="1"/>
            <p:nvPr/>
          </p:nvSpPr>
          <p:spPr>
            <a:xfrm>
              <a:off x="10594729" y="3054698"/>
              <a:ext cx="2019719" cy="307777"/>
            </a:xfrm>
            <a:prstGeom prst="rect">
              <a:avLst/>
            </a:prstGeom>
            <a:noFill/>
          </p:spPr>
          <p:txBody>
            <a:bodyPr wrap="square" rtlCol="0">
              <a:spAutoFit/>
            </a:bodyPr>
            <a:lstStyle/>
            <a:p>
              <a:r>
                <a:rPr lang="en-US" sz="1400" dirty="0"/>
                <a:t>PD-L1 inhibitors</a:t>
              </a:r>
            </a:p>
          </p:txBody>
        </p:sp>
        <p:sp>
          <p:nvSpPr>
            <p:cNvPr id="14" name="TextBox 13">
              <a:extLst>
                <a:ext uri="{FF2B5EF4-FFF2-40B4-BE49-F238E27FC236}">
                  <a16:creationId xmlns:a16="http://schemas.microsoft.com/office/drawing/2014/main" id="{7D6096DA-9F61-A241-9B15-EFACB4F7B19D}"/>
                </a:ext>
              </a:extLst>
            </p:cNvPr>
            <p:cNvSpPr txBox="1"/>
            <p:nvPr/>
          </p:nvSpPr>
          <p:spPr>
            <a:xfrm>
              <a:off x="6170186" y="4833641"/>
              <a:ext cx="2272603" cy="307777"/>
            </a:xfrm>
            <a:prstGeom prst="rect">
              <a:avLst/>
            </a:prstGeom>
            <a:noFill/>
          </p:spPr>
          <p:txBody>
            <a:bodyPr wrap="square" rtlCol="0">
              <a:spAutoFit/>
            </a:bodyPr>
            <a:lstStyle/>
            <a:p>
              <a:r>
                <a:rPr lang="en-US" sz="1400" dirty="0"/>
                <a:t>PD-1 + CTLA-4 combination</a:t>
              </a:r>
            </a:p>
          </p:txBody>
        </p:sp>
      </p:grpSp>
      <p:pic>
        <p:nvPicPr>
          <p:cNvPr id="15" name="Picture 6">
            <a:extLst>
              <a:ext uri="{FF2B5EF4-FFF2-40B4-BE49-F238E27FC236}">
                <a16:creationId xmlns:a16="http://schemas.microsoft.com/office/drawing/2014/main" id="{B29A8E1B-089D-B547-858B-9EAFE17902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988" t="42539" r="2084" b="1244"/>
          <a:stretch/>
        </p:blipFill>
        <p:spPr bwMode="auto">
          <a:xfrm>
            <a:off x="8358306" y="2954343"/>
            <a:ext cx="3647552" cy="325566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8AA598E-3CF4-5E42-8CEC-32DC4D1FFAB4}"/>
              </a:ext>
            </a:extLst>
          </p:cNvPr>
          <p:cNvSpPr txBox="1"/>
          <p:nvPr/>
        </p:nvSpPr>
        <p:spPr>
          <a:xfrm>
            <a:off x="5836082" y="6427346"/>
            <a:ext cx="5473411" cy="338554"/>
          </a:xfrm>
          <a:prstGeom prst="rect">
            <a:avLst/>
          </a:prstGeom>
          <a:noFill/>
        </p:spPr>
        <p:txBody>
          <a:bodyPr wrap="square" rtlCol="0">
            <a:spAutoFit/>
          </a:bodyPr>
          <a:lstStyle/>
          <a:p>
            <a:r>
              <a:rPr lang="en-US" sz="800" dirty="0"/>
              <a:t>4. Tang S, et al. The pattern and time to onset and resolution of immune-related adverse events caused by immune checkpoint inhibitors in cancer: a pooled analysis of 23 clinical trials and 8,347 patients. </a:t>
            </a:r>
            <a:r>
              <a:rPr lang="en-US" sz="800" i="1" dirty="0"/>
              <a:t>Cancer Res Treat</a:t>
            </a:r>
            <a:r>
              <a:rPr lang="en-US" sz="800" dirty="0"/>
              <a:t>. 2021 Apr;53(2):339-354</a:t>
            </a:r>
          </a:p>
        </p:txBody>
      </p:sp>
      <p:sp>
        <p:nvSpPr>
          <p:cNvPr id="17" name="Content Placeholder 2">
            <a:extLst>
              <a:ext uri="{FF2B5EF4-FFF2-40B4-BE49-F238E27FC236}">
                <a16:creationId xmlns:a16="http://schemas.microsoft.com/office/drawing/2014/main" id="{201509EC-5B86-D14F-BFF5-892D21E27EF5}"/>
              </a:ext>
            </a:extLst>
          </p:cNvPr>
          <p:cNvSpPr>
            <a:spLocks noGrp="1"/>
          </p:cNvSpPr>
          <p:nvPr>
            <p:ph idx="1"/>
          </p:nvPr>
        </p:nvSpPr>
        <p:spPr>
          <a:xfrm>
            <a:off x="561450" y="1328717"/>
            <a:ext cx="11069097" cy="1348511"/>
          </a:xfrm>
        </p:spPr>
        <p:txBody>
          <a:bodyPr>
            <a:normAutofit fontScale="92500" lnSpcReduction="20000"/>
          </a:bodyPr>
          <a:lstStyle/>
          <a:p>
            <a:r>
              <a:rPr lang="en-US" sz="2200" dirty="0"/>
              <a:t>Majority of grade 3-4 adverse events occur within 8-12 weeks of initiation</a:t>
            </a:r>
          </a:p>
          <a:p>
            <a:pPr lvl="1"/>
            <a:r>
              <a:rPr lang="en-US" sz="1900" dirty="0"/>
              <a:t>Endocrinopathies, pneumonitis, and nephritis tend to develop later</a:t>
            </a:r>
          </a:p>
          <a:p>
            <a:r>
              <a:rPr lang="en-US" sz="2200" dirty="0" err="1"/>
              <a:t>irAEs</a:t>
            </a:r>
            <a:r>
              <a:rPr lang="en-US" sz="2200" dirty="0"/>
              <a:t> develop earlier in combined PD-1/CTLA4 combinations</a:t>
            </a:r>
          </a:p>
          <a:p>
            <a:r>
              <a:rPr lang="en-US" sz="2200" dirty="0"/>
              <a:t>Time to resolution depends on presenting grade and treatment regimen, but is often &lt; 1 month (table)</a:t>
            </a:r>
          </a:p>
        </p:txBody>
      </p:sp>
      <p:pic>
        <p:nvPicPr>
          <p:cNvPr id="18" name="Picture 17" descr="Icon&#10;&#10;Description automatically generated">
            <a:extLst>
              <a:ext uri="{FF2B5EF4-FFF2-40B4-BE49-F238E27FC236}">
                <a16:creationId xmlns:a16="http://schemas.microsoft.com/office/drawing/2014/main" id="{8EF6EE94-E828-0F44-BCA4-B008D3EB988B}"/>
              </a:ext>
            </a:extLst>
          </p:cNvPr>
          <p:cNvPicPr>
            <a:picLocks noChangeAspect="1"/>
          </p:cNvPicPr>
          <p:nvPr/>
        </p:nvPicPr>
        <p:blipFill>
          <a:blip r:embed="rId5"/>
          <a:stretch>
            <a:fillRect/>
          </a:stretch>
        </p:blipFill>
        <p:spPr>
          <a:xfrm>
            <a:off x="5382213" y="6369688"/>
            <a:ext cx="453869" cy="453869"/>
          </a:xfrm>
          <a:prstGeom prst="rect">
            <a:avLst/>
          </a:prstGeom>
        </p:spPr>
      </p:pic>
    </p:spTree>
    <p:extLst>
      <p:ext uri="{BB962C8B-B14F-4D97-AF65-F5344CB8AC3E}">
        <p14:creationId xmlns:p14="http://schemas.microsoft.com/office/powerpoint/2010/main" val="1543269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47C498-E2BF-E84D-A98D-4AEE0079AC8D}"/>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EF7A5B6-4E2E-644C-BB5A-158DC48CABA1}"/>
              </a:ext>
            </a:extLst>
          </p:cNvPr>
          <p:cNvSpPr txBox="1"/>
          <p:nvPr/>
        </p:nvSpPr>
        <p:spPr>
          <a:xfrm>
            <a:off x="867163" y="501293"/>
            <a:ext cx="2966200" cy="646331"/>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Case Study</a:t>
            </a:r>
          </a:p>
        </p:txBody>
      </p:sp>
      <p:sp>
        <p:nvSpPr>
          <p:cNvPr id="6" name="Rectangle 5">
            <a:extLst>
              <a:ext uri="{FF2B5EF4-FFF2-40B4-BE49-F238E27FC236}">
                <a16:creationId xmlns:a16="http://schemas.microsoft.com/office/drawing/2014/main" id="{170E1C65-AA91-484F-805B-EEDD69740655}"/>
              </a:ext>
            </a:extLst>
          </p:cNvPr>
          <p:cNvSpPr/>
          <p:nvPr/>
        </p:nvSpPr>
        <p:spPr>
          <a:xfrm>
            <a:off x="3710118" y="2612849"/>
            <a:ext cx="8174128" cy="2862322"/>
          </a:xfrm>
          <a:prstGeom prst="rect">
            <a:avLst/>
          </a:prstGeom>
        </p:spPr>
        <p:txBody>
          <a:bodyPr wrap="square">
            <a:spAutoFit/>
          </a:bodyPr>
          <a:lstStyle/>
          <a:p>
            <a:pPr marL="285750" indent="-285750">
              <a:spcAft>
                <a:spcPts val="600"/>
              </a:spcAft>
              <a:buFont typeface="Arial" panose="020B0604020202020204" pitchFamily="34" charset="0"/>
              <a:buChar char="•"/>
            </a:pPr>
            <a:r>
              <a:rPr lang="en-US" sz="2000" dirty="0"/>
              <a:t>Ms. T receives cycles 1 and 2 of Nivolumab + Ipilimumab without incident</a:t>
            </a:r>
          </a:p>
          <a:p>
            <a:pPr marL="285750" indent="-285750">
              <a:spcAft>
                <a:spcPts val="600"/>
              </a:spcAft>
              <a:buFont typeface="Arial" panose="020B0604020202020204" pitchFamily="34" charset="0"/>
              <a:buChar char="•"/>
            </a:pPr>
            <a:r>
              <a:rPr lang="en-US" sz="2000" dirty="0"/>
              <a:t>After cycle 3, she notifies the office of a widespread and pruritic rash</a:t>
            </a:r>
          </a:p>
          <a:p>
            <a:pPr marL="285750" indent="-285750">
              <a:spcAft>
                <a:spcPts val="600"/>
              </a:spcAft>
              <a:buFont typeface="Arial" panose="020B0604020202020204" pitchFamily="34" charset="0"/>
              <a:buChar char="•"/>
            </a:pPr>
            <a:r>
              <a:rPr lang="en-US" sz="2000" dirty="0"/>
              <a:t>Presents for urgent evaluation, revealing maculopapular eruption on entire trunk and back (= 26% of body surface area = CTCAE 5.0 grade 2)</a:t>
            </a:r>
          </a:p>
          <a:p>
            <a:pPr marL="285750" indent="-285750">
              <a:spcAft>
                <a:spcPts val="600"/>
              </a:spcAft>
              <a:buFont typeface="Arial" panose="020B0604020202020204" pitchFamily="34" charset="0"/>
              <a:buChar char="•"/>
            </a:pPr>
            <a:r>
              <a:rPr lang="en-US" sz="2000" dirty="0"/>
              <a:t>Per NCCN guidelines, topical and high-potency steroids prescribed but symptoms are unresponsive, therefore, patient is treated with Prednisone 0.5 mg/kg/day with taper over 4 weeks</a:t>
            </a:r>
          </a:p>
          <a:p>
            <a:pPr marL="285750" indent="-285750">
              <a:spcAft>
                <a:spcPts val="600"/>
              </a:spcAft>
              <a:buFont typeface="Arial" panose="020B0604020202020204" pitchFamily="34" charset="0"/>
              <a:buChar char="•"/>
            </a:pPr>
            <a:r>
              <a:rPr lang="en-US" sz="2000" dirty="0"/>
              <a:t>Decision is made to resume Nivolumab alone </a:t>
            </a:r>
          </a:p>
        </p:txBody>
      </p:sp>
      <p:pic>
        <p:nvPicPr>
          <p:cNvPr id="11" name="Picture 2" descr="Research Icon Png - Marketing Transparent PNG - 462x462 - Free Download on  NicePNG">
            <a:extLst>
              <a:ext uri="{FF2B5EF4-FFF2-40B4-BE49-F238E27FC236}">
                <a16:creationId xmlns:a16="http://schemas.microsoft.com/office/drawing/2014/main" id="{57997208-3C87-264D-AA3A-8AC5EF4094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459" t="8203" r="22621" b="7886"/>
          <a:stretch/>
        </p:blipFill>
        <p:spPr bwMode="auto">
          <a:xfrm>
            <a:off x="332986" y="563099"/>
            <a:ext cx="534177" cy="539452"/>
          </a:xfrm>
          <a:prstGeom prst="ellipse">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person, outdoor, person&#10;&#10;Description automatically generated">
            <a:extLst>
              <a:ext uri="{FF2B5EF4-FFF2-40B4-BE49-F238E27FC236}">
                <a16:creationId xmlns:a16="http://schemas.microsoft.com/office/drawing/2014/main" id="{7000969E-DCDD-C946-8DF1-77B587C4A222}"/>
              </a:ext>
            </a:extLst>
          </p:cNvPr>
          <p:cNvPicPr>
            <a:picLocks noChangeAspect="1"/>
          </p:cNvPicPr>
          <p:nvPr/>
        </p:nvPicPr>
        <p:blipFill rotWithShape="1">
          <a:blip r:embed="rId3"/>
          <a:srcRect l="22135" t="9500" r="21187" b="43833"/>
          <a:stretch/>
        </p:blipFill>
        <p:spPr>
          <a:xfrm>
            <a:off x="10146542" y="528636"/>
            <a:ext cx="1434690" cy="1551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A9875089-8643-0649-9D03-51D1FFBB71EE}"/>
              </a:ext>
            </a:extLst>
          </p:cNvPr>
          <p:cNvPicPr>
            <a:picLocks noChangeAspect="1"/>
          </p:cNvPicPr>
          <p:nvPr/>
        </p:nvPicPr>
        <p:blipFill rotWithShape="1">
          <a:blip r:embed="rId4"/>
          <a:srcRect l="7345" t="4375" r="5519"/>
          <a:stretch/>
        </p:blipFill>
        <p:spPr>
          <a:xfrm>
            <a:off x="216106" y="2226741"/>
            <a:ext cx="3187681" cy="3634539"/>
          </a:xfrm>
          <a:prstGeom prst="rect">
            <a:avLst/>
          </a:prstGeom>
          <a:ln>
            <a:solidFill>
              <a:schemeClr val="tx1"/>
            </a:solidFill>
          </a:ln>
        </p:spPr>
      </p:pic>
    </p:spTree>
    <p:extLst>
      <p:ext uri="{BB962C8B-B14F-4D97-AF65-F5344CB8AC3E}">
        <p14:creationId xmlns:p14="http://schemas.microsoft.com/office/powerpoint/2010/main" val="3297063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CCE002-B400-FC4D-95EB-453A1F645166}"/>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354FD9B-4983-024F-B4B6-B349E255598A}"/>
              </a:ext>
            </a:extLst>
          </p:cNvPr>
          <p:cNvSpPr txBox="1"/>
          <p:nvPr/>
        </p:nvSpPr>
        <p:spPr>
          <a:xfrm>
            <a:off x="3129800" y="501293"/>
            <a:ext cx="5932400" cy="646331"/>
          </a:xfrm>
          <a:prstGeom prst="rect">
            <a:avLst/>
          </a:prstGeom>
          <a:noFill/>
        </p:spPr>
        <p:txBody>
          <a:bodyPr wrap="square" rtlCol="0">
            <a:spAutoFit/>
          </a:bodyPr>
          <a:lstStyle/>
          <a:p>
            <a:pPr algn="ctr"/>
            <a:r>
              <a:rPr lang="en-US" sz="3600" b="1" dirty="0" err="1">
                <a:solidFill>
                  <a:srgbClr val="004174"/>
                </a:solidFill>
                <a:latin typeface="Century Gothic" panose="020B0502020202020204" pitchFamily="34" charset="0"/>
              </a:rPr>
              <a:t>irAE</a:t>
            </a:r>
            <a:r>
              <a:rPr lang="en-US" sz="3600" b="1" dirty="0">
                <a:solidFill>
                  <a:srgbClr val="004174"/>
                </a:solidFill>
                <a:latin typeface="Century Gothic" panose="020B0502020202020204" pitchFamily="34" charset="0"/>
              </a:rPr>
              <a:t> Management</a:t>
            </a:r>
          </a:p>
        </p:txBody>
      </p:sp>
      <p:sp>
        <p:nvSpPr>
          <p:cNvPr id="2" name="Rectangle 1">
            <a:extLst>
              <a:ext uri="{FF2B5EF4-FFF2-40B4-BE49-F238E27FC236}">
                <a16:creationId xmlns:a16="http://schemas.microsoft.com/office/drawing/2014/main" id="{EBAE965E-1D7D-3544-BA2F-172EE7196FC2}"/>
              </a:ext>
            </a:extLst>
          </p:cNvPr>
          <p:cNvSpPr/>
          <p:nvPr/>
        </p:nvSpPr>
        <p:spPr>
          <a:xfrm>
            <a:off x="2023730" y="2171266"/>
            <a:ext cx="9594112" cy="2015936"/>
          </a:xfrm>
          <a:prstGeom prst="rect">
            <a:avLst/>
          </a:prstGeom>
        </p:spPr>
        <p:txBody>
          <a:bodyPr wrap="square">
            <a:spAutoFit/>
          </a:bodyPr>
          <a:lstStyle/>
          <a:p>
            <a:pPr marL="285750" indent="-285750">
              <a:spcAft>
                <a:spcPts val="1200"/>
              </a:spcAft>
              <a:buFont typeface="Arial" panose="020B0604020202020204" pitchFamily="34" charset="0"/>
              <a:buChar char="•"/>
            </a:pPr>
            <a:r>
              <a:rPr lang="en-US" sz="2100" dirty="0"/>
              <a:t>Each individual </a:t>
            </a:r>
            <a:r>
              <a:rPr lang="en-US" sz="2100" dirty="0" err="1"/>
              <a:t>irAE</a:t>
            </a:r>
            <a:r>
              <a:rPr lang="en-US" sz="2100" dirty="0"/>
              <a:t> has grade-based management paradigms outlined by the Society for Immunotherapy for Cancer (SITC), the American Society of Clinical Oncology (ASCO), and the National Comprehensive Cancer Center Network (NCCN). </a:t>
            </a:r>
          </a:p>
          <a:p>
            <a:pPr marL="285750" indent="-285750">
              <a:spcAft>
                <a:spcPts val="1200"/>
              </a:spcAft>
              <a:buFont typeface="Arial" panose="020B0604020202020204" pitchFamily="34" charset="0"/>
              <a:buChar char="•"/>
            </a:pPr>
            <a:r>
              <a:rPr lang="en-US" sz="2100" dirty="0"/>
              <a:t>Familiarize yourself with one of these guidelines and keep it handy! </a:t>
            </a:r>
          </a:p>
          <a:p>
            <a:pPr marL="285750" indent="-285750">
              <a:spcAft>
                <a:spcPts val="600"/>
              </a:spcAft>
              <a:buFont typeface="Arial" panose="020B0604020202020204" pitchFamily="34" charset="0"/>
              <a:buChar char="•"/>
            </a:pPr>
            <a:r>
              <a:rPr lang="en-US" sz="2100" dirty="0"/>
              <a:t>The common theme to all guidelines is that </a:t>
            </a:r>
            <a:r>
              <a:rPr lang="en-US" sz="2100" b="1" dirty="0"/>
              <a:t>early recognition is key</a:t>
            </a:r>
            <a:r>
              <a:rPr lang="en-US" sz="2100" dirty="0"/>
              <a:t>.</a:t>
            </a:r>
          </a:p>
        </p:txBody>
      </p:sp>
      <p:pic>
        <p:nvPicPr>
          <p:cNvPr id="6" name="Picture 5">
            <a:extLst>
              <a:ext uri="{FF2B5EF4-FFF2-40B4-BE49-F238E27FC236}">
                <a16:creationId xmlns:a16="http://schemas.microsoft.com/office/drawing/2014/main" id="{F0CA8116-FC64-4940-8455-419ABC02E75E}"/>
              </a:ext>
            </a:extLst>
          </p:cNvPr>
          <p:cNvPicPr>
            <a:picLocks noChangeAspect="1"/>
          </p:cNvPicPr>
          <p:nvPr/>
        </p:nvPicPr>
        <p:blipFill>
          <a:blip r:embed="rId2"/>
          <a:stretch>
            <a:fillRect/>
          </a:stretch>
        </p:blipFill>
        <p:spPr>
          <a:xfrm>
            <a:off x="601529" y="2601083"/>
            <a:ext cx="1110910" cy="1156302"/>
          </a:xfrm>
          <a:prstGeom prst="rect">
            <a:avLst/>
          </a:prstGeom>
        </p:spPr>
      </p:pic>
      <p:pic>
        <p:nvPicPr>
          <p:cNvPr id="19" name="Picture 18" descr="Icon&#10;&#10;Description automatically generated">
            <a:extLst>
              <a:ext uri="{FF2B5EF4-FFF2-40B4-BE49-F238E27FC236}">
                <a16:creationId xmlns:a16="http://schemas.microsoft.com/office/drawing/2014/main" id="{2FB1D22D-D340-4D4A-A2F1-0514A9ADE6EC}"/>
              </a:ext>
            </a:extLst>
          </p:cNvPr>
          <p:cNvPicPr>
            <a:picLocks noChangeAspect="1"/>
          </p:cNvPicPr>
          <p:nvPr/>
        </p:nvPicPr>
        <p:blipFill>
          <a:blip r:embed="rId3"/>
          <a:stretch>
            <a:fillRect/>
          </a:stretch>
        </p:blipFill>
        <p:spPr>
          <a:xfrm>
            <a:off x="4016553" y="5002860"/>
            <a:ext cx="832296" cy="832296"/>
          </a:xfrm>
          <a:prstGeom prst="rect">
            <a:avLst/>
          </a:prstGeom>
        </p:spPr>
      </p:pic>
      <p:sp>
        <p:nvSpPr>
          <p:cNvPr id="14" name="TextBox 13">
            <a:extLst>
              <a:ext uri="{FF2B5EF4-FFF2-40B4-BE49-F238E27FC236}">
                <a16:creationId xmlns:a16="http://schemas.microsoft.com/office/drawing/2014/main" id="{C5257514-D66C-EA45-A9E6-F08677482C29}"/>
              </a:ext>
            </a:extLst>
          </p:cNvPr>
          <p:cNvSpPr txBox="1"/>
          <p:nvPr/>
        </p:nvSpPr>
        <p:spPr>
          <a:xfrm>
            <a:off x="5089451" y="5002860"/>
            <a:ext cx="3147237" cy="923330"/>
          </a:xfrm>
          <a:prstGeom prst="rect">
            <a:avLst/>
          </a:prstGeom>
          <a:noFill/>
        </p:spPr>
        <p:txBody>
          <a:bodyPr wrap="square" rtlCol="0">
            <a:spAutoFit/>
          </a:bodyPr>
          <a:lstStyle/>
          <a:p>
            <a:r>
              <a:rPr lang="en-US" dirty="0"/>
              <a:t>SITC: </a:t>
            </a:r>
            <a:r>
              <a:rPr lang="en-US" dirty="0">
                <a:hlinkClick r:id="rId4"/>
              </a:rPr>
              <a:t>www.sitcancer.org</a:t>
            </a:r>
            <a:endParaRPr lang="en-US" dirty="0"/>
          </a:p>
          <a:p>
            <a:r>
              <a:rPr lang="en-US" dirty="0"/>
              <a:t>ASCO: </a:t>
            </a:r>
            <a:r>
              <a:rPr lang="en-US" dirty="0">
                <a:hlinkClick r:id="rId5"/>
              </a:rPr>
              <a:t>www.asco.org</a:t>
            </a:r>
            <a:endParaRPr lang="en-US" dirty="0"/>
          </a:p>
          <a:p>
            <a:r>
              <a:rPr lang="en-US" dirty="0"/>
              <a:t>NCCN: </a:t>
            </a:r>
            <a:r>
              <a:rPr lang="en-US" dirty="0">
                <a:hlinkClick r:id="rId6"/>
              </a:rPr>
              <a:t>www.nccn.org</a:t>
            </a:r>
            <a:endParaRPr lang="en-US" dirty="0"/>
          </a:p>
        </p:txBody>
      </p:sp>
    </p:spTree>
    <p:extLst>
      <p:ext uri="{BB962C8B-B14F-4D97-AF65-F5344CB8AC3E}">
        <p14:creationId xmlns:p14="http://schemas.microsoft.com/office/powerpoint/2010/main" val="570268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7048A0-D6F3-224B-88A5-B3FC4E195066}"/>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6A7235F-DD61-6A44-96F9-3F18C344D843}"/>
              </a:ext>
            </a:extLst>
          </p:cNvPr>
          <p:cNvSpPr txBox="1"/>
          <p:nvPr/>
        </p:nvSpPr>
        <p:spPr>
          <a:xfrm>
            <a:off x="3129800" y="501293"/>
            <a:ext cx="5932400" cy="646331"/>
          </a:xfrm>
          <a:prstGeom prst="rect">
            <a:avLst/>
          </a:prstGeom>
          <a:noFill/>
        </p:spPr>
        <p:txBody>
          <a:bodyPr wrap="square" rtlCol="0">
            <a:spAutoFit/>
          </a:bodyPr>
          <a:lstStyle/>
          <a:p>
            <a:pPr algn="ctr"/>
            <a:r>
              <a:rPr lang="en-US" sz="3600" b="1" dirty="0" err="1">
                <a:solidFill>
                  <a:srgbClr val="004174"/>
                </a:solidFill>
                <a:latin typeface="Century Gothic" panose="020B0502020202020204" pitchFamily="34" charset="0"/>
              </a:rPr>
              <a:t>irAE</a:t>
            </a:r>
            <a:r>
              <a:rPr lang="en-US" sz="3600" b="1" dirty="0">
                <a:solidFill>
                  <a:srgbClr val="004174"/>
                </a:solidFill>
                <a:latin typeface="Century Gothic" panose="020B0502020202020204" pitchFamily="34" charset="0"/>
              </a:rPr>
              <a:t> Monitoring</a:t>
            </a:r>
          </a:p>
        </p:txBody>
      </p:sp>
      <p:sp>
        <p:nvSpPr>
          <p:cNvPr id="9" name="Content Placeholder 2">
            <a:extLst>
              <a:ext uri="{FF2B5EF4-FFF2-40B4-BE49-F238E27FC236}">
                <a16:creationId xmlns:a16="http://schemas.microsoft.com/office/drawing/2014/main" id="{91B7C2A0-E82B-FB40-B11A-9647080B3966}"/>
              </a:ext>
            </a:extLst>
          </p:cNvPr>
          <p:cNvSpPr>
            <a:spLocks noGrp="1"/>
          </p:cNvSpPr>
          <p:nvPr>
            <p:ph idx="1"/>
          </p:nvPr>
        </p:nvSpPr>
        <p:spPr>
          <a:xfrm>
            <a:off x="458010" y="2024202"/>
            <a:ext cx="5343579" cy="2005397"/>
          </a:xfrm>
        </p:spPr>
        <p:txBody>
          <a:bodyPr>
            <a:normAutofit/>
          </a:bodyPr>
          <a:lstStyle/>
          <a:p>
            <a:r>
              <a:rPr lang="en-US" sz="2000" dirty="0"/>
              <a:t>Given that recognition is the key to management, monitoring is essential. </a:t>
            </a:r>
          </a:p>
          <a:p>
            <a:r>
              <a:rPr lang="en-US" sz="2000" dirty="0"/>
              <a:t>Aforementioned societies provide guidelines for laboratory monitoring (table).</a:t>
            </a:r>
          </a:p>
          <a:p>
            <a:r>
              <a:rPr lang="en-US" sz="2000" dirty="0"/>
              <a:t>Clinical monitoring is recommended prior to every cycle.</a:t>
            </a:r>
          </a:p>
        </p:txBody>
      </p:sp>
      <p:pic>
        <p:nvPicPr>
          <p:cNvPr id="10" name="Picture 9">
            <a:extLst>
              <a:ext uri="{FF2B5EF4-FFF2-40B4-BE49-F238E27FC236}">
                <a16:creationId xmlns:a16="http://schemas.microsoft.com/office/drawing/2014/main" id="{381EB2D8-A46B-7D45-A4C5-AAF8573EA915}"/>
              </a:ext>
            </a:extLst>
          </p:cNvPr>
          <p:cNvPicPr>
            <a:picLocks noChangeAspect="1"/>
          </p:cNvPicPr>
          <p:nvPr/>
        </p:nvPicPr>
        <p:blipFill>
          <a:blip r:embed="rId3"/>
          <a:stretch>
            <a:fillRect/>
          </a:stretch>
        </p:blipFill>
        <p:spPr>
          <a:xfrm>
            <a:off x="5859986" y="1466713"/>
            <a:ext cx="6241009" cy="4821253"/>
          </a:xfrm>
          <a:prstGeom prst="rect">
            <a:avLst/>
          </a:prstGeom>
        </p:spPr>
      </p:pic>
      <p:sp>
        <p:nvSpPr>
          <p:cNvPr id="11" name="TextBox 10">
            <a:extLst>
              <a:ext uri="{FF2B5EF4-FFF2-40B4-BE49-F238E27FC236}">
                <a16:creationId xmlns:a16="http://schemas.microsoft.com/office/drawing/2014/main" id="{6427DE15-83A2-4C4F-A831-5FE6653AA960}"/>
              </a:ext>
            </a:extLst>
          </p:cNvPr>
          <p:cNvSpPr txBox="1"/>
          <p:nvPr/>
        </p:nvSpPr>
        <p:spPr>
          <a:xfrm>
            <a:off x="636786" y="6399354"/>
            <a:ext cx="5548600" cy="215444"/>
          </a:xfrm>
          <a:prstGeom prst="rect">
            <a:avLst/>
          </a:prstGeom>
          <a:noFill/>
        </p:spPr>
        <p:txBody>
          <a:bodyPr wrap="square" rtlCol="0">
            <a:spAutoFit/>
          </a:bodyPr>
          <a:lstStyle/>
          <a:p>
            <a:r>
              <a:rPr lang="en-US" sz="800" dirty="0"/>
              <a:t>5. Myers G. Immune-related adverse events of immune checkpoint inhibitors: a brief review. </a:t>
            </a:r>
            <a:r>
              <a:rPr lang="en-US" sz="800" i="1" dirty="0" err="1"/>
              <a:t>Curr</a:t>
            </a:r>
            <a:r>
              <a:rPr lang="en-US" sz="800" i="1" dirty="0"/>
              <a:t> Oncol</a:t>
            </a:r>
            <a:r>
              <a:rPr lang="en-US" sz="800" dirty="0"/>
              <a:t>. 2018 Oct;25(5):342-347</a:t>
            </a:r>
          </a:p>
        </p:txBody>
      </p:sp>
      <p:pic>
        <p:nvPicPr>
          <p:cNvPr id="12" name="Picture 11" descr="Icon&#10;&#10;Description automatically generated">
            <a:extLst>
              <a:ext uri="{FF2B5EF4-FFF2-40B4-BE49-F238E27FC236}">
                <a16:creationId xmlns:a16="http://schemas.microsoft.com/office/drawing/2014/main" id="{3847F248-58C5-AD46-A6E9-EAA082926BB8}"/>
              </a:ext>
            </a:extLst>
          </p:cNvPr>
          <p:cNvPicPr>
            <a:picLocks noChangeAspect="1"/>
          </p:cNvPicPr>
          <p:nvPr/>
        </p:nvPicPr>
        <p:blipFill>
          <a:blip r:embed="rId4"/>
          <a:stretch>
            <a:fillRect/>
          </a:stretch>
        </p:blipFill>
        <p:spPr>
          <a:xfrm>
            <a:off x="186767" y="6287966"/>
            <a:ext cx="450019" cy="450019"/>
          </a:xfrm>
          <a:prstGeom prst="rect">
            <a:avLst/>
          </a:prstGeom>
        </p:spPr>
      </p:pic>
      <p:sp>
        <p:nvSpPr>
          <p:cNvPr id="3" name="Rectangle 2">
            <a:extLst>
              <a:ext uri="{FF2B5EF4-FFF2-40B4-BE49-F238E27FC236}">
                <a16:creationId xmlns:a16="http://schemas.microsoft.com/office/drawing/2014/main" id="{A3EE62DB-0C8D-6E48-8CBA-FA99CE7EB5CF}"/>
              </a:ext>
            </a:extLst>
          </p:cNvPr>
          <p:cNvSpPr/>
          <p:nvPr/>
        </p:nvSpPr>
        <p:spPr>
          <a:xfrm>
            <a:off x="636786" y="4445035"/>
            <a:ext cx="4372875" cy="769441"/>
          </a:xfrm>
          <a:prstGeom prst="rect">
            <a:avLst/>
          </a:prstGeom>
        </p:spPr>
        <p:txBody>
          <a:bodyPr wrap="square">
            <a:spAutoFit/>
          </a:bodyPr>
          <a:lstStyle/>
          <a:p>
            <a:pPr algn="ctr"/>
            <a:r>
              <a:rPr lang="en-US" sz="2200" b="1" dirty="0"/>
              <a:t>But what about symptoms that arise between cycles? </a:t>
            </a:r>
            <a:endParaRPr lang="en-US" sz="2200" dirty="0"/>
          </a:p>
        </p:txBody>
      </p:sp>
    </p:spTree>
    <p:extLst>
      <p:ext uri="{BB962C8B-B14F-4D97-AF65-F5344CB8AC3E}">
        <p14:creationId xmlns:p14="http://schemas.microsoft.com/office/powerpoint/2010/main" val="3722860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E4952E-4686-4D45-AA26-0932FB4819E4}"/>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F86348E-8823-C447-B738-751E6320D0A2}"/>
              </a:ext>
            </a:extLst>
          </p:cNvPr>
          <p:cNvSpPr txBox="1"/>
          <p:nvPr/>
        </p:nvSpPr>
        <p:spPr>
          <a:xfrm>
            <a:off x="4075053" y="532071"/>
            <a:ext cx="4041893" cy="584775"/>
          </a:xfrm>
          <a:prstGeom prst="rect">
            <a:avLst/>
          </a:prstGeom>
          <a:noFill/>
        </p:spPr>
        <p:txBody>
          <a:bodyPr wrap="square" rtlCol="0">
            <a:spAutoFit/>
          </a:bodyPr>
          <a:lstStyle/>
          <a:p>
            <a:pPr algn="ctr"/>
            <a:r>
              <a:rPr lang="en-US" sz="3200" b="1" dirty="0">
                <a:solidFill>
                  <a:srgbClr val="004174"/>
                </a:solidFill>
                <a:latin typeface="Century Gothic" panose="020B0502020202020204" pitchFamily="34" charset="0"/>
              </a:rPr>
              <a:t>Patient Counseling</a:t>
            </a:r>
            <a:endParaRPr lang="en-US" sz="2400" b="1" dirty="0">
              <a:solidFill>
                <a:srgbClr val="004174"/>
              </a:solidFill>
              <a:latin typeface="Century Gothic" panose="020B0502020202020204" pitchFamily="34" charset="0"/>
            </a:endParaRPr>
          </a:p>
        </p:txBody>
      </p:sp>
      <p:sp>
        <p:nvSpPr>
          <p:cNvPr id="8" name="Content Placeholder 2">
            <a:extLst>
              <a:ext uri="{FF2B5EF4-FFF2-40B4-BE49-F238E27FC236}">
                <a16:creationId xmlns:a16="http://schemas.microsoft.com/office/drawing/2014/main" id="{79C701DE-6D03-6749-A36C-7288FD3080AD}"/>
              </a:ext>
            </a:extLst>
          </p:cNvPr>
          <p:cNvSpPr>
            <a:spLocks noGrp="1"/>
          </p:cNvSpPr>
          <p:nvPr>
            <p:ph idx="1"/>
          </p:nvPr>
        </p:nvSpPr>
        <p:spPr>
          <a:xfrm>
            <a:off x="1209723" y="2046933"/>
            <a:ext cx="9772552" cy="3023079"/>
          </a:xfrm>
        </p:spPr>
        <p:txBody>
          <a:bodyPr>
            <a:normAutofit/>
          </a:bodyPr>
          <a:lstStyle/>
          <a:p>
            <a:pPr>
              <a:spcBef>
                <a:spcPts val="600"/>
              </a:spcBef>
              <a:spcAft>
                <a:spcPts val="600"/>
              </a:spcAft>
            </a:pPr>
            <a:r>
              <a:rPr lang="en-US" sz="2000" dirty="0"/>
              <a:t>While data supports the use of electronic patient-reported outcome monitoring to improve symptom control and treatment fidelity in advanced cancer,</a:t>
            </a:r>
            <a:r>
              <a:rPr lang="en-US" sz="2000" baseline="30000" dirty="0"/>
              <a:t>6</a:t>
            </a:r>
            <a:r>
              <a:rPr lang="en-US" sz="2000" dirty="0"/>
              <a:t> this is not widely available or acceptable to all patients.</a:t>
            </a:r>
          </a:p>
          <a:p>
            <a:pPr>
              <a:spcBef>
                <a:spcPts val="600"/>
              </a:spcBef>
              <a:spcAft>
                <a:spcPts val="600"/>
              </a:spcAft>
            </a:pPr>
            <a:r>
              <a:rPr lang="en-US" sz="2000" dirty="0"/>
              <a:t>Therefore, patient self-assessment and reporting is the backbone of </a:t>
            </a:r>
            <a:r>
              <a:rPr lang="en-US" sz="2000" dirty="0" err="1"/>
              <a:t>irAE</a:t>
            </a:r>
            <a:r>
              <a:rPr lang="en-US" sz="2000" dirty="0"/>
              <a:t> surveillance between visits.</a:t>
            </a:r>
          </a:p>
          <a:p>
            <a:pPr>
              <a:spcBef>
                <a:spcPts val="600"/>
              </a:spcBef>
              <a:spcAft>
                <a:spcPts val="600"/>
              </a:spcAft>
            </a:pPr>
            <a:r>
              <a:rPr lang="en-US" sz="2000" dirty="0"/>
              <a:t>No evidence-based strategy for patient education and counseling regarding checkpoint inhibitor therapy.</a:t>
            </a:r>
          </a:p>
          <a:p>
            <a:pPr>
              <a:spcBef>
                <a:spcPts val="600"/>
              </a:spcBef>
              <a:spcAft>
                <a:spcPts val="600"/>
              </a:spcAft>
            </a:pPr>
            <a:r>
              <a:rPr lang="en-US" sz="2000" dirty="0"/>
              <a:t>Unfortunately, data indicates that pre-chemotherapy treatment counseling is often ineffective and that educational needs are often unmet.</a:t>
            </a:r>
            <a:r>
              <a:rPr lang="en-US" sz="2000" baseline="30000" dirty="0"/>
              <a:t>7</a:t>
            </a:r>
          </a:p>
        </p:txBody>
      </p:sp>
      <p:sp>
        <p:nvSpPr>
          <p:cNvPr id="9" name="Rectangle 1">
            <a:extLst>
              <a:ext uri="{FF2B5EF4-FFF2-40B4-BE49-F238E27FC236}">
                <a16:creationId xmlns:a16="http://schemas.microsoft.com/office/drawing/2014/main" id="{46BC9257-F80A-F44F-BB06-20056C771140}"/>
              </a:ext>
            </a:extLst>
          </p:cNvPr>
          <p:cNvSpPr>
            <a:spLocks noChangeArrowheads="1"/>
          </p:cNvSpPr>
          <p:nvPr/>
        </p:nvSpPr>
        <p:spPr bwMode="auto">
          <a:xfrm>
            <a:off x="828170" y="6282143"/>
            <a:ext cx="10705623"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en-US" altLang="en-US" sz="1200" dirty="0"/>
              <a:t>6. </a:t>
            </a:r>
            <a:r>
              <a:rPr lang="en-US" altLang="en-US" sz="1200" dirty="0" err="1"/>
              <a:t>B</a:t>
            </a:r>
            <a:r>
              <a:rPr kumimoji="0" lang="en-US" altLang="en-US" sz="1200" b="0" i="0" u="none" strike="noStrike" cap="none" normalizeH="0" baseline="0" dirty="0" err="1">
                <a:ln>
                  <a:noFill/>
                </a:ln>
                <a:solidFill>
                  <a:srgbClr val="333333"/>
                </a:solidFill>
                <a:effectLst/>
              </a:rPr>
              <a:t>asch</a:t>
            </a:r>
            <a:r>
              <a:rPr kumimoji="0" lang="en-US" altLang="en-US" sz="1200" b="0" i="0" u="none" strike="noStrike" cap="none" normalizeH="0" baseline="0" dirty="0">
                <a:ln>
                  <a:noFill/>
                </a:ln>
                <a:solidFill>
                  <a:srgbClr val="333333"/>
                </a:solidFill>
                <a:effectLst/>
              </a:rPr>
              <a:t> E  et al. Overall survival results of a trial assessing patient-reported outcomes for symptom monitoring during routine cancer treatment. JAMA 2017;</a:t>
            </a:r>
            <a:r>
              <a:rPr kumimoji="0" lang="en-US" altLang="en-US" sz="1200" b="1" i="0" u="none" strike="noStrike" cap="none" normalizeH="0" baseline="0" dirty="0">
                <a:ln>
                  <a:noFill/>
                </a:ln>
                <a:solidFill>
                  <a:srgbClr val="333333"/>
                </a:solidFill>
                <a:effectLst/>
              </a:rPr>
              <a:t>318</a:t>
            </a:r>
            <a:r>
              <a:rPr kumimoji="0" lang="en-US" altLang="en-US" sz="1200" b="0" i="0" u="none" strike="noStrike" cap="none" normalizeH="0" baseline="0" dirty="0">
                <a:ln>
                  <a:noFill/>
                </a:ln>
                <a:solidFill>
                  <a:srgbClr val="333333"/>
                </a:solidFill>
                <a:effectLst/>
              </a:rPr>
              <a:t>:197-8.</a:t>
            </a:r>
          </a:p>
          <a:p>
            <a:pPr eaLnBrk="0" fontAlgn="base" hangingPunct="0">
              <a:spcBef>
                <a:spcPct val="0"/>
              </a:spcBef>
              <a:spcAft>
                <a:spcPct val="0"/>
              </a:spcAft>
            </a:pPr>
            <a:r>
              <a:rPr lang="en-US" altLang="en-US" sz="1200" dirty="0">
                <a:solidFill>
                  <a:srgbClr val="333333"/>
                </a:solidFill>
              </a:rPr>
              <a:t>7. Papadakos CT, et al. From theory to pamphlet: the 3Ws and an H process for the development of meaningful patient education resources. J Cancer Educ 2014;</a:t>
            </a:r>
            <a:r>
              <a:rPr lang="en-US" altLang="en-US" sz="1200" b="1" dirty="0">
                <a:solidFill>
                  <a:srgbClr val="333333"/>
                </a:solidFill>
              </a:rPr>
              <a:t>29</a:t>
            </a:r>
            <a:r>
              <a:rPr lang="en-US" altLang="en-US" sz="1200" dirty="0">
                <a:solidFill>
                  <a:srgbClr val="333333"/>
                </a:solidFill>
              </a:rPr>
              <a:t>:304–10</a:t>
            </a:r>
            <a:r>
              <a:rPr lang="en-US" altLang="en-US" sz="1200" dirty="0"/>
              <a:t> </a:t>
            </a:r>
          </a:p>
        </p:txBody>
      </p:sp>
      <p:pic>
        <p:nvPicPr>
          <p:cNvPr id="10" name="Picture 9" descr="Icon&#10;&#10;Description automatically generated">
            <a:extLst>
              <a:ext uri="{FF2B5EF4-FFF2-40B4-BE49-F238E27FC236}">
                <a16:creationId xmlns:a16="http://schemas.microsoft.com/office/drawing/2014/main" id="{F9D5B5AC-4745-B746-BEE6-A0DFA3C14EEB}"/>
              </a:ext>
            </a:extLst>
          </p:cNvPr>
          <p:cNvPicPr>
            <a:picLocks noChangeAspect="1"/>
          </p:cNvPicPr>
          <p:nvPr/>
        </p:nvPicPr>
        <p:blipFill>
          <a:blip r:embed="rId2"/>
          <a:stretch>
            <a:fillRect/>
          </a:stretch>
        </p:blipFill>
        <p:spPr>
          <a:xfrm>
            <a:off x="252369" y="6272805"/>
            <a:ext cx="480842" cy="480842"/>
          </a:xfrm>
          <a:prstGeom prst="rect">
            <a:avLst/>
          </a:prstGeom>
        </p:spPr>
      </p:pic>
      <p:pic>
        <p:nvPicPr>
          <p:cNvPr id="1026" name="Picture 2" descr="Doctor Patient Icon at GetDrawings | Free download">
            <a:extLst>
              <a:ext uri="{FF2B5EF4-FFF2-40B4-BE49-F238E27FC236}">
                <a16:creationId xmlns:a16="http://schemas.microsoft.com/office/drawing/2014/main" id="{F2F2404C-4E36-BC41-870F-0221D2B22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7995" y="275929"/>
            <a:ext cx="1097058" cy="1097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961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7E6B15-BB56-D24A-9BB7-68B8A14CC55D}"/>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73C4B18-51E7-A648-AB60-736371531C33}"/>
              </a:ext>
            </a:extLst>
          </p:cNvPr>
          <p:cNvSpPr txBox="1"/>
          <p:nvPr/>
        </p:nvSpPr>
        <p:spPr>
          <a:xfrm>
            <a:off x="2729670" y="532071"/>
            <a:ext cx="6732659" cy="584775"/>
          </a:xfrm>
          <a:prstGeom prst="rect">
            <a:avLst/>
          </a:prstGeom>
          <a:noFill/>
        </p:spPr>
        <p:txBody>
          <a:bodyPr wrap="square" rtlCol="0">
            <a:spAutoFit/>
          </a:bodyPr>
          <a:lstStyle/>
          <a:p>
            <a:pPr algn="ctr"/>
            <a:r>
              <a:rPr lang="en-US" sz="3200" b="1" dirty="0">
                <a:solidFill>
                  <a:srgbClr val="004174"/>
                </a:solidFill>
                <a:latin typeface="Century Gothic" panose="020B0502020202020204" pitchFamily="34" charset="0"/>
              </a:rPr>
              <a:t>Patient Counseling Best Practices</a:t>
            </a:r>
            <a:endParaRPr lang="en-US" sz="2400" b="1" dirty="0">
              <a:solidFill>
                <a:srgbClr val="004174"/>
              </a:solidFill>
              <a:latin typeface="Century Gothic" panose="020B0502020202020204" pitchFamily="34" charset="0"/>
            </a:endParaRPr>
          </a:p>
        </p:txBody>
      </p:sp>
      <p:pic>
        <p:nvPicPr>
          <p:cNvPr id="10242" name="Picture 2" descr="Free icon - Free vector icons - Free SVG, PSD, PNG, EPS, Ai &amp; Icon Font">
            <a:extLst>
              <a:ext uri="{FF2B5EF4-FFF2-40B4-BE49-F238E27FC236}">
                <a16:creationId xmlns:a16="http://schemas.microsoft.com/office/drawing/2014/main" id="{0781A8CB-6784-8F40-8EE6-E2C128BB7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101" y="314368"/>
            <a:ext cx="1020180" cy="10201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Icon&#10;&#10;Description automatically generated">
            <a:extLst>
              <a:ext uri="{FF2B5EF4-FFF2-40B4-BE49-F238E27FC236}">
                <a16:creationId xmlns:a16="http://schemas.microsoft.com/office/drawing/2014/main" id="{FC44AA88-F668-A44F-818E-644A4D3B4597}"/>
              </a:ext>
            </a:extLst>
          </p:cNvPr>
          <p:cNvPicPr>
            <a:picLocks noChangeAspect="1"/>
          </p:cNvPicPr>
          <p:nvPr/>
        </p:nvPicPr>
        <p:blipFill>
          <a:blip r:embed="rId4"/>
          <a:stretch>
            <a:fillRect/>
          </a:stretch>
        </p:blipFill>
        <p:spPr>
          <a:xfrm>
            <a:off x="5542001" y="6107425"/>
            <a:ext cx="553998" cy="553998"/>
          </a:xfrm>
          <a:prstGeom prst="rect">
            <a:avLst/>
          </a:prstGeom>
        </p:spPr>
      </p:pic>
      <p:sp>
        <p:nvSpPr>
          <p:cNvPr id="14" name="Content Placeholder 2">
            <a:extLst>
              <a:ext uri="{FF2B5EF4-FFF2-40B4-BE49-F238E27FC236}">
                <a16:creationId xmlns:a16="http://schemas.microsoft.com/office/drawing/2014/main" id="{3584A485-9936-CF4C-B773-F1887D331275}"/>
              </a:ext>
            </a:extLst>
          </p:cNvPr>
          <p:cNvSpPr>
            <a:spLocks noGrp="1"/>
          </p:cNvSpPr>
          <p:nvPr>
            <p:ph idx="1"/>
          </p:nvPr>
        </p:nvSpPr>
        <p:spPr>
          <a:xfrm>
            <a:off x="838200" y="2073718"/>
            <a:ext cx="10515600" cy="3150412"/>
          </a:xfrm>
        </p:spPr>
        <p:txBody>
          <a:bodyPr>
            <a:normAutofit/>
          </a:bodyPr>
          <a:lstStyle/>
          <a:p>
            <a:r>
              <a:rPr lang="en-US" sz="2200" dirty="0"/>
              <a:t>Have a patient support person or caregiver present</a:t>
            </a:r>
          </a:p>
          <a:p>
            <a:r>
              <a:rPr lang="en-US" sz="2200" dirty="0"/>
              <a:t>Provide multiple methods of content delivery</a:t>
            </a:r>
          </a:p>
          <a:p>
            <a:pPr lvl="1"/>
            <a:r>
              <a:rPr lang="en-US" sz="2200" dirty="0"/>
              <a:t>Verbal instruction in person</a:t>
            </a:r>
          </a:p>
          <a:p>
            <a:pPr lvl="1"/>
            <a:r>
              <a:rPr lang="en-US" sz="2200" dirty="0"/>
              <a:t>Written materials</a:t>
            </a:r>
          </a:p>
          <a:p>
            <a:pPr lvl="1"/>
            <a:r>
              <a:rPr lang="en-US" sz="2200" dirty="0"/>
              <a:t>Consider robust multimedia options with videos, including web pages and/or social media resources</a:t>
            </a:r>
          </a:p>
          <a:p>
            <a:r>
              <a:rPr lang="en-US" sz="2200" b="1" dirty="0"/>
              <a:t>Provide reassurance to patients and caregivers that reporting symptoms will not necessarily result in any changes to immunotherapy or cancer treatment protocols</a:t>
            </a:r>
          </a:p>
          <a:p>
            <a:endParaRPr lang="en-US" sz="2200" dirty="0"/>
          </a:p>
        </p:txBody>
      </p:sp>
      <p:sp>
        <p:nvSpPr>
          <p:cNvPr id="15" name="TextBox 14">
            <a:extLst>
              <a:ext uri="{FF2B5EF4-FFF2-40B4-BE49-F238E27FC236}">
                <a16:creationId xmlns:a16="http://schemas.microsoft.com/office/drawing/2014/main" id="{AACF5205-7840-F740-892D-4261C5BD48AF}"/>
              </a:ext>
            </a:extLst>
          </p:cNvPr>
          <p:cNvSpPr txBox="1"/>
          <p:nvPr/>
        </p:nvSpPr>
        <p:spPr>
          <a:xfrm>
            <a:off x="6095999" y="6107425"/>
            <a:ext cx="6096000" cy="646331"/>
          </a:xfrm>
          <a:prstGeom prst="rect">
            <a:avLst/>
          </a:prstGeom>
          <a:noFill/>
        </p:spPr>
        <p:txBody>
          <a:bodyPr wrap="square" rtlCol="0">
            <a:spAutoFit/>
          </a:bodyPr>
          <a:lstStyle/>
          <a:p>
            <a:r>
              <a:rPr lang="en-US" sz="1200" dirty="0"/>
              <a:t>8. Naing A, et al. Strategies for improving the management of immune-related adverse events. </a:t>
            </a:r>
            <a:r>
              <a:rPr lang="en-US" sz="1200" i="1" dirty="0"/>
              <a:t>Journal for </a:t>
            </a:r>
            <a:r>
              <a:rPr lang="en-US" sz="1200" i="1" dirty="0" err="1"/>
              <a:t>ImmunoTherapy</a:t>
            </a:r>
            <a:r>
              <a:rPr lang="en-US" sz="1200" i="1" dirty="0"/>
              <a:t> of Cancer </a:t>
            </a:r>
            <a:r>
              <a:rPr lang="en-US" sz="1200" dirty="0"/>
              <a:t>2020;</a:t>
            </a:r>
            <a:r>
              <a:rPr lang="en-US" sz="1200" b="1" dirty="0"/>
              <a:t>8:</a:t>
            </a:r>
            <a:r>
              <a:rPr lang="en-US" sz="1200" dirty="0"/>
              <a:t>e001754. </a:t>
            </a:r>
            <a:r>
              <a:rPr lang="en-US" sz="1200" dirty="0" err="1"/>
              <a:t>doi</a:t>
            </a:r>
            <a:r>
              <a:rPr lang="en-US" sz="1200" dirty="0"/>
              <a:t>: 10.1136/jitc-2020-001754</a:t>
            </a:r>
          </a:p>
          <a:p>
            <a:endParaRPr lang="en-US" sz="1200" dirty="0"/>
          </a:p>
        </p:txBody>
      </p:sp>
    </p:spTree>
    <p:extLst>
      <p:ext uri="{BB962C8B-B14F-4D97-AF65-F5344CB8AC3E}">
        <p14:creationId xmlns:p14="http://schemas.microsoft.com/office/powerpoint/2010/main" val="1766769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4B5655-98AC-CC4A-8D57-62CEC631F76E}"/>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475221B-BA54-9C45-8E56-1ACD2E013E05}"/>
              </a:ext>
            </a:extLst>
          </p:cNvPr>
          <p:cNvSpPr txBox="1"/>
          <p:nvPr/>
        </p:nvSpPr>
        <p:spPr>
          <a:xfrm>
            <a:off x="1270904" y="532071"/>
            <a:ext cx="9650191" cy="584775"/>
          </a:xfrm>
          <a:prstGeom prst="rect">
            <a:avLst/>
          </a:prstGeom>
          <a:noFill/>
        </p:spPr>
        <p:txBody>
          <a:bodyPr wrap="square" rtlCol="0">
            <a:spAutoFit/>
          </a:bodyPr>
          <a:lstStyle/>
          <a:p>
            <a:pPr algn="ctr"/>
            <a:r>
              <a:rPr lang="en-US" sz="3200" b="1" dirty="0">
                <a:solidFill>
                  <a:srgbClr val="004174"/>
                </a:solidFill>
                <a:latin typeface="Century Gothic" panose="020B0502020202020204" pitchFamily="34" charset="0"/>
              </a:rPr>
              <a:t>Specific Communication Paradigms to Consider</a:t>
            </a:r>
            <a:endParaRPr lang="en-US" sz="2400" b="1" dirty="0">
              <a:solidFill>
                <a:srgbClr val="004174"/>
              </a:solidFill>
              <a:latin typeface="Century Gothic" panose="020B0502020202020204" pitchFamily="34" charset="0"/>
            </a:endParaRPr>
          </a:p>
        </p:txBody>
      </p:sp>
      <p:pic>
        <p:nvPicPr>
          <p:cNvPr id="11" name="Picture 10" descr="Icon&#10;&#10;Description automatically generated">
            <a:extLst>
              <a:ext uri="{FF2B5EF4-FFF2-40B4-BE49-F238E27FC236}">
                <a16:creationId xmlns:a16="http://schemas.microsoft.com/office/drawing/2014/main" id="{082DBBA7-1344-FD4C-9A7C-0878AF045593}"/>
              </a:ext>
            </a:extLst>
          </p:cNvPr>
          <p:cNvPicPr>
            <a:picLocks noChangeAspect="1"/>
          </p:cNvPicPr>
          <p:nvPr/>
        </p:nvPicPr>
        <p:blipFill>
          <a:blip r:embed="rId3"/>
          <a:stretch>
            <a:fillRect/>
          </a:stretch>
        </p:blipFill>
        <p:spPr>
          <a:xfrm>
            <a:off x="187931" y="6374145"/>
            <a:ext cx="432118" cy="432118"/>
          </a:xfrm>
          <a:prstGeom prst="rect">
            <a:avLst/>
          </a:prstGeom>
        </p:spPr>
      </p:pic>
      <p:grpSp>
        <p:nvGrpSpPr>
          <p:cNvPr id="14" name="Group 13">
            <a:extLst>
              <a:ext uri="{FF2B5EF4-FFF2-40B4-BE49-F238E27FC236}">
                <a16:creationId xmlns:a16="http://schemas.microsoft.com/office/drawing/2014/main" id="{0C6F2011-3081-AE45-B674-C7EC78B5B16D}"/>
              </a:ext>
            </a:extLst>
          </p:cNvPr>
          <p:cNvGrpSpPr/>
          <p:nvPr/>
        </p:nvGrpSpPr>
        <p:grpSpPr>
          <a:xfrm>
            <a:off x="7040070" y="1733341"/>
            <a:ext cx="4547717" cy="4645199"/>
            <a:chOff x="7025028" y="2405504"/>
            <a:chExt cx="3734013" cy="4161295"/>
          </a:xfrm>
        </p:grpSpPr>
        <p:sp>
          <p:nvSpPr>
            <p:cNvPr id="15" name="Star: 5 Points 6">
              <a:extLst>
                <a:ext uri="{FF2B5EF4-FFF2-40B4-BE49-F238E27FC236}">
                  <a16:creationId xmlns:a16="http://schemas.microsoft.com/office/drawing/2014/main" id="{694FC63C-1C36-914A-A123-EEC7908DC92D}"/>
                </a:ext>
              </a:extLst>
            </p:cNvPr>
            <p:cNvSpPr/>
            <p:nvPr/>
          </p:nvSpPr>
          <p:spPr>
            <a:xfrm>
              <a:off x="7025028" y="2405504"/>
              <a:ext cx="436563" cy="37623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 name="Straight Connector 15">
              <a:extLst>
                <a:ext uri="{FF2B5EF4-FFF2-40B4-BE49-F238E27FC236}">
                  <a16:creationId xmlns:a16="http://schemas.microsoft.com/office/drawing/2014/main" id="{BFA1337D-B77B-7546-92E2-F4EFF1325E8C}"/>
                </a:ext>
              </a:extLst>
            </p:cNvPr>
            <p:cNvCxnSpPr>
              <a:cxnSpLocks/>
            </p:cNvCxnSpPr>
            <p:nvPr/>
          </p:nvCxnSpPr>
          <p:spPr>
            <a:xfrm>
              <a:off x="7286853" y="2699431"/>
              <a:ext cx="0" cy="365112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630BF74-8C77-CF4C-BC3A-BF70B5A4C442}"/>
                </a:ext>
              </a:extLst>
            </p:cNvPr>
            <p:cNvSpPr/>
            <p:nvPr/>
          </p:nvSpPr>
          <p:spPr>
            <a:xfrm>
              <a:off x="7110640" y="6134999"/>
              <a:ext cx="396875"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8" name="Straight Connector 17">
              <a:extLst>
                <a:ext uri="{FF2B5EF4-FFF2-40B4-BE49-F238E27FC236}">
                  <a16:creationId xmlns:a16="http://schemas.microsoft.com/office/drawing/2014/main" id="{D7168CF3-DDE2-9F4C-98BB-6E37E52BB4BE}"/>
                </a:ext>
              </a:extLst>
            </p:cNvPr>
            <p:cNvCxnSpPr>
              <a:cxnSpLocks/>
            </p:cNvCxnSpPr>
            <p:nvPr/>
          </p:nvCxnSpPr>
          <p:spPr>
            <a:xfrm flipV="1">
              <a:off x="7459182" y="5765006"/>
              <a:ext cx="1522413" cy="66516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D96CDF7-28E1-6041-801F-FD5194C48F93}"/>
                </a:ext>
              </a:extLst>
            </p:cNvPr>
            <p:cNvCxnSpPr>
              <a:cxnSpLocks/>
            </p:cNvCxnSpPr>
            <p:nvPr/>
          </p:nvCxnSpPr>
          <p:spPr>
            <a:xfrm flipV="1">
              <a:off x="7272565" y="4407738"/>
              <a:ext cx="1693863" cy="78581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7E5F314-6990-9449-BA19-6DCE08BCBCB5}"/>
                </a:ext>
              </a:extLst>
            </p:cNvPr>
            <p:cNvCxnSpPr>
              <a:cxnSpLocks/>
            </p:cNvCxnSpPr>
            <p:nvPr/>
          </p:nvCxnSpPr>
          <p:spPr>
            <a:xfrm>
              <a:off x="7283452" y="2572788"/>
              <a:ext cx="1860795" cy="40202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4AD132D-439A-1247-B316-CDBC2C104EC2}"/>
                </a:ext>
              </a:extLst>
            </p:cNvPr>
            <p:cNvSpPr/>
            <p:nvPr/>
          </p:nvSpPr>
          <p:spPr>
            <a:xfrm>
              <a:off x="7461475" y="3785708"/>
              <a:ext cx="3297566" cy="105002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Ins="45720"/>
            <a:lstStyle/>
            <a:p>
              <a:pPr>
                <a:defRPr/>
              </a:pPr>
              <a:r>
                <a:rPr lang="en-US" sz="1200" b="1" dirty="0">
                  <a:solidFill>
                    <a:schemeClr val="tx1"/>
                  </a:solidFill>
                  <a:latin typeface="Times New Roman" panose="02020603050405020304" pitchFamily="18" charset="0"/>
                  <a:cs typeface="Times New Roman" panose="02020603050405020304" pitchFamily="18" charset="0"/>
                </a:rPr>
                <a:t>Most likely scenario</a:t>
              </a:r>
              <a:endParaRPr lang="en-US" sz="1200" dirty="0">
                <a:solidFill>
                  <a:schemeClr val="tx1"/>
                </a:solidFill>
                <a:latin typeface="Times New Roman" panose="02020603050405020304" pitchFamily="18" charset="0"/>
                <a:cs typeface="Times New Roman" panose="02020603050405020304" pitchFamily="18" charset="0"/>
              </a:endParaRPr>
            </a:p>
            <a:p>
              <a:pPr>
                <a:defRPr/>
              </a:pPr>
              <a:r>
                <a:rPr lang="en-US" sz="1200" dirty="0">
                  <a:solidFill>
                    <a:schemeClr val="tx1"/>
                  </a:solidFill>
                  <a:latin typeface="Times New Roman" panose="02020603050405020304" pitchFamily="18" charset="0"/>
                  <a:cs typeface="Times New Roman" panose="02020603050405020304" pitchFamily="18" charset="0"/>
                </a:rPr>
                <a:t>“You have one or two mild-to-medium side effects that need management and may or may not go all the way away. You could need a procedure to help diagnose or manage the issue, but it doesn’t require treatment to be permanently stopped.”</a:t>
              </a:r>
            </a:p>
          </p:txBody>
        </p:sp>
        <p:sp>
          <p:nvSpPr>
            <p:cNvPr id="22" name="Rectangle 21">
              <a:extLst>
                <a:ext uri="{FF2B5EF4-FFF2-40B4-BE49-F238E27FC236}">
                  <a16:creationId xmlns:a16="http://schemas.microsoft.com/office/drawing/2014/main" id="{07575E25-9652-A64B-BE5E-462DA5164EAB}"/>
                </a:ext>
              </a:extLst>
            </p:cNvPr>
            <p:cNvSpPr/>
            <p:nvPr/>
          </p:nvSpPr>
          <p:spPr>
            <a:xfrm>
              <a:off x="7782946" y="5035010"/>
              <a:ext cx="2673129" cy="1124893"/>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Ins="45720"/>
            <a:lstStyle/>
            <a:p>
              <a:pPr>
                <a:defRPr/>
              </a:pPr>
              <a:r>
                <a:rPr lang="en-US" sz="1200" b="1" dirty="0">
                  <a:solidFill>
                    <a:schemeClr val="tx1"/>
                  </a:solidFill>
                  <a:latin typeface="Times New Roman" panose="02020603050405020304" pitchFamily="18" charset="0"/>
                  <a:cs typeface="Times New Roman" panose="02020603050405020304" pitchFamily="18" charset="0"/>
                </a:rPr>
                <a:t>Worst case</a:t>
              </a:r>
              <a:endParaRPr lang="en-US" sz="1200" dirty="0">
                <a:solidFill>
                  <a:schemeClr val="tx1"/>
                </a:solidFill>
                <a:latin typeface="Times New Roman" panose="02020603050405020304" pitchFamily="18" charset="0"/>
                <a:cs typeface="Times New Roman" panose="02020603050405020304" pitchFamily="18" charset="0"/>
              </a:endParaRPr>
            </a:p>
            <a:p>
              <a:pPr>
                <a:defRPr/>
              </a:pPr>
              <a:r>
                <a:rPr lang="en-US" sz="1200" dirty="0">
                  <a:solidFill>
                    <a:schemeClr val="tx1"/>
                  </a:solidFill>
                  <a:latin typeface="Times New Roman" panose="02020603050405020304" pitchFamily="18" charset="0"/>
                  <a:cs typeface="Times New Roman" panose="02020603050405020304" pitchFamily="18" charset="0"/>
                </a:rPr>
                <a:t>“You have a severe side effect soon after starting the treatment, which may need hospitalization. You could need ICU care or even die from the side effect, but this is extremely rare. The treatment is stopped permanently.”</a:t>
              </a:r>
            </a:p>
          </p:txBody>
        </p:sp>
        <p:sp>
          <p:nvSpPr>
            <p:cNvPr id="23" name="Rectangle 22">
              <a:extLst>
                <a:ext uri="{FF2B5EF4-FFF2-40B4-BE49-F238E27FC236}">
                  <a16:creationId xmlns:a16="http://schemas.microsoft.com/office/drawing/2014/main" id="{6952C6F7-14C2-D04E-8FE1-BF0E2352257E}"/>
                </a:ext>
              </a:extLst>
            </p:cNvPr>
            <p:cNvSpPr/>
            <p:nvPr/>
          </p:nvSpPr>
          <p:spPr>
            <a:xfrm>
              <a:off x="7782945" y="2960959"/>
              <a:ext cx="2070689" cy="62547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Ins="45720"/>
            <a:lstStyle/>
            <a:p>
              <a:pPr>
                <a:defRPr/>
              </a:pPr>
              <a:r>
                <a:rPr lang="en-US" sz="1200" b="1" dirty="0">
                  <a:solidFill>
                    <a:schemeClr val="tx1"/>
                  </a:solidFill>
                  <a:latin typeface="Times New Roman" panose="02020603050405020304" pitchFamily="18" charset="0"/>
                  <a:cs typeface="Times New Roman" panose="02020603050405020304" pitchFamily="18" charset="0"/>
                </a:rPr>
                <a:t>Best case</a:t>
              </a:r>
              <a:endParaRPr lang="en-US" sz="1200" dirty="0">
                <a:solidFill>
                  <a:schemeClr val="tx1"/>
                </a:solidFill>
                <a:latin typeface="Times New Roman" panose="02020603050405020304" pitchFamily="18" charset="0"/>
                <a:cs typeface="Times New Roman" panose="02020603050405020304" pitchFamily="18" charset="0"/>
              </a:endParaRPr>
            </a:p>
            <a:p>
              <a:pPr>
                <a:defRPr/>
              </a:pPr>
              <a:r>
                <a:rPr lang="en-US" sz="1200" dirty="0">
                  <a:solidFill>
                    <a:schemeClr val="tx1"/>
                  </a:solidFill>
                  <a:latin typeface="Times New Roman" panose="02020603050405020304" pitchFamily="18" charset="0"/>
                  <a:cs typeface="Times New Roman" panose="02020603050405020304" pitchFamily="18" charset="0"/>
                </a:rPr>
                <a:t>“You don’t have any side effects or symptoms from the treatment.”</a:t>
              </a:r>
            </a:p>
          </p:txBody>
        </p:sp>
        <p:sp>
          <p:nvSpPr>
            <p:cNvPr id="24" name="Oval 23">
              <a:extLst>
                <a:ext uri="{FF2B5EF4-FFF2-40B4-BE49-F238E27FC236}">
                  <a16:creationId xmlns:a16="http://schemas.microsoft.com/office/drawing/2014/main" id="{2F4506BA-9DAC-D946-AE09-E25DBCFA8FAD}"/>
                </a:ext>
              </a:extLst>
            </p:cNvPr>
            <p:cNvSpPr/>
            <p:nvPr/>
          </p:nvSpPr>
          <p:spPr>
            <a:xfrm>
              <a:off x="7124928" y="5072901"/>
              <a:ext cx="457200" cy="211137"/>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5" name="TextBox 24">
            <a:extLst>
              <a:ext uri="{FF2B5EF4-FFF2-40B4-BE49-F238E27FC236}">
                <a16:creationId xmlns:a16="http://schemas.microsoft.com/office/drawing/2014/main" id="{CEAED480-D982-E349-9187-913E01582EF8}"/>
              </a:ext>
            </a:extLst>
          </p:cNvPr>
          <p:cNvSpPr txBox="1"/>
          <p:nvPr/>
        </p:nvSpPr>
        <p:spPr>
          <a:xfrm>
            <a:off x="620049" y="6513226"/>
            <a:ext cx="5936044" cy="215444"/>
          </a:xfrm>
          <a:prstGeom prst="rect">
            <a:avLst/>
          </a:prstGeom>
          <a:noFill/>
        </p:spPr>
        <p:txBody>
          <a:bodyPr wrap="square" rtlCol="0">
            <a:spAutoFit/>
          </a:bodyPr>
          <a:lstStyle/>
          <a:p>
            <a:r>
              <a:rPr lang="en-US" sz="800" dirty="0"/>
              <a:t>9. </a:t>
            </a:r>
            <a:r>
              <a:rPr lang="en-US" altLang="en-US" sz="800" dirty="0" err="1"/>
              <a:t>Schwarze</a:t>
            </a:r>
            <a:r>
              <a:rPr lang="en-US" altLang="en-US" sz="800" dirty="0"/>
              <a:t> ML, </a:t>
            </a:r>
            <a:r>
              <a:rPr lang="en-US" altLang="en-US" sz="800" dirty="0" err="1"/>
              <a:t>Kehler</a:t>
            </a:r>
            <a:r>
              <a:rPr lang="en-US" altLang="en-US" sz="800" dirty="0"/>
              <a:t> JM, and Campbell TC. </a:t>
            </a:r>
            <a:r>
              <a:rPr lang="en-US" altLang="en-US" sz="800" dirty="0" err="1"/>
              <a:t>Nativating</a:t>
            </a:r>
            <a:r>
              <a:rPr lang="en-US" altLang="en-US" sz="800" dirty="0"/>
              <a:t> high risk procedures with more than just a street map. J Pall Med. 16:10. 2013</a:t>
            </a:r>
          </a:p>
        </p:txBody>
      </p:sp>
      <p:sp>
        <p:nvSpPr>
          <p:cNvPr id="3" name="TextBox 2">
            <a:extLst>
              <a:ext uri="{FF2B5EF4-FFF2-40B4-BE49-F238E27FC236}">
                <a16:creationId xmlns:a16="http://schemas.microsoft.com/office/drawing/2014/main" id="{301684DE-D5F3-6143-9396-12A1FB9A5E94}"/>
              </a:ext>
            </a:extLst>
          </p:cNvPr>
          <p:cNvSpPr txBox="1"/>
          <p:nvPr/>
        </p:nvSpPr>
        <p:spPr>
          <a:xfrm>
            <a:off x="388761" y="1587582"/>
            <a:ext cx="5562287" cy="1261884"/>
          </a:xfrm>
          <a:prstGeom prst="rect">
            <a:avLst/>
          </a:prstGeom>
          <a:noFill/>
        </p:spPr>
        <p:txBody>
          <a:bodyPr wrap="square" rtlCol="0">
            <a:spAutoFit/>
          </a:bodyPr>
          <a:lstStyle/>
          <a:p>
            <a:pPr algn="ctr"/>
            <a:r>
              <a:rPr lang="en-US" sz="2200" b="1" dirty="0"/>
              <a:t>“ER approach”</a:t>
            </a:r>
          </a:p>
          <a:p>
            <a:pPr algn="ctr"/>
            <a:endParaRPr lang="en-US" dirty="0"/>
          </a:p>
          <a:p>
            <a:pPr algn="ctr"/>
            <a:r>
              <a:rPr lang="en-US" dirty="0"/>
              <a:t>Describe the most common side effects that are observed and the most serious side effects that are possible.</a:t>
            </a:r>
          </a:p>
        </p:txBody>
      </p:sp>
      <p:sp>
        <p:nvSpPr>
          <p:cNvPr id="4" name="TextBox 3">
            <a:extLst>
              <a:ext uri="{FF2B5EF4-FFF2-40B4-BE49-F238E27FC236}">
                <a16:creationId xmlns:a16="http://schemas.microsoft.com/office/drawing/2014/main" id="{3F9AB568-B47C-3C45-8E67-F1A4EA5078D9}"/>
              </a:ext>
            </a:extLst>
          </p:cNvPr>
          <p:cNvSpPr txBox="1"/>
          <p:nvPr/>
        </p:nvSpPr>
        <p:spPr>
          <a:xfrm>
            <a:off x="8211774" y="1587582"/>
            <a:ext cx="3448133" cy="430887"/>
          </a:xfrm>
          <a:prstGeom prst="rect">
            <a:avLst/>
          </a:prstGeom>
          <a:noFill/>
        </p:spPr>
        <p:txBody>
          <a:bodyPr wrap="square" rtlCol="0">
            <a:spAutoFit/>
          </a:bodyPr>
          <a:lstStyle/>
          <a:p>
            <a:r>
              <a:rPr lang="en-US" sz="2200" b="1" dirty="0"/>
              <a:t>“Best Case / Worst Case”</a:t>
            </a:r>
            <a:r>
              <a:rPr lang="en-US" sz="2200" b="1" baseline="30000" dirty="0"/>
              <a:t>8</a:t>
            </a:r>
          </a:p>
        </p:txBody>
      </p:sp>
      <p:pic>
        <p:nvPicPr>
          <p:cNvPr id="2054" name="Picture 6" descr="Rubrik - Symbol Of Better Choices , Free Transparent Clipart - ClipartKey">
            <a:extLst>
              <a:ext uri="{FF2B5EF4-FFF2-40B4-BE49-F238E27FC236}">
                <a16:creationId xmlns:a16="http://schemas.microsoft.com/office/drawing/2014/main" id="{FAD987AC-81E5-A041-8F4E-D6880F4F4677}"/>
              </a:ext>
            </a:extLst>
          </p:cNvPr>
          <p:cNvPicPr>
            <a:picLocks noChangeAspect="1" noChangeArrowheads="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472060" y="2519756"/>
            <a:ext cx="7283931" cy="4645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050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26B94F-94AA-254D-ACB0-58F8EE1A6417}"/>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1160348-E360-274F-B0CF-E139C190323E}"/>
              </a:ext>
            </a:extLst>
          </p:cNvPr>
          <p:cNvSpPr txBox="1"/>
          <p:nvPr/>
        </p:nvSpPr>
        <p:spPr>
          <a:xfrm>
            <a:off x="135225" y="562849"/>
            <a:ext cx="5989674" cy="523220"/>
          </a:xfrm>
          <a:prstGeom prst="rect">
            <a:avLst/>
          </a:prstGeom>
          <a:noFill/>
        </p:spPr>
        <p:txBody>
          <a:bodyPr wrap="square" rtlCol="0">
            <a:spAutoFit/>
          </a:bodyPr>
          <a:lstStyle/>
          <a:p>
            <a:pPr algn="ctr"/>
            <a:r>
              <a:rPr lang="en-US" sz="2800" b="1" dirty="0">
                <a:solidFill>
                  <a:srgbClr val="004174"/>
                </a:solidFill>
                <a:latin typeface="Century Gothic" panose="020B0502020202020204" pitchFamily="34" charset="0"/>
              </a:rPr>
              <a:t>Patient and Caregiver Resources</a:t>
            </a:r>
          </a:p>
        </p:txBody>
      </p:sp>
      <p:pic>
        <p:nvPicPr>
          <p:cNvPr id="6" name="Picture 2">
            <a:extLst>
              <a:ext uri="{FF2B5EF4-FFF2-40B4-BE49-F238E27FC236}">
                <a16:creationId xmlns:a16="http://schemas.microsoft.com/office/drawing/2014/main" id="{D0E7DD58-ADD6-0241-A28E-9FE0CC1D4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6624" y="92125"/>
            <a:ext cx="5400794" cy="6673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11A0EEC4-72B7-4F44-92BF-F3DB17D46E59}"/>
              </a:ext>
            </a:extLst>
          </p:cNvPr>
          <p:cNvSpPr>
            <a:spLocks noGrp="1"/>
          </p:cNvSpPr>
          <p:nvPr>
            <p:ph idx="1"/>
          </p:nvPr>
        </p:nvSpPr>
        <p:spPr>
          <a:xfrm>
            <a:off x="517520" y="2318082"/>
            <a:ext cx="5351585" cy="2221835"/>
          </a:xfrm>
        </p:spPr>
        <p:txBody>
          <a:bodyPr>
            <a:normAutofit/>
          </a:bodyPr>
          <a:lstStyle/>
          <a:p>
            <a:r>
              <a:rPr lang="en-US" sz="2600" dirty="0"/>
              <a:t>Different societies and organizations offer different resources.</a:t>
            </a:r>
          </a:p>
          <a:p>
            <a:r>
              <a:rPr lang="en-US" sz="2600" dirty="0"/>
              <a:t>Some pharmaceutical companies also offer patient wallet cards or illustrated guides.</a:t>
            </a:r>
          </a:p>
        </p:txBody>
      </p:sp>
      <p:sp>
        <p:nvSpPr>
          <p:cNvPr id="8" name="TextBox 7">
            <a:extLst>
              <a:ext uri="{FF2B5EF4-FFF2-40B4-BE49-F238E27FC236}">
                <a16:creationId xmlns:a16="http://schemas.microsoft.com/office/drawing/2014/main" id="{E1F88CED-8368-8D42-89F9-75B107BE45B7}"/>
              </a:ext>
            </a:extLst>
          </p:cNvPr>
          <p:cNvSpPr txBox="1"/>
          <p:nvPr/>
        </p:nvSpPr>
        <p:spPr>
          <a:xfrm>
            <a:off x="774860" y="6172708"/>
            <a:ext cx="4836905" cy="461665"/>
          </a:xfrm>
          <a:prstGeom prst="rect">
            <a:avLst/>
          </a:prstGeom>
          <a:noFill/>
        </p:spPr>
        <p:txBody>
          <a:bodyPr wrap="square" rtlCol="0">
            <a:spAutoFit/>
          </a:bodyPr>
          <a:lstStyle/>
          <a:p>
            <a:r>
              <a:rPr lang="en-US" sz="1200" dirty="0"/>
              <a:t>10. Wood LS, </a:t>
            </a:r>
            <a:r>
              <a:rPr lang="en-US" sz="1200" dirty="0" err="1"/>
              <a:t>Moldawer</a:t>
            </a:r>
            <a:r>
              <a:rPr lang="en-US" sz="1200" dirty="0"/>
              <a:t> NP, Lewis C. Immune checkpoint inhibitor therapy: key principles when educating patients. </a:t>
            </a:r>
            <a:r>
              <a:rPr lang="en-US" sz="1200" i="1" dirty="0"/>
              <a:t>CJON </a:t>
            </a:r>
            <a:r>
              <a:rPr lang="en-US" sz="1200" dirty="0"/>
              <a:t>2019, 23(3), 271-280 </a:t>
            </a:r>
          </a:p>
        </p:txBody>
      </p:sp>
      <p:pic>
        <p:nvPicPr>
          <p:cNvPr id="9" name="Picture 8" descr="Icon&#10;&#10;Description automatically generated">
            <a:extLst>
              <a:ext uri="{FF2B5EF4-FFF2-40B4-BE49-F238E27FC236}">
                <a16:creationId xmlns:a16="http://schemas.microsoft.com/office/drawing/2014/main" id="{552070C9-33D9-FF4C-8657-5AF67D3F967C}"/>
              </a:ext>
            </a:extLst>
          </p:cNvPr>
          <p:cNvPicPr>
            <a:picLocks noChangeAspect="1"/>
          </p:cNvPicPr>
          <p:nvPr/>
        </p:nvPicPr>
        <p:blipFill>
          <a:blip r:embed="rId4"/>
          <a:stretch>
            <a:fillRect/>
          </a:stretch>
        </p:blipFill>
        <p:spPr>
          <a:xfrm>
            <a:off x="347831" y="6183059"/>
            <a:ext cx="432118" cy="432118"/>
          </a:xfrm>
          <a:prstGeom prst="rect">
            <a:avLst/>
          </a:prstGeom>
        </p:spPr>
      </p:pic>
    </p:spTree>
    <p:extLst>
      <p:ext uri="{BB962C8B-B14F-4D97-AF65-F5344CB8AC3E}">
        <p14:creationId xmlns:p14="http://schemas.microsoft.com/office/powerpoint/2010/main" val="1806492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10562-EB84-4B1D-8851-87E17EC6AD2F}"/>
              </a:ext>
            </a:extLst>
          </p:cNvPr>
          <p:cNvSpPr>
            <a:spLocks noGrp="1"/>
          </p:cNvSpPr>
          <p:nvPr>
            <p:ph type="title"/>
          </p:nvPr>
        </p:nvSpPr>
        <p:spPr/>
        <p:txBody>
          <a:bodyPr>
            <a:normAutofit fontScale="90000"/>
          </a:bodyPr>
          <a:lstStyle/>
          <a:p>
            <a:br>
              <a:rPr lang="en-US" dirty="0">
                <a:highlight>
                  <a:srgbClr val="FFFF00"/>
                </a:highlight>
              </a:rPr>
            </a:br>
            <a:br>
              <a:rPr lang="en-US" dirty="0">
                <a:highlight>
                  <a:srgbClr val="FFFF00"/>
                </a:highlight>
              </a:rPr>
            </a:br>
            <a:endParaRPr lang="en-US" dirty="0"/>
          </a:p>
        </p:txBody>
      </p:sp>
      <p:sp>
        <p:nvSpPr>
          <p:cNvPr id="4" name="Rectangle 3">
            <a:extLst>
              <a:ext uri="{FF2B5EF4-FFF2-40B4-BE49-F238E27FC236}">
                <a16:creationId xmlns:a16="http://schemas.microsoft.com/office/drawing/2014/main" id="{F899CD4F-781E-D24B-8FD0-ED12A40521BB}"/>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F360CD0-2E78-D348-81FF-8DDD4A70E21B}"/>
              </a:ext>
            </a:extLst>
          </p:cNvPr>
          <p:cNvSpPr txBox="1"/>
          <p:nvPr/>
        </p:nvSpPr>
        <p:spPr>
          <a:xfrm>
            <a:off x="3614914" y="532071"/>
            <a:ext cx="4962169" cy="584775"/>
          </a:xfrm>
          <a:prstGeom prst="rect">
            <a:avLst/>
          </a:prstGeom>
          <a:noFill/>
        </p:spPr>
        <p:txBody>
          <a:bodyPr wrap="square" rtlCol="0">
            <a:spAutoFit/>
          </a:bodyPr>
          <a:lstStyle/>
          <a:p>
            <a:pPr algn="ctr"/>
            <a:r>
              <a:rPr lang="en-US" sz="3200" b="1" dirty="0">
                <a:solidFill>
                  <a:srgbClr val="004174"/>
                </a:solidFill>
                <a:latin typeface="Century Gothic" panose="020B0502020202020204" pitchFamily="34" charset="0"/>
              </a:rPr>
              <a:t>A question for you…</a:t>
            </a:r>
            <a:endParaRPr lang="en-US" sz="2400" b="1" dirty="0">
              <a:solidFill>
                <a:srgbClr val="004174"/>
              </a:solidFill>
              <a:latin typeface="Century Gothic" panose="020B0502020202020204" pitchFamily="34" charset="0"/>
            </a:endParaRPr>
          </a:p>
        </p:txBody>
      </p:sp>
      <p:sp>
        <p:nvSpPr>
          <p:cNvPr id="3" name="TextBox 2">
            <a:extLst>
              <a:ext uri="{FF2B5EF4-FFF2-40B4-BE49-F238E27FC236}">
                <a16:creationId xmlns:a16="http://schemas.microsoft.com/office/drawing/2014/main" id="{0EDDFF57-A183-3B43-898F-18ECF043DF3F}"/>
              </a:ext>
            </a:extLst>
          </p:cNvPr>
          <p:cNvSpPr txBox="1"/>
          <p:nvPr/>
        </p:nvSpPr>
        <p:spPr>
          <a:xfrm>
            <a:off x="292099" y="2291335"/>
            <a:ext cx="11607800" cy="954107"/>
          </a:xfrm>
          <a:prstGeom prst="rect">
            <a:avLst/>
          </a:prstGeom>
          <a:noFill/>
        </p:spPr>
        <p:txBody>
          <a:bodyPr wrap="square" rtlCol="0">
            <a:spAutoFit/>
          </a:bodyPr>
          <a:lstStyle/>
          <a:p>
            <a:pPr algn="ctr"/>
            <a:r>
              <a:rPr lang="en-US" sz="2800" b="1" dirty="0">
                <a:solidFill>
                  <a:srgbClr val="00497F"/>
                </a:solidFill>
                <a:latin typeface="Avenir Next" panose="020B0503020202020204" pitchFamily="34" charset="0"/>
              </a:rPr>
              <a:t>What resources do you provide to patients and/or their caregivers about immunotherapy side effects reporting?</a:t>
            </a:r>
          </a:p>
        </p:txBody>
      </p:sp>
      <p:pic>
        <p:nvPicPr>
          <p:cNvPr id="12" name="Picture 11" descr="Icon&#10;&#10;Description automatically generated">
            <a:extLst>
              <a:ext uri="{FF2B5EF4-FFF2-40B4-BE49-F238E27FC236}">
                <a16:creationId xmlns:a16="http://schemas.microsoft.com/office/drawing/2014/main" id="{258FA97E-9531-2D40-8A7C-79266E213540}"/>
              </a:ext>
            </a:extLst>
          </p:cNvPr>
          <p:cNvPicPr>
            <a:picLocks noChangeAspect="1"/>
          </p:cNvPicPr>
          <p:nvPr/>
        </p:nvPicPr>
        <p:blipFill>
          <a:blip r:embed="rId3"/>
          <a:stretch>
            <a:fillRect/>
          </a:stretch>
        </p:blipFill>
        <p:spPr>
          <a:xfrm>
            <a:off x="7914193" y="4041666"/>
            <a:ext cx="913813" cy="913813"/>
          </a:xfrm>
          <a:prstGeom prst="rect">
            <a:avLst/>
          </a:prstGeom>
        </p:spPr>
      </p:pic>
      <p:sp>
        <p:nvSpPr>
          <p:cNvPr id="9" name="TextBox 8">
            <a:extLst>
              <a:ext uri="{FF2B5EF4-FFF2-40B4-BE49-F238E27FC236}">
                <a16:creationId xmlns:a16="http://schemas.microsoft.com/office/drawing/2014/main" id="{C80C3B2B-3D83-D84F-B552-5204CCEE389D}"/>
              </a:ext>
            </a:extLst>
          </p:cNvPr>
          <p:cNvSpPr txBox="1"/>
          <p:nvPr/>
        </p:nvSpPr>
        <p:spPr>
          <a:xfrm>
            <a:off x="4284512" y="4654284"/>
            <a:ext cx="3622974" cy="461665"/>
          </a:xfrm>
          <a:prstGeom prst="rect">
            <a:avLst/>
          </a:prstGeom>
          <a:noFill/>
        </p:spPr>
        <p:txBody>
          <a:bodyPr wrap="square" rtlCol="0">
            <a:spAutoFit/>
          </a:bodyPr>
          <a:lstStyle/>
          <a:p>
            <a:r>
              <a:rPr lang="en-US" sz="2400" b="1" dirty="0">
                <a:latin typeface="Avenir Next" panose="020B0503020202020204" pitchFamily="34" charset="0"/>
              </a:rPr>
              <a:t>Tell us in the chat box!</a:t>
            </a:r>
          </a:p>
        </p:txBody>
      </p:sp>
      <p:pic>
        <p:nvPicPr>
          <p:cNvPr id="3074" name="Picture 2" descr="Human Resource Courses - Human Resource Transparent PNG - 389x389 - Free  Download on NicePNG">
            <a:extLst>
              <a:ext uri="{FF2B5EF4-FFF2-40B4-BE49-F238E27FC236}">
                <a16:creationId xmlns:a16="http://schemas.microsoft.com/office/drawing/2014/main" id="{8CA1CB1F-D199-1942-9566-FA59DAA5F2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720" t="3385" r="23413" b="2304"/>
          <a:stretch/>
        </p:blipFill>
        <p:spPr bwMode="auto">
          <a:xfrm>
            <a:off x="-187094" y="4232634"/>
            <a:ext cx="2891187" cy="2683913"/>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488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D38FB0-EDDC-5044-890C-F4A488BC01EA}"/>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C61B35D-67B6-F14C-B2CC-48F19FFFF34D}"/>
              </a:ext>
            </a:extLst>
          </p:cNvPr>
          <p:cNvSpPr txBox="1"/>
          <p:nvPr/>
        </p:nvSpPr>
        <p:spPr>
          <a:xfrm>
            <a:off x="277216" y="509660"/>
            <a:ext cx="3983699" cy="646331"/>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Case Study</a:t>
            </a:r>
          </a:p>
        </p:txBody>
      </p:sp>
      <p:pic>
        <p:nvPicPr>
          <p:cNvPr id="11" name="Picture 2" descr="Research Icon Png - Marketing Transparent PNG - 462x462 - Free Download on  NicePNG">
            <a:extLst>
              <a:ext uri="{FF2B5EF4-FFF2-40B4-BE49-F238E27FC236}">
                <a16:creationId xmlns:a16="http://schemas.microsoft.com/office/drawing/2014/main" id="{8797D46E-AA3B-1244-80C9-FE5A4B926D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459" t="8203" r="22621" b="7886"/>
          <a:stretch/>
        </p:blipFill>
        <p:spPr bwMode="auto">
          <a:xfrm>
            <a:off x="332986" y="563099"/>
            <a:ext cx="534177" cy="539452"/>
          </a:xfrm>
          <a:prstGeom prst="ellipse">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person, outdoor, person&#10;&#10;Description automatically generated">
            <a:extLst>
              <a:ext uri="{FF2B5EF4-FFF2-40B4-BE49-F238E27FC236}">
                <a16:creationId xmlns:a16="http://schemas.microsoft.com/office/drawing/2014/main" id="{D60AC3E6-0F86-D64B-9315-F75F187A002C}"/>
              </a:ext>
            </a:extLst>
          </p:cNvPr>
          <p:cNvPicPr>
            <a:picLocks noChangeAspect="1"/>
          </p:cNvPicPr>
          <p:nvPr/>
        </p:nvPicPr>
        <p:blipFill rotWithShape="1">
          <a:blip r:embed="rId3"/>
          <a:srcRect l="22135" t="9500" r="21187" b="43833"/>
          <a:stretch/>
        </p:blipFill>
        <p:spPr>
          <a:xfrm>
            <a:off x="9266549" y="777450"/>
            <a:ext cx="1887176" cy="20401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13413F2F-DE41-4B4D-A734-5469903877DE}"/>
              </a:ext>
            </a:extLst>
          </p:cNvPr>
          <p:cNvSpPr/>
          <p:nvPr/>
        </p:nvSpPr>
        <p:spPr>
          <a:xfrm>
            <a:off x="2727489" y="5250115"/>
            <a:ext cx="8858054" cy="492443"/>
          </a:xfrm>
          <a:prstGeom prst="rect">
            <a:avLst/>
          </a:prstGeom>
        </p:spPr>
        <p:txBody>
          <a:bodyPr wrap="square">
            <a:spAutoFit/>
          </a:bodyPr>
          <a:lstStyle/>
          <a:p>
            <a:pPr>
              <a:spcAft>
                <a:spcPts val="600"/>
              </a:spcAft>
            </a:pPr>
            <a:r>
              <a:rPr lang="en-US" sz="2500" b="1" dirty="0"/>
              <a:t>How does your team navigate this transition and maintain safety?</a:t>
            </a:r>
          </a:p>
        </p:txBody>
      </p:sp>
      <p:pic>
        <p:nvPicPr>
          <p:cNvPr id="5" name="Picture 4" descr="A picture containing icon&#10;&#10;Description automatically generated">
            <a:extLst>
              <a:ext uri="{FF2B5EF4-FFF2-40B4-BE49-F238E27FC236}">
                <a16:creationId xmlns:a16="http://schemas.microsoft.com/office/drawing/2014/main" id="{D10B99C6-CB2F-174D-BE79-7CFD8564D8A8}"/>
              </a:ext>
            </a:extLst>
          </p:cNvPr>
          <p:cNvPicPr>
            <a:picLocks noChangeAspect="1"/>
          </p:cNvPicPr>
          <p:nvPr/>
        </p:nvPicPr>
        <p:blipFill>
          <a:blip r:embed="rId4"/>
          <a:stretch>
            <a:fillRect/>
          </a:stretch>
        </p:blipFill>
        <p:spPr>
          <a:xfrm>
            <a:off x="332986" y="4717520"/>
            <a:ext cx="2259385" cy="1557632"/>
          </a:xfrm>
          <a:prstGeom prst="rect">
            <a:avLst/>
          </a:prstGeom>
        </p:spPr>
      </p:pic>
      <p:sp>
        <p:nvSpPr>
          <p:cNvPr id="14" name="Rectangle 13">
            <a:extLst>
              <a:ext uri="{FF2B5EF4-FFF2-40B4-BE49-F238E27FC236}">
                <a16:creationId xmlns:a16="http://schemas.microsoft.com/office/drawing/2014/main" id="{3B0ECF50-C642-1B4C-943A-7FDE6F24CB7F}"/>
              </a:ext>
            </a:extLst>
          </p:cNvPr>
          <p:cNvSpPr/>
          <p:nvPr/>
        </p:nvSpPr>
        <p:spPr>
          <a:xfrm>
            <a:off x="738432" y="1856519"/>
            <a:ext cx="8245312" cy="1107996"/>
          </a:xfrm>
          <a:prstGeom prst="rect">
            <a:avLst/>
          </a:prstGeom>
        </p:spPr>
        <p:txBody>
          <a:bodyPr wrap="square">
            <a:spAutoFit/>
          </a:bodyPr>
          <a:lstStyle/>
          <a:p>
            <a:pPr marL="342900" indent="-342900">
              <a:spcAft>
                <a:spcPts val="600"/>
              </a:spcAft>
              <a:buFont typeface="Arial" panose="020B0604020202020204" pitchFamily="34" charset="0"/>
              <a:buChar char="•"/>
            </a:pPr>
            <a:r>
              <a:rPr lang="en-US" sz="2200" dirty="0"/>
              <a:t>Ms. T continues on Nivolumab without recurrence of dermatitis. Ultimately developed hypothyroidism after cycle 10 of treatment but achieved euthyroid state with Levothyroxine supplementation.</a:t>
            </a:r>
          </a:p>
        </p:txBody>
      </p:sp>
      <p:sp>
        <p:nvSpPr>
          <p:cNvPr id="15" name="Rectangle 14">
            <a:extLst>
              <a:ext uri="{FF2B5EF4-FFF2-40B4-BE49-F238E27FC236}">
                <a16:creationId xmlns:a16="http://schemas.microsoft.com/office/drawing/2014/main" id="{D31182E5-E1E4-DA4A-9B7E-1C78B7216E63}"/>
              </a:ext>
            </a:extLst>
          </p:cNvPr>
          <p:cNvSpPr/>
          <p:nvPr/>
        </p:nvSpPr>
        <p:spPr>
          <a:xfrm>
            <a:off x="738432" y="3456297"/>
            <a:ext cx="10630292" cy="769441"/>
          </a:xfrm>
          <a:prstGeom prst="rect">
            <a:avLst/>
          </a:prstGeom>
        </p:spPr>
        <p:txBody>
          <a:bodyPr wrap="square">
            <a:spAutoFit/>
          </a:bodyPr>
          <a:lstStyle/>
          <a:p>
            <a:pPr marL="342900" indent="-342900">
              <a:spcAft>
                <a:spcPts val="600"/>
              </a:spcAft>
              <a:buFont typeface="Arial" panose="020B0604020202020204" pitchFamily="34" charset="0"/>
              <a:buChar char="•"/>
            </a:pPr>
            <a:r>
              <a:rPr lang="en-US" sz="2200" dirty="0"/>
              <a:t>Your office receives communication that her insurance payer is implementing home infusion for ICI therapy if stable for &gt; 6 months, and Ms. T must change to home infusion.</a:t>
            </a:r>
          </a:p>
        </p:txBody>
      </p:sp>
    </p:spTree>
    <p:extLst>
      <p:ext uri="{BB962C8B-B14F-4D97-AF65-F5344CB8AC3E}">
        <p14:creationId xmlns:p14="http://schemas.microsoft.com/office/powerpoint/2010/main" val="3156290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A1FA22D-58BC-4A46-89F8-1E48045942ED}"/>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A68615-C216-224C-86C1-B92323EC8495}"/>
              </a:ext>
            </a:extLst>
          </p:cNvPr>
          <p:cNvPicPr>
            <a:picLocks noChangeAspect="1"/>
          </p:cNvPicPr>
          <p:nvPr/>
        </p:nvPicPr>
        <p:blipFill>
          <a:blip r:embed="rId3">
            <a:alphaModFix amt="5000"/>
          </a:blip>
          <a:stretch>
            <a:fillRect/>
          </a:stretch>
        </p:blipFill>
        <p:spPr>
          <a:xfrm>
            <a:off x="1943423" y="-654894"/>
            <a:ext cx="8305153" cy="8305153"/>
          </a:xfrm>
          <a:prstGeom prst="rect">
            <a:avLst/>
          </a:prstGeom>
        </p:spPr>
      </p:pic>
      <p:sp>
        <p:nvSpPr>
          <p:cNvPr id="5" name="TextBox 4">
            <a:extLst>
              <a:ext uri="{FF2B5EF4-FFF2-40B4-BE49-F238E27FC236}">
                <a16:creationId xmlns:a16="http://schemas.microsoft.com/office/drawing/2014/main" id="{33DC5EE7-08E9-6047-BCCD-EBA5D5FB622E}"/>
              </a:ext>
            </a:extLst>
          </p:cNvPr>
          <p:cNvSpPr txBox="1"/>
          <p:nvPr/>
        </p:nvSpPr>
        <p:spPr>
          <a:xfrm>
            <a:off x="1105136" y="2620519"/>
            <a:ext cx="9981725" cy="2308324"/>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It’s nice to meet you!</a:t>
            </a:r>
          </a:p>
          <a:p>
            <a:pPr algn="ctr"/>
            <a:endParaRPr lang="en-US" sz="3600" b="1" dirty="0">
              <a:solidFill>
                <a:srgbClr val="004174"/>
              </a:solidFill>
              <a:latin typeface="Century Gothic" panose="020B0502020202020204" pitchFamily="34" charset="0"/>
            </a:endParaRPr>
          </a:p>
          <a:p>
            <a:pPr algn="ctr"/>
            <a:r>
              <a:rPr lang="en-US" sz="3600" b="1" dirty="0">
                <a:solidFill>
                  <a:srgbClr val="004174"/>
                </a:solidFill>
                <a:latin typeface="Century Gothic" panose="020B0502020202020204" pitchFamily="34" charset="0"/>
              </a:rPr>
              <a:t>Please remember to sign-in by putting your name and email address in the Chat Box. </a:t>
            </a:r>
          </a:p>
        </p:txBody>
      </p:sp>
      <p:pic>
        <p:nvPicPr>
          <p:cNvPr id="8" name="Picture 7" descr="Logo&#10;&#10;Description automatically generated">
            <a:extLst>
              <a:ext uri="{FF2B5EF4-FFF2-40B4-BE49-F238E27FC236}">
                <a16:creationId xmlns:a16="http://schemas.microsoft.com/office/drawing/2014/main" id="{9AD707DA-C76F-1D41-B084-7DD3DE481DDE}"/>
              </a:ext>
            </a:extLst>
          </p:cNvPr>
          <p:cNvPicPr>
            <a:picLocks noChangeAspect="1"/>
          </p:cNvPicPr>
          <p:nvPr/>
        </p:nvPicPr>
        <p:blipFill>
          <a:blip r:embed="rId4"/>
          <a:stretch>
            <a:fillRect/>
          </a:stretch>
        </p:blipFill>
        <p:spPr>
          <a:xfrm>
            <a:off x="3075269" y="424939"/>
            <a:ext cx="6041461" cy="2272541"/>
          </a:xfrm>
          <a:prstGeom prst="rect">
            <a:avLst/>
          </a:prstGeom>
        </p:spPr>
      </p:pic>
    </p:spTree>
    <p:extLst>
      <p:ext uri="{BB962C8B-B14F-4D97-AF65-F5344CB8AC3E}">
        <p14:creationId xmlns:p14="http://schemas.microsoft.com/office/powerpoint/2010/main" val="2550785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D8EAE7-F102-9D44-9C62-8D79B9537D27}"/>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3">
            <a:extLst>
              <a:ext uri="{FF2B5EF4-FFF2-40B4-BE49-F238E27FC236}">
                <a16:creationId xmlns:a16="http://schemas.microsoft.com/office/drawing/2014/main" id="{346EDC8F-DE0E-4641-991A-044C1D160F01}"/>
              </a:ext>
            </a:extLst>
          </p:cNvPr>
          <p:cNvSpPr txBox="1">
            <a:spLocks/>
          </p:cNvSpPr>
          <p:nvPr/>
        </p:nvSpPr>
        <p:spPr>
          <a:xfrm>
            <a:off x="6701293" y="1823273"/>
            <a:ext cx="3856892" cy="24064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400" dirty="0"/>
          </a:p>
        </p:txBody>
      </p:sp>
      <p:sp>
        <p:nvSpPr>
          <p:cNvPr id="12" name="TextBox 11">
            <a:extLst>
              <a:ext uri="{FF2B5EF4-FFF2-40B4-BE49-F238E27FC236}">
                <a16:creationId xmlns:a16="http://schemas.microsoft.com/office/drawing/2014/main" id="{6254218B-6B48-6A47-BBC0-9EE2781422FC}"/>
              </a:ext>
            </a:extLst>
          </p:cNvPr>
          <p:cNvSpPr txBox="1"/>
          <p:nvPr/>
        </p:nvSpPr>
        <p:spPr>
          <a:xfrm>
            <a:off x="3922467" y="532071"/>
            <a:ext cx="4347066" cy="584775"/>
          </a:xfrm>
          <a:prstGeom prst="rect">
            <a:avLst/>
          </a:prstGeom>
          <a:noFill/>
        </p:spPr>
        <p:txBody>
          <a:bodyPr wrap="square" rtlCol="0">
            <a:spAutoFit/>
          </a:bodyPr>
          <a:lstStyle/>
          <a:p>
            <a:pPr algn="ctr"/>
            <a:r>
              <a:rPr lang="en-US" sz="3200" b="1" dirty="0">
                <a:solidFill>
                  <a:srgbClr val="004174"/>
                </a:solidFill>
                <a:latin typeface="Century Gothic" panose="020B0502020202020204" pitchFamily="34" charset="0"/>
              </a:rPr>
              <a:t>Why Home Infusion?</a:t>
            </a:r>
            <a:endParaRPr lang="en-US" sz="2400" b="1" dirty="0">
              <a:solidFill>
                <a:srgbClr val="004174"/>
              </a:solidFill>
              <a:latin typeface="Century Gothic" panose="020B0502020202020204" pitchFamily="34" charset="0"/>
            </a:endParaRPr>
          </a:p>
        </p:txBody>
      </p:sp>
      <p:sp>
        <p:nvSpPr>
          <p:cNvPr id="8" name="Rectangle 7">
            <a:extLst>
              <a:ext uri="{FF2B5EF4-FFF2-40B4-BE49-F238E27FC236}">
                <a16:creationId xmlns:a16="http://schemas.microsoft.com/office/drawing/2014/main" id="{A74465F2-4159-8C40-A21E-D15A15430D17}"/>
              </a:ext>
            </a:extLst>
          </p:cNvPr>
          <p:cNvSpPr/>
          <p:nvPr/>
        </p:nvSpPr>
        <p:spPr>
          <a:xfrm>
            <a:off x="472911" y="1586170"/>
            <a:ext cx="11246178" cy="4278094"/>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t>Payer policies are resulting in an </a:t>
            </a:r>
            <a:r>
              <a:rPr lang="en-US" sz="2400" dirty="0">
                <a:sym typeface="Wingdings" panose="05000000000000000000" pitchFamily="2" charset="2"/>
              </a:rPr>
              <a:t>increase in site-of-care denials for ICI therapy.</a:t>
            </a:r>
          </a:p>
          <a:p>
            <a:pPr marL="800100" lvl="1" indent="-342900">
              <a:spcBef>
                <a:spcPts val="600"/>
              </a:spcBef>
              <a:buFont typeface="Arial" panose="020B0604020202020204" pitchFamily="34" charset="0"/>
              <a:buChar char="•"/>
            </a:pPr>
            <a:r>
              <a:rPr lang="en-US" sz="2000" dirty="0">
                <a:sym typeface="Wingdings" panose="05000000000000000000" pitchFamily="2" charset="2"/>
              </a:rPr>
              <a:t>Mandating the patients receive treatment at a non-hospital-based infusion department.</a:t>
            </a:r>
          </a:p>
          <a:p>
            <a:pPr marL="800100" lvl="1" indent="-342900">
              <a:spcBef>
                <a:spcPts val="600"/>
              </a:spcBef>
              <a:spcAft>
                <a:spcPts val="600"/>
              </a:spcAft>
              <a:buFont typeface="Arial" panose="020B0604020202020204" pitchFamily="34" charset="0"/>
              <a:buChar char="•"/>
            </a:pPr>
            <a:r>
              <a:rPr lang="en-US" sz="2000" dirty="0">
                <a:sym typeface="Wingdings" panose="05000000000000000000" pitchFamily="2" charset="2"/>
              </a:rPr>
              <a:t>ICI therapies are not the only agents involved. Others include </a:t>
            </a:r>
            <a:r>
              <a:rPr lang="en-US" sz="2000" dirty="0" err="1">
                <a:sym typeface="Wingdings" panose="05000000000000000000" pitchFamily="2" charset="2"/>
              </a:rPr>
              <a:t>Pegfilgrastim</a:t>
            </a:r>
            <a:r>
              <a:rPr lang="en-US" sz="2000" dirty="0">
                <a:sym typeface="Wingdings" panose="05000000000000000000" pitchFamily="2" charset="2"/>
              </a:rPr>
              <a:t>, IVIG, Denosumab</a:t>
            </a:r>
          </a:p>
          <a:p>
            <a:pPr marL="342900" indent="-342900">
              <a:spcBef>
                <a:spcPts val="600"/>
              </a:spcBef>
              <a:spcAft>
                <a:spcPts val="600"/>
              </a:spcAft>
              <a:buFont typeface="Arial" panose="020B0604020202020204" pitchFamily="34" charset="0"/>
              <a:buChar char="•"/>
            </a:pPr>
            <a:r>
              <a:rPr lang="en-US" sz="2400" dirty="0">
                <a:sym typeface="Wingdings" panose="05000000000000000000" pitchFamily="2" charset="2"/>
              </a:rPr>
              <a:t>For ICI therapy this is typically occurring for patients ≥ 6 months of systemic treatment. </a:t>
            </a:r>
          </a:p>
          <a:p>
            <a:pPr marL="342900" indent="-342900">
              <a:spcBef>
                <a:spcPts val="600"/>
              </a:spcBef>
              <a:spcAft>
                <a:spcPts val="600"/>
              </a:spcAft>
              <a:buFont typeface="Arial" panose="020B0604020202020204" pitchFamily="34" charset="0"/>
              <a:buChar char="•"/>
            </a:pPr>
            <a:r>
              <a:rPr lang="en-US" sz="2400" dirty="0">
                <a:sym typeface="Wingdings" panose="05000000000000000000" pitchFamily="2" charset="2"/>
              </a:rPr>
              <a:t>Goals of home infusion therapy:</a:t>
            </a:r>
          </a:p>
          <a:p>
            <a:pPr marL="800100" lvl="1" indent="-342900">
              <a:buFont typeface="Arial" panose="020B0604020202020204" pitchFamily="34" charset="0"/>
              <a:buChar char="•"/>
            </a:pPr>
            <a:r>
              <a:rPr lang="en-US" sz="2000" dirty="0"/>
              <a:t>Patient safety</a:t>
            </a:r>
          </a:p>
          <a:p>
            <a:pPr marL="800100" lvl="1" indent="-342900">
              <a:buFont typeface="Arial" panose="020B0604020202020204" pitchFamily="34" charset="0"/>
              <a:buChar char="•"/>
            </a:pPr>
            <a:r>
              <a:rPr lang="en-US" sz="2000" dirty="0"/>
              <a:t>Transparency to the medical team</a:t>
            </a:r>
          </a:p>
          <a:p>
            <a:pPr marL="1714500" lvl="3" indent="-342900">
              <a:buFont typeface="Wingdings" pitchFamily="2" charset="2"/>
              <a:buChar char="ü"/>
            </a:pPr>
            <a:r>
              <a:rPr lang="en-US" sz="2000" dirty="0"/>
              <a:t>Insurance Approval</a:t>
            </a:r>
          </a:p>
          <a:p>
            <a:pPr marL="1714500" lvl="3" indent="-342900">
              <a:buFont typeface="Wingdings" pitchFamily="2" charset="2"/>
              <a:buChar char="ü"/>
            </a:pPr>
            <a:r>
              <a:rPr lang="en-US" sz="2000" dirty="0"/>
              <a:t>Scheduling</a:t>
            </a:r>
          </a:p>
          <a:p>
            <a:pPr marL="1714500" lvl="3" indent="-342900">
              <a:buFont typeface="Wingdings" pitchFamily="2" charset="2"/>
              <a:buChar char="ü"/>
            </a:pPr>
            <a:r>
              <a:rPr lang="en-US" sz="2000" dirty="0"/>
              <a:t>Tolerability</a:t>
            </a:r>
          </a:p>
          <a:p>
            <a:pPr marL="1714500" lvl="3" indent="-342900">
              <a:buFont typeface="Wingdings" pitchFamily="2" charset="2"/>
              <a:buChar char="ü"/>
            </a:pPr>
            <a:r>
              <a:rPr lang="en-US" sz="2000" dirty="0"/>
              <a:t>Patient tracking of immunotherapy/supportive care cycles</a:t>
            </a:r>
          </a:p>
        </p:txBody>
      </p:sp>
      <p:pic>
        <p:nvPicPr>
          <p:cNvPr id="18" name="Content Placeholder 10" descr="Shape&#10;&#10;Description automatically generated">
            <a:extLst>
              <a:ext uri="{FF2B5EF4-FFF2-40B4-BE49-F238E27FC236}">
                <a16:creationId xmlns:a16="http://schemas.microsoft.com/office/drawing/2014/main" id="{CDB1CFD7-1D91-104B-B590-DF990A288382}"/>
              </a:ext>
            </a:extLst>
          </p:cNvPr>
          <p:cNvPicPr>
            <a:picLocks noGrp="1" noChangeAspect="1"/>
          </p:cNvPicPr>
          <p:nvPr>
            <p:ph idx="1"/>
          </p:nvPr>
        </p:nvPicPr>
        <p:blipFill>
          <a:blip r:embed="rId3">
            <a:alphaModFix amt="35000"/>
          </a:blip>
          <a:stretch>
            <a:fillRect/>
          </a:stretch>
        </p:blipFill>
        <p:spPr>
          <a:xfrm rot="21422712">
            <a:off x="9711426" y="3336226"/>
            <a:ext cx="2275164" cy="2538321"/>
          </a:xfrm>
          <a:prstGeom prst="rect">
            <a:avLst/>
          </a:prstGeom>
        </p:spPr>
      </p:pic>
      <p:sp>
        <p:nvSpPr>
          <p:cNvPr id="9" name="Rectangle 8">
            <a:extLst>
              <a:ext uri="{FF2B5EF4-FFF2-40B4-BE49-F238E27FC236}">
                <a16:creationId xmlns:a16="http://schemas.microsoft.com/office/drawing/2014/main" id="{559FBB86-5F6D-F344-8A91-7E927A39D3F7}"/>
              </a:ext>
            </a:extLst>
          </p:cNvPr>
          <p:cNvSpPr/>
          <p:nvPr/>
        </p:nvSpPr>
        <p:spPr>
          <a:xfrm>
            <a:off x="472911" y="5931499"/>
            <a:ext cx="10874179" cy="461665"/>
          </a:xfrm>
          <a:prstGeom prst="rect">
            <a:avLst/>
          </a:prstGeom>
        </p:spPr>
        <p:txBody>
          <a:bodyPr wrap="square">
            <a:spAutoFit/>
          </a:bodyPr>
          <a:lstStyle/>
          <a:p>
            <a:pPr marL="342900" indent="-342900">
              <a:buFont typeface="Arial" panose="020B0604020202020204" pitchFamily="34" charset="0"/>
              <a:buChar char="•"/>
            </a:pPr>
            <a:r>
              <a:rPr lang="en-US" sz="2400" dirty="0"/>
              <a:t>KU began a pilot of at-home immunotherapy administration in November 2020.</a:t>
            </a:r>
            <a:endParaRPr lang="en-US" sz="2400" dirty="0">
              <a:highlight>
                <a:srgbClr val="FFFF00"/>
              </a:highlight>
            </a:endParaRPr>
          </a:p>
        </p:txBody>
      </p:sp>
    </p:spTree>
    <p:extLst>
      <p:ext uri="{BB962C8B-B14F-4D97-AF65-F5344CB8AC3E}">
        <p14:creationId xmlns:p14="http://schemas.microsoft.com/office/powerpoint/2010/main" val="3374537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0A3714-5056-4247-A230-146FE5B4DC34}"/>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EA83E60-069E-484D-B931-7C70C2234F06}"/>
              </a:ext>
            </a:extLst>
          </p:cNvPr>
          <p:cNvSpPr txBox="1"/>
          <p:nvPr/>
        </p:nvSpPr>
        <p:spPr>
          <a:xfrm>
            <a:off x="1879506" y="532071"/>
            <a:ext cx="8432987" cy="584775"/>
          </a:xfrm>
          <a:prstGeom prst="rect">
            <a:avLst/>
          </a:prstGeom>
          <a:noFill/>
        </p:spPr>
        <p:txBody>
          <a:bodyPr wrap="square" rtlCol="0">
            <a:spAutoFit/>
          </a:bodyPr>
          <a:lstStyle/>
          <a:p>
            <a:pPr algn="ctr"/>
            <a:r>
              <a:rPr lang="en-US" sz="3200" b="1" dirty="0">
                <a:solidFill>
                  <a:srgbClr val="004174"/>
                </a:solidFill>
                <a:latin typeface="Century Gothic" panose="020B0502020202020204" pitchFamily="34" charset="0"/>
              </a:rPr>
              <a:t>KU ICI Therapy Home Infusion Workflow</a:t>
            </a:r>
            <a:endParaRPr lang="en-US" sz="2400" b="1" dirty="0">
              <a:solidFill>
                <a:srgbClr val="004174"/>
              </a:solidFill>
              <a:latin typeface="Century Gothic" panose="020B0502020202020204" pitchFamily="34" charset="0"/>
            </a:endParaRPr>
          </a:p>
        </p:txBody>
      </p:sp>
      <p:pic>
        <p:nvPicPr>
          <p:cNvPr id="10" name="Picture 9">
            <a:extLst>
              <a:ext uri="{FF2B5EF4-FFF2-40B4-BE49-F238E27FC236}">
                <a16:creationId xmlns:a16="http://schemas.microsoft.com/office/drawing/2014/main" id="{A242F8D0-67B1-CA42-BA5B-3D2F0034D219}"/>
              </a:ext>
            </a:extLst>
          </p:cNvPr>
          <p:cNvPicPr>
            <a:picLocks noChangeAspect="1"/>
          </p:cNvPicPr>
          <p:nvPr/>
        </p:nvPicPr>
        <p:blipFill rotWithShape="1">
          <a:blip r:embed="rId2"/>
          <a:srcRect t="31522" b="6596"/>
          <a:stretch/>
        </p:blipFill>
        <p:spPr>
          <a:xfrm>
            <a:off x="1176499" y="4050651"/>
            <a:ext cx="9839001" cy="2275278"/>
          </a:xfrm>
          <a:prstGeom prst="rect">
            <a:avLst/>
          </a:prstGeom>
        </p:spPr>
      </p:pic>
      <p:sp>
        <p:nvSpPr>
          <p:cNvPr id="5" name="Rectangle 4">
            <a:extLst>
              <a:ext uri="{FF2B5EF4-FFF2-40B4-BE49-F238E27FC236}">
                <a16:creationId xmlns:a16="http://schemas.microsoft.com/office/drawing/2014/main" id="{0E26433A-0567-204C-BC0C-2825913F08F4}"/>
              </a:ext>
            </a:extLst>
          </p:cNvPr>
          <p:cNvSpPr/>
          <p:nvPr/>
        </p:nvSpPr>
        <p:spPr>
          <a:xfrm>
            <a:off x="854696" y="1831012"/>
            <a:ext cx="10482606" cy="1692771"/>
          </a:xfrm>
          <a:prstGeom prst="rect">
            <a:avLst/>
          </a:prstGeom>
        </p:spPr>
        <p:txBody>
          <a:bodyPr wrap="square">
            <a:spAutoFit/>
          </a:bodyPr>
          <a:lstStyle/>
          <a:p>
            <a:pPr>
              <a:spcBef>
                <a:spcPts val="600"/>
              </a:spcBef>
              <a:spcAft>
                <a:spcPts val="600"/>
              </a:spcAft>
            </a:pPr>
            <a:r>
              <a:rPr lang="en-US" sz="2400" dirty="0"/>
              <a:t>Patient lab and physician/provider visit conducted before each treatment cycle</a:t>
            </a:r>
          </a:p>
          <a:p>
            <a:pPr marL="800100" lvl="1" indent="-342900">
              <a:spcBef>
                <a:spcPts val="600"/>
              </a:spcBef>
              <a:spcAft>
                <a:spcPts val="600"/>
              </a:spcAft>
              <a:buFont typeface="Arial" panose="020B0604020202020204" pitchFamily="34" charset="0"/>
              <a:buChar char="•"/>
            </a:pPr>
            <a:r>
              <a:rPr lang="en-US" sz="2000" dirty="0"/>
              <a:t>Utilize the existing EMR to schedule HI patients</a:t>
            </a:r>
          </a:p>
          <a:p>
            <a:pPr marL="800100" lvl="1" indent="-342900">
              <a:spcBef>
                <a:spcPts val="600"/>
              </a:spcBef>
              <a:spcAft>
                <a:spcPts val="600"/>
              </a:spcAft>
              <a:buFont typeface="Arial" panose="020B0604020202020204" pitchFamily="34" charset="0"/>
              <a:buChar char="•"/>
            </a:pPr>
            <a:r>
              <a:rPr lang="en-US" sz="2000" dirty="0"/>
              <a:t>Current practice is 3-day interval between physician/provider visit and home infusion visit to allow home infusion company time to get drug to the patient</a:t>
            </a:r>
          </a:p>
        </p:txBody>
      </p:sp>
    </p:spTree>
    <p:extLst>
      <p:ext uri="{BB962C8B-B14F-4D97-AF65-F5344CB8AC3E}">
        <p14:creationId xmlns:p14="http://schemas.microsoft.com/office/powerpoint/2010/main" val="2096720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54BA65-37AB-D343-8EED-09ED20F6B9FF}"/>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93E888E-CE7D-8F42-9595-642287E3EE9A}"/>
              </a:ext>
            </a:extLst>
          </p:cNvPr>
          <p:cNvSpPr txBox="1"/>
          <p:nvPr/>
        </p:nvSpPr>
        <p:spPr>
          <a:xfrm>
            <a:off x="1421606" y="532071"/>
            <a:ext cx="9348788" cy="584775"/>
          </a:xfrm>
          <a:prstGeom prst="rect">
            <a:avLst/>
          </a:prstGeom>
          <a:noFill/>
        </p:spPr>
        <p:txBody>
          <a:bodyPr wrap="square" rtlCol="0">
            <a:spAutoFit/>
          </a:bodyPr>
          <a:lstStyle/>
          <a:p>
            <a:pPr algn="ctr"/>
            <a:r>
              <a:rPr lang="en-US" sz="3200" b="1" dirty="0">
                <a:solidFill>
                  <a:srgbClr val="004174"/>
                </a:solidFill>
                <a:latin typeface="Century Gothic" panose="020B0502020202020204" pitchFamily="34" charset="0"/>
              </a:rPr>
              <a:t>KU ICI Therapy Home Infusion Workflow, cont.</a:t>
            </a:r>
            <a:endParaRPr lang="en-US" sz="2400" b="1" dirty="0">
              <a:solidFill>
                <a:srgbClr val="004174"/>
              </a:solidFill>
              <a:latin typeface="Century Gothic" panose="020B0502020202020204" pitchFamily="34" charset="0"/>
            </a:endParaRPr>
          </a:p>
        </p:txBody>
      </p:sp>
      <p:pic>
        <p:nvPicPr>
          <p:cNvPr id="7" name="Picture 6">
            <a:extLst>
              <a:ext uri="{FF2B5EF4-FFF2-40B4-BE49-F238E27FC236}">
                <a16:creationId xmlns:a16="http://schemas.microsoft.com/office/drawing/2014/main" id="{72CD5434-4CEF-3E4D-AD57-129BC5279698}"/>
              </a:ext>
            </a:extLst>
          </p:cNvPr>
          <p:cNvPicPr>
            <a:picLocks noChangeAspect="1"/>
          </p:cNvPicPr>
          <p:nvPr/>
        </p:nvPicPr>
        <p:blipFill>
          <a:blip r:embed="rId2"/>
          <a:stretch>
            <a:fillRect/>
          </a:stretch>
        </p:blipFill>
        <p:spPr>
          <a:xfrm>
            <a:off x="2787831" y="3544105"/>
            <a:ext cx="6616337" cy="3015274"/>
          </a:xfrm>
          <a:prstGeom prst="rect">
            <a:avLst/>
          </a:prstGeom>
        </p:spPr>
      </p:pic>
      <p:sp>
        <p:nvSpPr>
          <p:cNvPr id="8" name="Rectangle 7">
            <a:extLst>
              <a:ext uri="{FF2B5EF4-FFF2-40B4-BE49-F238E27FC236}">
                <a16:creationId xmlns:a16="http://schemas.microsoft.com/office/drawing/2014/main" id="{3092B742-E9F3-DA40-AE44-46454C1830B2}"/>
              </a:ext>
            </a:extLst>
          </p:cNvPr>
          <p:cNvSpPr/>
          <p:nvPr/>
        </p:nvSpPr>
        <p:spPr>
          <a:xfrm>
            <a:off x="589428" y="1747016"/>
            <a:ext cx="11013142" cy="1354217"/>
          </a:xfrm>
          <a:prstGeom prst="rect">
            <a:avLst/>
          </a:prstGeom>
        </p:spPr>
        <p:txBody>
          <a:bodyPr wrap="square">
            <a:spAutoFit/>
          </a:bodyPr>
          <a:lstStyle/>
          <a:p>
            <a:pPr marL="342900" indent="-342900">
              <a:spcBef>
                <a:spcPts val="1200"/>
              </a:spcBef>
              <a:buFont typeface="Arial" panose="020B0604020202020204" pitchFamily="34" charset="0"/>
              <a:buChar char="•"/>
            </a:pPr>
            <a:r>
              <a:rPr lang="en-US" sz="2400" dirty="0"/>
              <a:t>KUMC has implemented sending prescriptions to our home infusion team with everything the patient may need at home.  </a:t>
            </a:r>
          </a:p>
          <a:p>
            <a:pPr marL="342900" indent="-342900">
              <a:spcBef>
                <a:spcPts val="1200"/>
              </a:spcBef>
              <a:buFont typeface="Arial" panose="020B0604020202020204" pitchFamily="34" charset="0"/>
              <a:buChar char="•"/>
            </a:pPr>
            <a:r>
              <a:rPr lang="en-US" sz="2400" dirty="0"/>
              <a:t>Anaphylaxis kit and flush kit sent to home to be available if needed for the HI nurse. </a:t>
            </a:r>
          </a:p>
        </p:txBody>
      </p:sp>
    </p:spTree>
    <p:extLst>
      <p:ext uri="{BB962C8B-B14F-4D97-AF65-F5344CB8AC3E}">
        <p14:creationId xmlns:p14="http://schemas.microsoft.com/office/powerpoint/2010/main" val="958325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AE29FE-82ED-9D43-B289-0029751540ED}"/>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42110EE-75E2-C546-8E3E-CF83F2414471}"/>
              </a:ext>
            </a:extLst>
          </p:cNvPr>
          <p:cNvSpPr txBox="1"/>
          <p:nvPr/>
        </p:nvSpPr>
        <p:spPr>
          <a:xfrm>
            <a:off x="1327823" y="532071"/>
            <a:ext cx="9536354" cy="584775"/>
          </a:xfrm>
          <a:prstGeom prst="rect">
            <a:avLst/>
          </a:prstGeom>
          <a:noFill/>
        </p:spPr>
        <p:txBody>
          <a:bodyPr wrap="square" rtlCol="0">
            <a:spAutoFit/>
          </a:bodyPr>
          <a:lstStyle/>
          <a:p>
            <a:pPr algn="ctr"/>
            <a:r>
              <a:rPr lang="en-US" sz="3200" b="1" dirty="0">
                <a:solidFill>
                  <a:srgbClr val="004174"/>
                </a:solidFill>
                <a:latin typeface="Century Gothic" panose="020B0502020202020204" pitchFamily="34" charset="0"/>
              </a:rPr>
              <a:t>KU ICI Therapy Home Infusion Workflow, cont.</a:t>
            </a:r>
            <a:endParaRPr lang="en-US" sz="2400" b="1" dirty="0">
              <a:solidFill>
                <a:srgbClr val="004174"/>
              </a:solidFill>
              <a:latin typeface="Century Gothic" panose="020B0502020202020204" pitchFamily="34" charset="0"/>
            </a:endParaRPr>
          </a:p>
        </p:txBody>
      </p:sp>
      <p:pic>
        <p:nvPicPr>
          <p:cNvPr id="6" name="Picture 5">
            <a:extLst>
              <a:ext uri="{FF2B5EF4-FFF2-40B4-BE49-F238E27FC236}">
                <a16:creationId xmlns:a16="http://schemas.microsoft.com/office/drawing/2014/main" id="{D11E79D0-F2E0-C941-90B9-4F1372FC5B5F}"/>
              </a:ext>
            </a:extLst>
          </p:cNvPr>
          <p:cNvPicPr>
            <a:picLocks noChangeAspect="1"/>
          </p:cNvPicPr>
          <p:nvPr/>
        </p:nvPicPr>
        <p:blipFill>
          <a:blip r:embed="rId2"/>
          <a:stretch>
            <a:fillRect/>
          </a:stretch>
        </p:blipFill>
        <p:spPr>
          <a:xfrm>
            <a:off x="1167151" y="4011144"/>
            <a:ext cx="9857698" cy="2653645"/>
          </a:xfrm>
          <a:prstGeom prst="rect">
            <a:avLst/>
          </a:prstGeom>
        </p:spPr>
      </p:pic>
      <p:sp>
        <p:nvSpPr>
          <p:cNvPr id="7" name="Rectangle 6">
            <a:extLst>
              <a:ext uri="{FF2B5EF4-FFF2-40B4-BE49-F238E27FC236}">
                <a16:creationId xmlns:a16="http://schemas.microsoft.com/office/drawing/2014/main" id="{CA1AE883-EE39-0541-B708-5EE1CEBE002D}"/>
              </a:ext>
            </a:extLst>
          </p:cNvPr>
          <p:cNvSpPr/>
          <p:nvPr/>
        </p:nvSpPr>
        <p:spPr>
          <a:xfrm>
            <a:off x="669302" y="1520033"/>
            <a:ext cx="11217897" cy="2200602"/>
          </a:xfrm>
          <a:prstGeom prst="rect">
            <a:avLst/>
          </a:prstGeom>
        </p:spPr>
        <p:txBody>
          <a:bodyPr wrap="square">
            <a:spAutoFit/>
          </a:bodyPr>
          <a:lstStyle/>
          <a:p>
            <a:pPr>
              <a:spcBef>
                <a:spcPts val="600"/>
              </a:spcBef>
            </a:pPr>
            <a:r>
              <a:rPr lang="en-US" sz="2200" b="1" dirty="0"/>
              <a:t>Home Infusion – Signing and Releasing Prescriptions</a:t>
            </a:r>
          </a:p>
          <a:p>
            <a:pPr marL="342900" indent="-342900">
              <a:spcBef>
                <a:spcPts val="600"/>
              </a:spcBef>
              <a:buFont typeface="Arial" panose="020B0604020202020204" pitchFamily="34" charset="0"/>
              <a:buChar char="•"/>
            </a:pPr>
            <a:r>
              <a:rPr lang="en-US" sz="2000" dirty="0"/>
              <a:t>Once a patient is seen in clinic, and the next cycle of home infusion medication is approved and okay to treat, the team sends the prescription to home infusion queue. </a:t>
            </a:r>
          </a:p>
          <a:p>
            <a:pPr marL="342900" indent="-342900">
              <a:spcBef>
                <a:spcPts val="600"/>
              </a:spcBef>
              <a:buFont typeface="Arial" panose="020B0604020202020204" pitchFamily="34" charset="0"/>
              <a:buChar char="•"/>
            </a:pPr>
            <a:r>
              <a:rPr lang="en-US" sz="2000" dirty="0"/>
              <a:t>Cancer center pharmacist double checks treatment parameters and ensures the patient schedule is correct, then releases prescription to home infusion company.</a:t>
            </a:r>
          </a:p>
          <a:p>
            <a:pPr marL="342900" indent="-342900">
              <a:spcBef>
                <a:spcPts val="600"/>
              </a:spcBef>
              <a:buFont typeface="Arial" panose="020B0604020202020204" pitchFamily="34" charset="0"/>
              <a:buChar char="•"/>
            </a:pPr>
            <a:r>
              <a:rPr lang="en-US" sz="2000" dirty="0"/>
              <a:t>This is the signal to home infusion company that the patient is cleared for administration. </a:t>
            </a:r>
          </a:p>
        </p:txBody>
      </p:sp>
    </p:spTree>
    <p:extLst>
      <p:ext uri="{BB962C8B-B14F-4D97-AF65-F5344CB8AC3E}">
        <p14:creationId xmlns:p14="http://schemas.microsoft.com/office/powerpoint/2010/main" val="30110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C90D57-EC69-CE47-9970-8354161A4693}"/>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F7113A8-DB3F-3244-942B-2DB09953AB58}"/>
              </a:ext>
            </a:extLst>
          </p:cNvPr>
          <p:cNvSpPr txBox="1"/>
          <p:nvPr/>
        </p:nvSpPr>
        <p:spPr>
          <a:xfrm>
            <a:off x="1327823" y="532071"/>
            <a:ext cx="9536354" cy="584775"/>
          </a:xfrm>
          <a:prstGeom prst="rect">
            <a:avLst/>
          </a:prstGeom>
          <a:noFill/>
        </p:spPr>
        <p:txBody>
          <a:bodyPr wrap="square" rtlCol="0">
            <a:spAutoFit/>
          </a:bodyPr>
          <a:lstStyle/>
          <a:p>
            <a:pPr algn="ctr"/>
            <a:r>
              <a:rPr lang="en-US" sz="3200" b="1" dirty="0">
                <a:solidFill>
                  <a:srgbClr val="004174"/>
                </a:solidFill>
                <a:latin typeface="Century Gothic" panose="020B0502020202020204" pitchFamily="34" charset="0"/>
              </a:rPr>
              <a:t>KU Home Infusion Experience</a:t>
            </a:r>
            <a:endParaRPr lang="en-US" sz="2400" b="1" dirty="0">
              <a:solidFill>
                <a:srgbClr val="004174"/>
              </a:solidFill>
              <a:latin typeface="Century Gothic" panose="020B0502020202020204" pitchFamily="34" charset="0"/>
            </a:endParaRPr>
          </a:p>
        </p:txBody>
      </p:sp>
      <p:sp>
        <p:nvSpPr>
          <p:cNvPr id="6" name="Content Placeholder 2">
            <a:extLst>
              <a:ext uri="{FF2B5EF4-FFF2-40B4-BE49-F238E27FC236}">
                <a16:creationId xmlns:a16="http://schemas.microsoft.com/office/drawing/2014/main" id="{2B1C1B1B-0524-B841-B5FA-0BD361E335DD}"/>
              </a:ext>
            </a:extLst>
          </p:cNvPr>
          <p:cNvSpPr>
            <a:spLocks noGrp="1"/>
          </p:cNvSpPr>
          <p:nvPr>
            <p:ph idx="1"/>
          </p:nvPr>
        </p:nvSpPr>
        <p:spPr>
          <a:xfrm>
            <a:off x="1203512" y="1974591"/>
            <a:ext cx="9784976" cy="4351338"/>
          </a:xfrm>
        </p:spPr>
        <p:txBody>
          <a:bodyPr>
            <a:normAutofit/>
          </a:bodyPr>
          <a:lstStyle/>
          <a:p>
            <a:r>
              <a:rPr lang="en-US" dirty="0"/>
              <a:t>It works…</a:t>
            </a:r>
          </a:p>
          <a:p>
            <a:r>
              <a:rPr lang="en-US" dirty="0"/>
              <a:t>Home infusion is going to become the norm…</a:t>
            </a:r>
          </a:p>
          <a:p>
            <a:r>
              <a:rPr lang="en-US" dirty="0"/>
              <a:t>I can remember</a:t>
            </a:r>
          </a:p>
          <a:p>
            <a:pPr lvl="1"/>
            <a:r>
              <a:rPr lang="en-US" dirty="0">
                <a:solidFill>
                  <a:prstClr val="black"/>
                </a:solidFill>
              </a:rPr>
              <a:t>When nurses were not chemo/ immunotherapy certified…</a:t>
            </a:r>
            <a:endParaRPr lang="en-US" dirty="0"/>
          </a:p>
          <a:p>
            <a:pPr lvl="1"/>
            <a:r>
              <a:rPr lang="en-US" dirty="0"/>
              <a:t>When we thought IV antibiotics administered in the home by a family member was dangerous</a:t>
            </a:r>
          </a:p>
          <a:p>
            <a:pPr lvl="1"/>
            <a:r>
              <a:rPr lang="en-US" dirty="0"/>
              <a:t>Moving cancer treatment to the outpatient setting was driven by the payors…and dangerous…</a:t>
            </a:r>
          </a:p>
          <a:p>
            <a:r>
              <a:rPr lang="en-US" dirty="0"/>
              <a:t>This can be done safely…if we thoughtfully build the service…</a:t>
            </a:r>
          </a:p>
          <a:p>
            <a:endParaRPr lang="en-US" dirty="0">
              <a:highlight>
                <a:srgbClr val="FFFF00"/>
              </a:highlight>
            </a:endParaRPr>
          </a:p>
        </p:txBody>
      </p:sp>
      <p:pic>
        <p:nvPicPr>
          <p:cNvPr id="6146" name="Picture 2" descr="Home Care Icon #233468 - Free Icons Library">
            <a:extLst>
              <a:ext uri="{FF2B5EF4-FFF2-40B4-BE49-F238E27FC236}">
                <a16:creationId xmlns:a16="http://schemas.microsoft.com/office/drawing/2014/main" id="{97DBBF7D-CF32-B94F-A687-C6EB5A1B58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512" y="218436"/>
            <a:ext cx="1212044" cy="1212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716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F40388-D0B4-964E-9C5E-74A87294F57B}"/>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28E8122-08CD-684A-BDB7-C4659D4436BA}"/>
              </a:ext>
            </a:extLst>
          </p:cNvPr>
          <p:cNvSpPr txBox="1"/>
          <p:nvPr/>
        </p:nvSpPr>
        <p:spPr>
          <a:xfrm>
            <a:off x="4168654" y="512718"/>
            <a:ext cx="3854686"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Let’s Take a Poll!</a:t>
            </a:r>
          </a:p>
        </p:txBody>
      </p:sp>
      <p:pic>
        <p:nvPicPr>
          <p:cNvPr id="6" name="Picture 4" descr="Questions on KPMG Compliance Survey - Radical Compliance">
            <a:extLst>
              <a:ext uri="{FF2B5EF4-FFF2-40B4-BE49-F238E27FC236}">
                <a16:creationId xmlns:a16="http://schemas.microsoft.com/office/drawing/2014/main" id="{63853461-0C02-0846-89DE-0E7823864B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2568" y="120183"/>
            <a:ext cx="1812169" cy="1431706"/>
          </a:xfrm>
          <a:prstGeom prst="ellipse">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763673D-9169-3B44-B128-5409084E1D16}"/>
              </a:ext>
            </a:extLst>
          </p:cNvPr>
          <p:cNvSpPr txBox="1"/>
          <p:nvPr/>
        </p:nvSpPr>
        <p:spPr>
          <a:xfrm>
            <a:off x="292099" y="2291335"/>
            <a:ext cx="11607800" cy="2246769"/>
          </a:xfrm>
          <a:prstGeom prst="rect">
            <a:avLst/>
          </a:prstGeom>
          <a:noFill/>
        </p:spPr>
        <p:txBody>
          <a:bodyPr wrap="square" rtlCol="0">
            <a:spAutoFit/>
          </a:bodyPr>
          <a:lstStyle/>
          <a:p>
            <a:pPr algn="ctr"/>
            <a:r>
              <a:rPr lang="en-US" sz="2800" b="1" dirty="0">
                <a:solidFill>
                  <a:srgbClr val="00497F"/>
                </a:solidFill>
                <a:latin typeface="Avenir Next" panose="020B0503020202020204" pitchFamily="34" charset="0"/>
              </a:rPr>
              <a:t>Have you, or has your practice, managed patients with home administration of immune checkpoint inhibitor therapy?</a:t>
            </a:r>
          </a:p>
          <a:p>
            <a:pPr algn="ctr"/>
            <a:endParaRPr lang="en-US" sz="2800" b="1" dirty="0">
              <a:solidFill>
                <a:srgbClr val="00497F"/>
              </a:solidFill>
              <a:latin typeface="Avenir Next" panose="020B0503020202020204" pitchFamily="34" charset="0"/>
            </a:endParaRPr>
          </a:p>
          <a:p>
            <a:pPr marL="457200" indent="-457200" algn="ctr">
              <a:buFont typeface="Wingdings" pitchFamily="2" charset="2"/>
              <a:buChar char="q"/>
            </a:pPr>
            <a:r>
              <a:rPr lang="en-US" sz="2800" b="1" dirty="0">
                <a:solidFill>
                  <a:srgbClr val="00497F"/>
                </a:solidFill>
                <a:latin typeface="Avenir Next" panose="020B0503020202020204" pitchFamily="34" charset="0"/>
              </a:rPr>
              <a:t>Yes</a:t>
            </a:r>
          </a:p>
          <a:p>
            <a:pPr marL="457200" indent="-457200" algn="ctr">
              <a:buFont typeface="Wingdings" pitchFamily="2" charset="2"/>
              <a:buChar char="q"/>
            </a:pPr>
            <a:r>
              <a:rPr lang="en-US" sz="2800" b="1" dirty="0">
                <a:solidFill>
                  <a:srgbClr val="00497F"/>
                </a:solidFill>
                <a:latin typeface="Avenir Next" panose="020B0503020202020204" pitchFamily="34" charset="0"/>
              </a:rPr>
              <a:t>No</a:t>
            </a:r>
          </a:p>
        </p:txBody>
      </p:sp>
      <p:sp>
        <p:nvSpPr>
          <p:cNvPr id="8" name="Rectangle 7">
            <a:extLst>
              <a:ext uri="{FF2B5EF4-FFF2-40B4-BE49-F238E27FC236}">
                <a16:creationId xmlns:a16="http://schemas.microsoft.com/office/drawing/2014/main" id="{60773FAA-92C6-FB4B-A0F9-2203319B6D6C}"/>
              </a:ext>
            </a:extLst>
          </p:cNvPr>
          <p:cNvSpPr/>
          <p:nvPr/>
        </p:nvSpPr>
        <p:spPr>
          <a:xfrm>
            <a:off x="2350413" y="5525295"/>
            <a:ext cx="7491167" cy="430887"/>
          </a:xfrm>
          <a:prstGeom prst="rect">
            <a:avLst/>
          </a:prstGeom>
        </p:spPr>
        <p:txBody>
          <a:bodyPr wrap="square">
            <a:spAutoFit/>
          </a:bodyPr>
          <a:lstStyle/>
          <a:p>
            <a:r>
              <a:rPr lang="en-US" sz="2200" b="1" dirty="0"/>
              <a:t>Share your experiences, tips, tricks, and pearls in the chat box.</a:t>
            </a:r>
          </a:p>
        </p:txBody>
      </p:sp>
      <p:pic>
        <p:nvPicPr>
          <p:cNvPr id="9" name="Picture 8" descr="Icon&#10;&#10;Description automatically generated">
            <a:extLst>
              <a:ext uri="{FF2B5EF4-FFF2-40B4-BE49-F238E27FC236}">
                <a16:creationId xmlns:a16="http://schemas.microsoft.com/office/drawing/2014/main" id="{4F85171A-3E0A-CF40-93D1-3D07BE268195}"/>
              </a:ext>
            </a:extLst>
          </p:cNvPr>
          <p:cNvPicPr>
            <a:picLocks noChangeAspect="1"/>
          </p:cNvPicPr>
          <p:nvPr/>
        </p:nvPicPr>
        <p:blipFill>
          <a:blip r:embed="rId3"/>
          <a:stretch>
            <a:fillRect/>
          </a:stretch>
        </p:blipFill>
        <p:spPr>
          <a:xfrm>
            <a:off x="9729049" y="5042369"/>
            <a:ext cx="913813" cy="913813"/>
          </a:xfrm>
          <a:prstGeom prst="rect">
            <a:avLst/>
          </a:prstGeom>
        </p:spPr>
      </p:pic>
    </p:spTree>
    <p:extLst>
      <p:ext uri="{BB962C8B-B14F-4D97-AF65-F5344CB8AC3E}">
        <p14:creationId xmlns:p14="http://schemas.microsoft.com/office/powerpoint/2010/main" val="1055890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B3B73C-7E9B-F849-9B9A-D4C2E2045C5B}"/>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532623E8-D70C-D549-93A7-7D6BC87B491F}"/>
              </a:ext>
            </a:extLst>
          </p:cNvPr>
          <p:cNvPicPr>
            <a:picLocks noChangeAspect="1"/>
          </p:cNvPicPr>
          <p:nvPr/>
        </p:nvPicPr>
        <p:blipFill>
          <a:blip r:embed="rId2">
            <a:alphaModFix amt="5000"/>
          </a:blip>
          <a:stretch>
            <a:fillRect/>
          </a:stretch>
        </p:blipFill>
        <p:spPr>
          <a:xfrm>
            <a:off x="1943422" y="-625808"/>
            <a:ext cx="8305153" cy="8305153"/>
          </a:xfrm>
          <a:prstGeom prst="rect">
            <a:avLst/>
          </a:prstGeom>
        </p:spPr>
      </p:pic>
      <p:sp>
        <p:nvSpPr>
          <p:cNvPr id="5" name="TextBox 4">
            <a:extLst>
              <a:ext uri="{FF2B5EF4-FFF2-40B4-BE49-F238E27FC236}">
                <a16:creationId xmlns:a16="http://schemas.microsoft.com/office/drawing/2014/main" id="{FC0DCA62-93EC-C445-B4F2-98960842FB01}"/>
              </a:ext>
            </a:extLst>
          </p:cNvPr>
          <p:cNvSpPr txBox="1"/>
          <p:nvPr/>
        </p:nvSpPr>
        <p:spPr>
          <a:xfrm>
            <a:off x="3454109" y="501293"/>
            <a:ext cx="5283781"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Discussion &amp; Questions</a:t>
            </a:r>
          </a:p>
        </p:txBody>
      </p:sp>
      <p:pic>
        <p:nvPicPr>
          <p:cNvPr id="2050" name="Picture 2" descr="7 Questions You've Always Wanted to Ask a Deaf Person | 3Play Media">
            <a:extLst>
              <a:ext uri="{FF2B5EF4-FFF2-40B4-BE49-F238E27FC236}">
                <a16:creationId xmlns:a16="http://schemas.microsoft.com/office/drawing/2014/main" id="{86216CD0-D6C8-B640-8E24-B1A9FB183D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3404" y="2606647"/>
            <a:ext cx="5745192" cy="225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5950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3DBF89C-87C4-2644-8021-69B3B0767867}"/>
              </a:ext>
            </a:extLst>
          </p:cNvPr>
          <p:cNvSpPr txBox="1"/>
          <p:nvPr/>
        </p:nvSpPr>
        <p:spPr>
          <a:xfrm>
            <a:off x="4171692" y="501293"/>
            <a:ext cx="3848614"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Announcements</a:t>
            </a:r>
          </a:p>
        </p:txBody>
      </p:sp>
      <p:sp>
        <p:nvSpPr>
          <p:cNvPr id="7" name="Rectangle 6">
            <a:extLst>
              <a:ext uri="{FF2B5EF4-FFF2-40B4-BE49-F238E27FC236}">
                <a16:creationId xmlns:a16="http://schemas.microsoft.com/office/drawing/2014/main" id="{97E033E9-301B-0B46-8088-A8410B7DECF8}"/>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EE0421EC-B1ED-B043-AADB-A5883787DA56}"/>
              </a:ext>
            </a:extLst>
          </p:cNvPr>
          <p:cNvSpPr txBox="1"/>
          <p:nvPr/>
        </p:nvSpPr>
        <p:spPr>
          <a:xfrm>
            <a:off x="535397" y="1885777"/>
            <a:ext cx="11121200" cy="1246495"/>
          </a:xfrm>
          <a:prstGeom prst="rect">
            <a:avLst/>
          </a:prstGeom>
          <a:noFill/>
        </p:spPr>
        <p:txBody>
          <a:bodyPr wrap="square" rtlCol="0">
            <a:spAutoFit/>
          </a:bodyPr>
          <a:lstStyle/>
          <a:p>
            <a:pPr algn="ctr"/>
            <a:r>
              <a:rPr lang="en-US" sz="2500" b="1" dirty="0"/>
              <a:t>Join us for the next ECHO session on Friday, July 16</a:t>
            </a:r>
            <a:r>
              <a:rPr lang="en-US" sz="2500" b="1" baseline="30000" dirty="0"/>
              <a:t>th</a:t>
            </a:r>
            <a:r>
              <a:rPr lang="en-US" sz="2500" b="1" dirty="0"/>
              <a:t> @ Noon</a:t>
            </a:r>
          </a:p>
          <a:p>
            <a:pPr algn="ctr"/>
            <a:r>
              <a:rPr lang="en-US" sz="2500" i="1" dirty="0"/>
              <a:t>Tyrosine Kinase Inhibitor (TKI) Toxicity Monitoring and Management</a:t>
            </a:r>
          </a:p>
          <a:p>
            <a:pPr algn="ctr"/>
            <a:r>
              <a:rPr lang="en-US" sz="2500" dirty="0"/>
              <a:t>Guest Speaker:  Grace Martin, PharmD</a:t>
            </a:r>
          </a:p>
        </p:txBody>
      </p:sp>
      <p:sp>
        <p:nvSpPr>
          <p:cNvPr id="4" name="TextBox 3">
            <a:extLst>
              <a:ext uri="{FF2B5EF4-FFF2-40B4-BE49-F238E27FC236}">
                <a16:creationId xmlns:a16="http://schemas.microsoft.com/office/drawing/2014/main" id="{02B54947-9439-254B-B5EB-2475B01D3AB2}"/>
              </a:ext>
            </a:extLst>
          </p:cNvPr>
          <p:cNvSpPr txBox="1"/>
          <p:nvPr/>
        </p:nvSpPr>
        <p:spPr>
          <a:xfrm>
            <a:off x="1356728" y="4025589"/>
            <a:ext cx="9478537" cy="1708160"/>
          </a:xfrm>
          <a:prstGeom prst="rect">
            <a:avLst/>
          </a:prstGeom>
          <a:noFill/>
        </p:spPr>
        <p:txBody>
          <a:bodyPr wrap="square" rtlCol="0">
            <a:spAutoFit/>
          </a:bodyPr>
          <a:lstStyle/>
          <a:p>
            <a:pPr algn="ctr"/>
            <a:r>
              <a:rPr lang="en-US" sz="2500" b="1" dirty="0"/>
              <a:t>Volunteers Needed for Qualitative Interview</a:t>
            </a:r>
          </a:p>
          <a:p>
            <a:pPr algn="ctr"/>
            <a:r>
              <a:rPr lang="en-US" sz="2000" dirty="0"/>
              <a:t>Maryellen Potts, PhD is conducting a sub-study for TOQQ-RCC to explore clinician perspectives of provider-to patient education regarding ICI therapy and toxicity. Interviews take about 15-20 minutes and compensation for your time is provided.</a:t>
            </a:r>
          </a:p>
          <a:p>
            <a:pPr algn="ctr"/>
            <a:r>
              <a:rPr lang="en-US" sz="2000" dirty="0"/>
              <a:t>Email Catie Knight at </a:t>
            </a:r>
            <a:r>
              <a:rPr lang="en-US" sz="2000" dirty="0">
                <a:hlinkClick r:id="rId3"/>
              </a:rPr>
              <a:t>cknight2@kumc.edu</a:t>
            </a:r>
            <a:r>
              <a:rPr lang="en-US" sz="2000" dirty="0"/>
              <a:t> for more information.</a:t>
            </a:r>
          </a:p>
        </p:txBody>
      </p:sp>
      <p:pic>
        <p:nvPicPr>
          <p:cNvPr id="1026" name="Picture 2" descr="Bullhorn Icon - Circle png - free transparent png images - pngaaa.com">
            <a:extLst>
              <a:ext uri="{FF2B5EF4-FFF2-40B4-BE49-F238E27FC236}">
                <a16:creationId xmlns:a16="http://schemas.microsoft.com/office/drawing/2014/main" id="{CB315304-FF6A-7348-9193-65040EFFB3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072" t="8781" r="21892" b="8781"/>
          <a:stretch/>
        </p:blipFill>
        <p:spPr bwMode="auto">
          <a:xfrm>
            <a:off x="2787805" y="267739"/>
            <a:ext cx="1148575" cy="1113437"/>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158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0AD2F1-2436-E54F-AD35-17DDB6EE53E3}"/>
              </a:ext>
            </a:extLst>
          </p:cNvPr>
          <p:cNvSpPr txBox="1"/>
          <p:nvPr/>
        </p:nvSpPr>
        <p:spPr>
          <a:xfrm>
            <a:off x="4898340" y="501293"/>
            <a:ext cx="2395320"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Wrap-Up</a:t>
            </a:r>
          </a:p>
        </p:txBody>
      </p:sp>
      <p:pic>
        <p:nvPicPr>
          <p:cNvPr id="4100" name="Picture 4">
            <a:extLst>
              <a:ext uri="{FF2B5EF4-FFF2-40B4-BE49-F238E27FC236}">
                <a16:creationId xmlns:a16="http://schemas.microsoft.com/office/drawing/2014/main" id="{D9BAFBBD-E244-9949-84BA-9FEC8702E2C2}"/>
              </a:ext>
            </a:extLst>
          </p:cNvPr>
          <p:cNvPicPr>
            <a:picLocks noChangeAspect="1" noChangeArrowheads="1"/>
          </p:cNvPicPr>
          <p:nvPr/>
        </p:nvPicPr>
        <p:blipFill>
          <a:blip r:embed="rId2">
            <a:duotone>
              <a:schemeClr val="accent3">
                <a:shade val="45000"/>
                <a:satMod val="135000"/>
              </a:schemeClr>
              <a:prstClr val="white"/>
            </a:duotone>
            <a:alphaModFix amt="85000"/>
            <a:extLst>
              <a:ext uri="{28A0092B-C50C-407E-A947-70E740481C1C}">
                <a14:useLocalDpi xmlns:a14="http://schemas.microsoft.com/office/drawing/2010/main" val="0"/>
              </a:ext>
            </a:extLst>
          </a:blip>
          <a:srcRect/>
          <a:stretch>
            <a:fillRect/>
          </a:stretch>
        </p:blipFill>
        <p:spPr bwMode="auto">
          <a:xfrm>
            <a:off x="9360198" y="851276"/>
            <a:ext cx="2454588" cy="2454588"/>
          </a:xfrm>
          <a:prstGeom prst="rect">
            <a:avLst/>
          </a:prstGeom>
          <a:noFill/>
          <a:effectLst>
            <a:reflection endPos="0" dir="5400000" sy="-100000" algn="bl" rotWithShape="0"/>
          </a:effectLst>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18223773-F400-9E4A-A212-78C24130DFCF}"/>
              </a:ext>
            </a:extLst>
          </p:cNvPr>
          <p:cNvSpPr txBox="1">
            <a:spLocks/>
          </p:cNvSpPr>
          <p:nvPr/>
        </p:nvSpPr>
        <p:spPr>
          <a:xfrm>
            <a:off x="1292616" y="2555141"/>
            <a:ext cx="10588774" cy="20452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Activity Identification Code: </a:t>
            </a:r>
            <a:r>
              <a:rPr lang="en-US" sz="3600" b="1" dirty="0">
                <a:solidFill>
                  <a:srgbClr val="FF0000"/>
                </a:solidFill>
              </a:rPr>
              <a:t>93sorn</a:t>
            </a:r>
          </a:p>
          <a:p>
            <a:pPr marL="0" indent="0">
              <a:buNone/>
            </a:pPr>
            <a:r>
              <a:rPr lang="en-US" sz="2400" b="1" dirty="0"/>
              <a:t>Due Date: </a:t>
            </a:r>
            <a:r>
              <a:rPr lang="en-US" sz="2400" dirty="0">
                <a:highlight>
                  <a:srgbClr val="FFFF00"/>
                </a:highlight>
              </a:rPr>
              <a:t>Thursday, June 17, 2021 at 5:00 PM </a:t>
            </a:r>
          </a:p>
          <a:p>
            <a:pPr marL="0" indent="0">
              <a:buNone/>
            </a:pPr>
            <a:r>
              <a:rPr lang="en-US" sz="2400" dirty="0"/>
              <a:t>Text the activity identification code to (828) 216-8114 or </a:t>
            </a:r>
            <a:r>
              <a:rPr lang="en-US" sz="2400" dirty="0">
                <a:solidFill>
                  <a:schemeClr val="bg2">
                    <a:lumMod val="25000"/>
                  </a:schemeClr>
                </a:solidFill>
                <a:hlinkClick r:id="rId3">
                  <a:extLst>
                    <a:ext uri="{A12FA001-AC4F-418D-AE19-62706E023703}">
                      <ahyp:hlinkClr xmlns:ahyp="http://schemas.microsoft.com/office/drawing/2018/hyperlinkcolor" val="tx"/>
                    </a:ext>
                  </a:extLst>
                </a:hlinkClick>
              </a:rPr>
              <a:t>www.eeds.com</a:t>
            </a:r>
            <a:r>
              <a:rPr lang="en-US" sz="2400" dirty="0">
                <a:solidFill>
                  <a:schemeClr val="bg2">
                    <a:lumMod val="25000"/>
                  </a:schemeClr>
                </a:solidFill>
              </a:rPr>
              <a:t> </a:t>
            </a:r>
          </a:p>
          <a:p>
            <a:pPr marL="0" indent="0">
              <a:buNone/>
            </a:pPr>
            <a:endParaRPr lang="en-US" sz="2400" dirty="0">
              <a:solidFill>
                <a:srgbClr val="B57001"/>
              </a:solidFill>
              <a:cs typeface="Calibri" panose="020F0502020204030204" pitchFamily="34" charset="0"/>
            </a:endParaRPr>
          </a:p>
        </p:txBody>
      </p:sp>
      <p:pic>
        <p:nvPicPr>
          <p:cNvPr id="8" name="Graphic 7" descr="Graduation cap with solid fill">
            <a:extLst>
              <a:ext uri="{FF2B5EF4-FFF2-40B4-BE49-F238E27FC236}">
                <a16:creationId xmlns:a16="http://schemas.microsoft.com/office/drawing/2014/main" id="{4B21C219-133D-3D45-964B-DB1CC96BE5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2294" y="2848664"/>
            <a:ext cx="914400" cy="914400"/>
          </a:xfrm>
          <a:prstGeom prst="rect">
            <a:avLst/>
          </a:prstGeom>
        </p:spPr>
      </p:pic>
      <p:sp>
        <p:nvSpPr>
          <p:cNvPr id="2" name="Rectangle 1">
            <a:extLst>
              <a:ext uri="{FF2B5EF4-FFF2-40B4-BE49-F238E27FC236}">
                <a16:creationId xmlns:a16="http://schemas.microsoft.com/office/drawing/2014/main" id="{D246AFA2-9695-BF4A-81FD-AE49CB02FBC6}"/>
              </a:ext>
            </a:extLst>
          </p:cNvPr>
          <p:cNvSpPr/>
          <p:nvPr/>
        </p:nvSpPr>
        <p:spPr>
          <a:xfrm>
            <a:off x="310610" y="1592511"/>
            <a:ext cx="9667643" cy="523220"/>
          </a:xfrm>
          <a:prstGeom prst="rect">
            <a:avLst/>
          </a:prstGeom>
        </p:spPr>
        <p:txBody>
          <a:bodyPr wrap="square">
            <a:spAutoFit/>
          </a:bodyPr>
          <a:lstStyle/>
          <a:p>
            <a:r>
              <a:rPr lang="en-US" sz="2800" b="1" dirty="0">
                <a:cs typeface="Calibri"/>
              </a:rPr>
              <a:t>Don’t forget to </a:t>
            </a:r>
            <a:r>
              <a:rPr lang="en-US" sz="2800" b="1" u="sng" dirty="0">
                <a:solidFill>
                  <a:srgbClr val="004C97"/>
                </a:solidFill>
                <a:cs typeface="Calibri"/>
              </a:rPr>
              <a:t>sign-in</a:t>
            </a:r>
            <a:r>
              <a:rPr lang="en-US" sz="2800" b="1" dirty="0">
                <a:solidFill>
                  <a:srgbClr val="004C97"/>
                </a:solidFill>
                <a:cs typeface="Calibri"/>
              </a:rPr>
              <a:t> </a:t>
            </a:r>
            <a:r>
              <a:rPr lang="en-US" sz="2800" b="1" dirty="0">
                <a:cs typeface="Calibri"/>
              </a:rPr>
              <a:t>by putting your name in the chat box.</a:t>
            </a:r>
          </a:p>
        </p:txBody>
      </p:sp>
      <p:sp>
        <p:nvSpPr>
          <p:cNvPr id="3" name="Rectangle 2">
            <a:extLst>
              <a:ext uri="{FF2B5EF4-FFF2-40B4-BE49-F238E27FC236}">
                <a16:creationId xmlns:a16="http://schemas.microsoft.com/office/drawing/2014/main" id="{CB2B2FB8-30E2-AF44-AC2E-EB1A40E67076}"/>
              </a:ext>
            </a:extLst>
          </p:cNvPr>
          <p:cNvSpPr/>
          <p:nvPr/>
        </p:nvSpPr>
        <p:spPr>
          <a:xfrm>
            <a:off x="1292616" y="4705214"/>
            <a:ext cx="9362482" cy="1569660"/>
          </a:xfrm>
          <a:prstGeom prst="rect">
            <a:avLst/>
          </a:prstGeom>
        </p:spPr>
        <p:txBody>
          <a:bodyPr wrap="square">
            <a:spAutoFit/>
          </a:bodyPr>
          <a:lstStyle/>
          <a:p>
            <a:r>
              <a:rPr lang="en-US" sz="2400" dirty="0">
                <a:cs typeface="Calibri" panose="020F0502020204030204" pitchFamily="34" charset="0"/>
              </a:rPr>
              <a:t>A recording of the previous session didactics and toolbox items are now available on the MCA website on the </a:t>
            </a:r>
            <a:r>
              <a:rPr lang="en-US" sz="2400" dirty="0" err="1">
                <a:cs typeface="Calibri" panose="020F0502020204030204" pitchFamily="34" charset="0"/>
              </a:rPr>
              <a:t>Telementoring</a:t>
            </a:r>
            <a:r>
              <a:rPr lang="en-US" sz="2400" dirty="0">
                <a:cs typeface="Calibri" panose="020F0502020204030204" pitchFamily="34" charset="0"/>
              </a:rPr>
              <a:t> page. </a:t>
            </a:r>
            <a:r>
              <a:rPr lang="en-US" sz="2400" dirty="0">
                <a:cs typeface="Calibri" panose="020F0502020204030204" pitchFamily="34" charset="0"/>
                <a:hlinkClick r:id="rId6"/>
              </a:rPr>
              <a:t>www.masoniccanceralliance.org</a:t>
            </a:r>
            <a:endParaRPr lang="en-US" sz="2400" dirty="0">
              <a:cs typeface="Calibri" panose="020F0502020204030204" pitchFamily="34" charset="0"/>
            </a:endParaRPr>
          </a:p>
          <a:p>
            <a:endParaRPr lang="en-US" sz="2400" dirty="0">
              <a:solidFill>
                <a:schemeClr val="tx1">
                  <a:lumMod val="65000"/>
                  <a:lumOff val="35000"/>
                </a:schemeClr>
              </a:solidFill>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299CB097-1795-A14C-82C2-F7B0A91C204F}"/>
              </a:ext>
            </a:extLst>
          </p:cNvPr>
          <p:cNvPicPr>
            <a:picLocks noChangeAspect="1"/>
          </p:cNvPicPr>
          <p:nvPr/>
        </p:nvPicPr>
        <p:blipFill>
          <a:blip r:embed="rId7"/>
          <a:stretch>
            <a:fillRect/>
          </a:stretch>
        </p:blipFill>
        <p:spPr>
          <a:xfrm>
            <a:off x="388925" y="4884920"/>
            <a:ext cx="761137" cy="761137"/>
          </a:xfrm>
          <a:prstGeom prst="rect">
            <a:avLst/>
          </a:prstGeom>
        </p:spPr>
      </p:pic>
      <p:sp>
        <p:nvSpPr>
          <p:cNvPr id="11" name="Rectangle 10">
            <a:extLst>
              <a:ext uri="{FF2B5EF4-FFF2-40B4-BE49-F238E27FC236}">
                <a16:creationId xmlns:a16="http://schemas.microsoft.com/office/drawing/2014/main" id="{C254228D-E294-BF42-BF57-AAA1952C4C2F}"/>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6822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38EE51-E617-A945-AA86-470D4F1DFEEE}"/>
              </a:ext>
            </a:extLst>
          </p:cNvPr>
          <p:cNvSpPr txBox="1"/>
          <p:nvPr/>
        </p:nvSpPr>
        <p:spPr>
          <a:xfrm>
            <a:off x="2800315" y="501293"/>
            <a:ext cx="6591370"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Conflict of Interest Disclosure</a:t>
            </a:r>
          </a:p>
        </p:txBody>
      </p:sp>
      <p:sp>
        <p:nvSpPr>
          <p:cNvPr id="7" name="Rectangle 6">
            <a:extLst>
              <a:ext uri="{FF2B5EF4-FFF2-40B4-BE49-F238E27FC236}">
                <a16:creationId xmlns:a16="http://schemas.microsoft.com/office/drawing/2014/main" id="{825AFDB9-6A47-2B46-9CE8-7A3452BE9C68}"/>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FD2F89F-EBDB-9949-A4C3-83092F98115B}"/>
              </a:ext>
            </a:extLst>
          </p:cNvPr>
          <p:cNvPicPr>
            <a:picLocks noChangeAspect="1"/>
          </p:cNvPicPr>
          <p:nvPr/>
        </p:nvPicPr>
        <p:blipFill>
          <a:blip r:embed="rId3">
            <a:alphaModFix amt="5000"/>
          </a:blip>
          <a:stretch>
            <a:fillRect/>
          </a:stretch>
        </p:blipFill>
        <p:spPr>
          <a:xfrm>
            <a:off x="1943423" y="-618318"/>
            <a:ext cx="8305153" cy="8305153"/>
          </a:xfrm>
          <a:prstGeom prst="rect">
            <a:avLst/>
          </a:prstGeom>
        </p:spPr>
      </p:pic>
      <p:sp>
        <p:nvSpPr>
          <p:cNvPr id="6" name="Rectangle 5">
            <a:extLst>
              <a:ext uri="{FF2B5EF4-FFF2-40B4-BE49-F238E27FC236}">
                <a16:creationId xmlns:a16="http://schemas.microsoft.com/office/drawing/2014/main" id="{B1CCC9C3-3229-7446-BF51-394023B4AC7C}"/>
              </a:ext>
            </a:extLst>
          </p:cNvPr>
          <p:cNvSpPr/>
          <p:nvPr/>
        </p:nvSpPr>
        <p:spPr>
          <a:xfrm>
            <a:off x="508487" y="1905029"/>
            <a:ext cx="11175023" cy="3906711"/>
          </a:xfrm>
          <a:prstGeom prst="rect">
            <a:avLst/>
          </a:prstGeom>
        </p:spPr>
        <p:txBody>
          <a:bodyPr wrap="square">
            <a:spAutoFit/>
          </a:bodyPr>
          <a:lstStyle/>
          <a:p>
            <a:pPr marL="457200" marR="0">
              <a:lnSpc>
                <a:spcPct val="90000"/>
              </a:lnSpc>
              <a:spcBef>
                <a:spcPts val="0"/>
              </a:spcBef>
              <a:spcAft>
                <a:spcPts val="0"/>
              </a:spcAft>
            </a:pPr>
            <a:endParaRPr lang="en-US" dirty="0">
              <a:latin typeface="Times New Roman" panose="02020603050405020304" pitchFamily="18" charset="0"/>
              <a:ea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following presenters and/or planning committee members do not have any relevant financial relationships with any proprietary entities producing, marketing, re-selling, or distributing healthcare goods or services consumed by, or used on patients related to the content of their presentation:   </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Gary Doolittle, MD; Catie Knight, MPH; Mary Beth Warren, MS, RN,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90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following presenters and planning committee member has disclosed  potentially relevant financial relationships with proprietary entities producing, marketing, re-selling or distributing healthcare goods or services consumed by, or used on, patients: </a:t>
            </a:r>
          </a:p>
          <a:p>
            <a:pPr marL="342900" marR="0" lvl="0" indent="-342900">
              <a:lnSpc>
                <a:spcPct val="90000"/>
              </a:lnSpc>
              <a:spcBef>
                <a:spcPts val="0"/>
              </a:spcBef>
              <a:spcAft>
                <a:spcPts val="0"/>
              </a:spcAft>
              <a:buFont typeface="Arial" panose="020B0604020202020204" pitchFamily="34" charset="0"/>
              <a:buChar char="•"/>
              <a:tabLst>
                <a:tab pos="457200" algn="l"/>
              </a:tabLst>
            </a:pPr>
            <a:endPar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dirty="0"/>
              <a:t>Elizabeth Wulff-Burchfield, MD received consulting fee from Astellas, Bristol Myers Squibb and </a:t>
            </a:r>
            <a:r>
              <a:rPr lang="en-US" dirty="0" err="1"/>
              <a:t>Exelixis</a:t>
            </a:r>
            <a:r>
              <a:rPr lang="en-US" dirty="0"/>
              <a:t>;  owns stock  in </a:t>
            </a:r>
            <a:r>
              <a:rPr lang="en-US" dirty="0" err="1"/>
              <a:t>Immunomedics</a:t>
            </a:r>
            <a:r>
              <a:rPr lang="en-US" dirty="0"/>
              <a:t> and </a:t>
            </a:r>
            <a:r>
              <a:rPr lang="en-US" dirty="0" err="1"/>
              <a:t>Nektar</a:t>
            </a:r>
            <a:endPar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R="0" lvl="0">
              <a:lnSpc>
                <a:spcPct val="90000"/>
              </a:lnSpc>
              <a:spcBef>
                <a:spcPts val="0"/>
              </a:spcBef>
              <a:spcAft>
                <a:spcPts val="0"/>
              </a:spcAft>
              <a:tabLst>
                <a:tab pos="457200" algn="l"/>
              </a:tabLst>
            </a:pPr>
            <a:endPar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Jennifer Klemp, PhD, MPH received honoraria for consulting and speaking from Pfizer and honoraria for consulting from Astra Zeneca</a:t>
            </a:r>
            <a:r>
              <a:rPr lang="en-US"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031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C42ED1-6FCC-524E-93DB-59FFBF91060E}"/>
              </a:ext>
            </a:extLst>
          </p:cNvPr>
          <p:cNvSpPr txBox="1"/>
          <p:nvPr/>
        </p:nvSpPr>
        <p:spPr>
          <a:xfrm>
            <a:off x="2422334" y="501293"/>
            <a:ext cx="7347332"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Continuing Education Statement</a:t>
            </a:r>
          </a:p>
        </p:txBody>
      </p:sp>
      <p:sp>
        <p:nvSpPr>
          <p:cNvPr id="8" name="Rectangle 7">
            <a:extLst>
              <a:ext uri="{FF2B5EF4-FFF2-40B4-BE49-F238E27FC236}">
                <a16:creationId xmlns:a16="http://schemas.microsoft.com/office/drawing/2014/main" id="{EC810670-2719-854D-88B6-258166F1983F}"/>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C9D95ED-8312-374B-B867-C8E96F221685}"/>
              </a:ext>
            </a:extLst>
          </p:cNvPr>
          <p:cNvPicPr>
            <a:picLocks noChangeAspect="1"/>
          </p:cNvPicPr>
          <p:nvPr/>
        </p:nvPicPr>
        <p:blipFill>
          <a:blip r:embed="rId2">
            <a:alphaModFix amt="5000"/>
          </a:blip>
          <a:stretch>
            <a:fillRect/>
          </a:stretch>
        </p:blipFill>
        <p:spPr>
          <a:xfrm>
            <a:off x="1943423" y="-600030"/>
            <a:ext cx="8305153" cy="8305153"/>
          </a:xfrm>
          <a:prstGeom prst="rect">
            <a:avLst/>
          </a:prstGeom>
        </p:spPr>
      </p:pic>
      <p:pic>
        <p:nvPicPr>
          <p:cNvPr id="7" name="Graphic 6" descr="Graduation cap with solid fill">
            <a:extLst>
              <a:ext uri="{FF2B5EF4-FFF2-40B4-BE49-F238E27FC236}">
                <a16:creationId xmlns:a16="http://schemas.microsoft.com/office/drawing/2014/main" id="{10AE3331-A20C-F047-9588-660EAEE4EE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4768" y="367258"/>
            <a:ext cx="914400" cy="914400"/>
          </a:xfrm>
          <a:prstGeom prst="rect">
            <a:avLst/>
          </a:prstGeom>
        </p:spPr>
      </p:pic>
      <p:sp>
        <p:nvSpPr>
          <p:cNvPr id="10" name="Title 7">
            <a:extLst>
              <a:ext uri="{FF2B5EF4-FFF2-40B4-BE49-F238E27FC236}">
                <a16:creationId xmlns:a16="http://schemas.microsoft.com/office/drawing/2014/main" id="{83E8D85F-396B-274F-8A0D-D340AD466AC9}"/>
              </a:ext>
            </a:extLst>
          </p:cNvPr>
          <p:cNvSpPr>
            <a:spLocks noGrp="1"/>
          </p:cNvSpPr>
          <p:nvPr>
            <p:ph type="title"/>
          </p:nvPr>
        </p:nvSpPr>
        <p:spPr>
          <a:xfrm>
            <a:off x="837553" y="1438177"/>
            <a:ext cx="10515600" cy="1325563"/>
          </a:xfrm>
        </p:spPr>
        <p:txBody>
          <a:bodyPr>
            <a:noAutofit/>
          </a:bodyPr>
          <a:lstStyle/>
          <a:p>
            <a:br>
              <a:rPr lang="en-US" sz="2000" dirty="0">
                <a:latin typeface="+mn-lt"/>
              </a:rPr>
            </a:br>
            <a:r>
              <a:rPr lang="en-US" sz="2000" b="1" dirty="0">
                <a:latin typeface="+mn-lt"/>
              </a:rPr>
              <a:t>You must sign in to Zoom with your full name (first and last) so we can confirm your attendance. </a:t>
            </a:r>
            <a:r>
              <a:rPr lang="en-US" sz="2000" dirty="0">
                <a:latin typeface="+mn-lt"/>
              </a:rPr>
              <a:t>After  you sign in, if you discover you need to change your name to display your first and last name, click on the ‘Participants’ tab at the bottom of your screen where you see other meeting controls. </a:t>
            </a:r>
            <a:br>
              <a:rPr lang="en-US" sz="2000" dirty="0"/>
            </a:br>
            <a:endParaRPr lang="en-US" sz="2000" dirty="0"/>
          </a:p>
        </p:txBody>
      </p:sp>
      <p:sp>
        <p:nvSpPr>
          <p:cNvPr id="11" name="Content Placeholder 8">
            <a:extLst>
              <a:ext uri="{FF2B5EF4-FFF2-40B4-BE49-F238E27FC236}">
                <a16:creationId xmlns:a16="http://schemas.microsoft.com/office/drawing/2014/main" id="{69508102-904A-064A-9F47-B7151912C293}"/>
              </a:ext>
            </a:extLst>
          </p:cNvPr>
          <p:cNvSpPr>
            <a:spLocks noGrp="1"/>
          </p:cNvSpPr>
          <p:nvPr>
            <p:ph idx="1"/>
          </p:nvPr>
        </p:nvSpPr>
        <p:spPr>
          <a:xfrm>
            <a:off x="837553" y="5391815"/>
            <a:ext cx="10515600" cy="964892"/>
          </a:xfrm>
        </p:spPr>
        <p:txBody>
          <a:bodyPr>
            <a:normAutofit/>
          </a:bodyPr>
          <a:lstStyle/>
          <a:p>
            <a:pPr marL="0" indent="0">
              <a:buNone/>
            </a:pPr>
            <a:r>
              <a:rPr lang="en-US" sz="2000" dirty="0"/>
              <a:t>When the list of participants appears, hover your mouse over your name until you see the option to select ‘Rename’.  </a:t>
            </a:r>
            <a:r>
              <a:rPr lang="en-US" sz="2000" dirty="0">
                <a:highlight>
                  <a:srgbClr val="FFFF00"/>
                </a:highlight>
              </a:rPr>
              <a:t>Note—we will not be able to award continuing education credit or a certificate of attendance without your first and last name appearing on the Zoom attendance log.</a:t>
            </a:r>
            <a:endParaRPr lang="en-US" sz="2000" dirty="0"/>
          </a:p>
        </p:txBody>
      </p:sp>
      <p:pic>
        <p:nvPicPr>
          <p:cNvPr id="12" name="Picture 11">
            <a:extLst>
              <a:ext uri="{FF2B5EF4-FFF2-40B4-BE49-F238E27FC236}">
                <a16:creationId xmlns:a16="http://schemas.microsoft.com/office/drawing/2014/main" id="{7680C17B-B6D9-8F49-BF35-162C7188F26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786565" y="3027711"/>
            <a:ext cx="6617575" cy="1931786"/>
          </a:xfrm>
          <a:prstGeom prst="rect">
            <a:avLst/>
          </a:prstGeom>
          <a:noFill/>
          <a:ln>
            <a:noFill/>
          </a:ln>
        </p:spPr>
      </p:pic>
    </p:spTree>
    <p:extLst>
      <p:ext uri="{BB962C8B-B14F-4D97-AF65-F5344CB8AC3E}">
        <p14:creationId xmlns:p14="http://schemas.microsoft.com/office/powerpoint/2010/main" val="2219004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C42ED1-6FCC-524E-93DB-59FFBF91060E}"/>
              </a:ext>
            </a:extLst>
          </p:cNvPr>
          <p:cNvSpPr txBox="1"/>
          <p:nvPr/>
        </p:nvSpPr>
        <p:spPr>
          <a:xfrm>
            <a:off x="2422334" y="501293"/>
            <a:ext cx="7347332"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Continuing Education Statement</a:t>
            </a:r>
          </a:p>
        </p:txBody>
      </p:sp>
      <p:sp>
        <p:nvSpPr>
          <p:cNvPr id="8" name="Rectangle 7">
            <a:extLst>
              <a:ext uri="{FF2B5EF4-FFF2-40B4-BE49-F238E27FC236}">
                <a16:creationId xmlns:a16="http://schemas.microsoft.com/office/drawing/2014/main" id="{EC810670-2719-854D-88B6-258166F1983F}"/>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C9D95ED-8312-374B-B867-C8E96F221685}"/>
              </a:ext>
            </a:extLst>
          </p:cNvPr>
          <p:cNvPicPr>
            <a:picLocks noChangeAspect="1"/>
          </p:cNvPicPr>
          <p:nvPr/>
        </p:nvPicPr>
        <p:blipFill>
          <a:blip r:embed="rId2">
            <a:alphaModFix amt="5000"/>
          </a:blip>
          <a:stretch>
            <a:fillRect/>
          </a:stretch>
        </p:blipFill>
        <p:spPr>
          <a:xfrm>
            <a:off x="1943423" y="-600030"/>
            <a:ext cx="8305153" cy="8305153"/>
          </a:xfrm>
          <a:prstGeom prst="rect">
            <a:avLst/>
          </a:prstGeom>
        </p:spPr>
      </p:pic>
      <p:pic>
        <p:nvPicPr>
          <p:cNvPr id="7" name="Graphic 6" descr="Graduation cap with solid fill">
            <a:extLst>
              <a:ext uri="{FF2B5EF4-FFF2-40B4-BE49-F238E27FC236}">
                <a16:creationId xmlns:a16="http://schemas.microsoft.com/office/drawing/2014/main" id="{10AE3331-A20C-F047-9588-660EAEE4EE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4768" y="367258"/>
            <a:ext cx="914400" cy="914400"/>
          </a:xfrm>
          <a:prstGeom prst="rect">
            <a:avLst/>
          </a:prstGeom>
        </p:spPr>
      </p:pic>
      <p:sp>
        <p:nvSpPr>
          <p:cNvPr id="6" name="Rectangle 5">
            <a:extLst>
              <a:ext uri="{FF2B5EF4-FFF2-40B4-BE49-F238E27FC236}">
                <a16:creationId xmlns:a16="http://schemas.microsoft.com/office/drawing/2014/main" id="{17D0C42C-6B18-594D-8B3B-6C7372E6ED07}"/>
              </a:ext>
            </a:extLst>
          </p:cNvPr>
          <p:cNvSpPr/>
          <p:nvPr/>
        </p:nvSpPr>
        <p:spPr>
          <a:xfrm>
            <a:off x="208155" y="1542006"/>
            <a:ext cx="11775688" cy="4948406"/>
          </a:xfrm>
          <a:prstGeom prst="rect">
            <a:avLst/>
          </a:prstGeom>
        </p:spPr>
        <p:txBody>
          <a:bodyPr wrap="square">
            <a:spAutoFit/>
          </a:bodyPr>
          <a:lstStyle/>
          <a:p>
            <a:pPr>
              <a:lnSpc>
                <a:spcPct val="107000"/>
              </a:lnSpc>
              <a:spcAft>
                <a:spcPts val="800"/>
              </a:spcAft>
            </a:pPr>
            <a:r>
              <a:rPr lang="en-US" sz="1700" b="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Continuing education credit statements for TOQQ 6.11.21</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17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Physicians:</a:t>
            </a:r>
            <a:r>
              <a:rPr lang="en-US"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The University of Kansas Medical Center Office of Continuing Medical Education is accredited by the Accreditation Council for Continuing Medical Education (ACCME) to provide continuing medical education for physicians.</a:t>
            </a:r>
            <a:endParaRPr lang="en-US" sz="17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marR="0">
              <a:lnSpc>
                <a:spcPct val="90000"/>
              </a:lnSpc>
              <a:spcBef>
                <a:spcPts val="0"/>
              </a:spcBef>
              <a:spcAft>
                <a:spcPts val="0"/>
              </a:spcAft>
            </a:pPr>
            <a:r>
              <a:rPr lang="en-US" sz="1700" dirty="0">
                <a:latin typeface="Times New Roman" panose="02020603050405020304" pitchFamily="18" charset="0"/>
                <a:ea typeface="Times New Roman" panose="02020603050405020304" pitchFamily="18" charset="0"/>
              </a:rPr>
              <a:t> </a:t>
            </a:r>
          </a:p>
          <a:p>
            <a:pPr marL="457200" marR="0">
              <a:lnSpc>
                <a:spcPct val="90000"/>
              </a:lnSpc>
              <a:spcBef>
                <a:spcPts val="0"/>
              </a:spcBef>
              <a:spcAft>
                <a:spcPts val="0"/>
              </a:spcAft>
            </a:pPr>
            <a:r>
              <a:rPr lang="en-US"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University of Kansas Medical Center Office of Continuing Medical Education designates this live activity for a maximum of 1.0  </a:t>
            </a:r>
            <a:r>
              <a:rPr lang="en-US" sz="17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AMA PRA Category 1 Credit(s)™</a:t>
            </a:r>
            <a:r>
              <a:rPr lang="en-US"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Physicians should claim only the credit commensurate with the extent of their participation in the activity.</a:t>
            </a:r>
            <a:endParaRPr lang="en-US" sz="1700" dirty="0">
              <a:latin typeface="Times New Roman" panose="02020603050405020304" pitchFamily="18" charset="0"/>
              <a:ea typeface="Times New Roman" panose="02020603050405020304" pitchFamily="18" charset="0"/>
            </a:endParaRPr>
          </a:p>
          <a:p>
            <a:pPr marL="457200" marR="0">
              <a:lnSpc>
                <a:spcPct val="90000"/>
              </a:lnSpc>
              <a:spcBef>
                <a:spcPts val="0"/>
              </a:spcBef>
              <a:spcAft>
                <a:spcPts val="0"/>
              </a:spcAft>
            </a:pPr>
            <a:r>
              <a:rPr lang="en-US" sz="1700" dirty="0">
                <a:latin typeface="Times New Roman" panose="02020603050405020304" pitchFamily="18" charset="0"/>
                <a:ea typeface="Times New Roman" panose="02020603050405020304" pitchFamily="18" charset="0"/>
              </a:rPr>
              <a:t> </a:t>
            </a: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17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APRN/RN</a:t>
            </a:r>
            <a:r>
              <a:rPr lang="en-US"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The University of Kansas Medical Center Area Health Education Center East is approved as a provider of CNE by the Kansas State Board of Nursing. This course offering is approved for 1.0 contact hours applicable for APRN or RN </a:t>
            </a:r>
            <a:r>
              <a:rPr lang="en-US" sz="17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relicensure</a:t>
            </a:r>
            <a:r>
              <a:rPr lang="en-US"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Kansas State Board of Nursing provider number: LT0056-0749. Mary Beth Warren, MS, RN, Coordinator.</a:t>
            </a:r>
          </a:p>
          <a:p>
            <a:pPr marL="342900" marR="0" lvl="0" indent="-342900">
              <a:lnSpc>
                <a:spcPct val="90000"/>
              </a:lnSpc>
              <a:spcBef>
                <a:spcPts val="0"/>
              </a:spcBef>
              <a:spcAft>
                <a:spcPts val="0"/>
              </a:spcAft>
              <a:buFont typeface="Arial" panose="020B0604020202020204" pitchFamily="34" charset="0"/>
              <a:buChar char="•"/>
              <a:tabLst>
                <a:tab pos="457200" algn="l"/>
              </a:tabLst>
            </a:pPr>
            <a:endParaRPr lang="en-US"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17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Social Work:  </a:t>
            </a:r>
            <a:r>
              <a:rPr lang="en-US" sz="1700" dirty="0"/>
              <a:t>The University of Kansas Medical Center Area Health Education Center East, as an approved provider of continuing education by the Kansas Behavioral Sciences Regulatory Board presents this offering for a maximum of 1.0 hour credit applicable for </a:t>
            </a:r>
            <a:r>
              <a:rPr lang="en-US" sz="1700" dirty="0" err="1"/>
              <a:t>relicensure</a:t>
            </a:r>
            <a:r>
              <a:rPr lang="en-US" sz="1700" dirty="0"/>
              <a:t> of LASWs, LBSWs, LMSWs and LSCSWs. Kansas Provider Number 12-002. Mary Beth Warren, MS, RN, coordinator.</a:t>
            </a:r>
            <a:endParaRPr lang="en-US" sz="1700" b="1" dirty="0">
              <a:solidFill>
                <a:srgbClr val="000000"/>
              </a:solidFill>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endParaRPr lang="en-US" sz="17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marR="0">
              <a:lnSpc>
                <a:spcPct val="90000"/>
              </a:lnSpc>
              <a:spcBef>
                <a:spcPts val="0"/>
              </a:spcBef>
              <a:spcAft>
                <a:spcPts val="0"/>
              </a:spcAft>
            </a:pPr>
            <a:r>
              <a:rPr lang="en-US"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1700" b="1" dirty="0">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Attendance requirement for nurses and social workers</a:t>
            </a:r>
            <a:r>
              <a:rPr lang="en-US" sz="17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Participants missing more than 10% of this offering will not receive continuing education credit.  Partial credit will not be awarded.</a:t>
            </a:r>
            <a:endParaRPr lang="en-US" sz="1700" dirty="0">
              <a:latin typeface="Times New Roman" panose="02020603050405020304" pitchFamily="18" charset="0"/>
              <a:ea typeface="Times New Roman" panose="02020603050405020304" pitchFamily="18" charset="0"/>
            </a:endParaRPr>
          </a:p>
          <a:p>
            <a:pPr marL="457200" marR="0">
              <a:lnSpc>
                <a:spcPct val="90000"/>
              </a:lnSpc>
              <a:spcBef>
                <a:spcPts val="0"/>
              </a:spcBef>
              <a:spcAft>
                <a:spcPts val="0"/>
              </a:spcAft>
            </a:pPr>
            <a:r>
              <a:rPr lang="en-US"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sz="1700" dirty="0">
              <a:latin typeface="Times New Roman" panose="02020603050405020304" pitchFamily="18" charset="0"/>
              <a:ea typeface="Times New Roman" panose="02020603050405020304" pitchFamily="18" charset="0"/>
            </a:endParaRPr>
          </a:p>
          <a:p>
            <a:pPr marL="457200" marR="0">
              <a:lnSpc>
                <a:spcPct val="90000"/>
              </a:lnSpc>
              <a:spcBef>
                <a:spcPts val="0"/>
              </a:spcBef>
              <a:spcAft>
                <a:spcPts val="0"/>
              </a:spcAft>
            </a:pPr>
            <a:r>
              <a:rPr lang="en-US" sz="17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Certificates of attendance</a:t>
            </a:r>
            <a:r>
              <a:rPr lang="en-US"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are available to other participants upon completion of documentation of attendance and evaluation</a:t>
            </a:r>
            <a:endParaRPr lang="en-US" sz="17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6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810670-2719-854D-88B6-258166F1983F}"/>
              </a:ext>
            </a:extLst>
          </p:cNvPr>
          <p:cNvSpPr/>
          <p:nvPr/>
        </p:nvSpPr>
        <p:spPr>
          <a:xfrm>
            <a:off x="0" y="367258"/>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C9D95ED-8312-374B-B867-C8E96F221685}"/>
              </a:ext>
            </a:extLst>
          </p:cNvPr>
          <p:cNvPicPr>
            <a:picLocks noChangeAspect="1"/>
          </p:cNvPicPr>
          <p:nvPr/>
        </p:nvPicPr>
        <p:blipFill>
          <a:blip r:embed="rId2">
            <a:alphaModFix amt="5000"/>
          </a:blip>
          <a:stretch>
            <a:fillRect/>
          </a:stretch>
        </p:blipFill>
        <p:spPr>
          <a:xfrm>
            <a:off x="1943423" y="-588879"/>
            <a:ext cx="8305153" cy="8305153"/>
          </a:xfrm>
          <a:prstGeom prst="rect">
            <a:avLst/>
          </a:prstGeom>
        </p:spPr>
      </p:pic>
      <p:sp>
        <p:nvSpPr>
          <p:cNvPr id="5" name="TextBox 4">
            <a:extLst>
              <a:ext uri="{FF2B5EF4-FFF2-40B4-BE49-F238E27FC236}">
                <a16:creationId xmlns:a16="http://schemas.microsoft.com/office/drawing/2014/main" id="{89C42ED1-6FCC-524E-93DB-59FFBF91060E}"/>
              </a:ext>
            </a:extLst>
          </p:cNvPr>
          <p:cNvSpPr txBox="1"/>
          <p:nvPr/>
        </p:nvSpPr>
        <p:spPr>
          <a:xfrm>
            <a:off x="1118239" y="585333"/>
            <a:ext cx="9955520" cy="523220"/>
          </a:xfrm>
          <a:prstGeom prst="rect">
            <a:avLst/>
          </a:prstGeom>
          <a:noFill/>
        </p:spPr>
        <p:txBody>
          <a:bodyPr wrap="square" rtlCol="0">
            <a:spAutoFit/>
          </a:bodyPr>
          <a:lstStyle/>
          <a:p>
            <a:r>
              <a:rPr lang="en-US" sz="2800" b="1" dirty="0">
                <a:solidFill>
                  <a:srgbClr val="004174"/>
                </a:solidFill>
                <a:latin typeface="Century Gothic" panose="020B0502020202020204" pitchFamily="34" charset="0"/>
              </a:rPr>
              <a:t>Continuing Education Credit or Certificate of Attendance</a:t>
            </a:r>
          </a:p>
        </p:txBody>
      </p:sp>
      <p:pic>
        <p:nvPicPr>
          <p:cNvPr id="7" name="Graphic 6" descr="Graduation cap with solid fill">
            <a:extLst>
              <a:ext uri="{FF2B5EF4-FFF2-40B4-BE49-F238E27FC236}">
                <a16:creationId xmlns:a16="http://schemas.microsoft.com/office/drawing/2014/main" id="{10AE3331-A20C-F047-9588-660EAEE4EE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3839" y="389743"/>
            <a:ext cx="914400" cy="914400"/>
          </a:xfrm>
          <a:prstGeom prst="rect">
            <a:avLst/>
          </a:prstGeom>
        </p:spPr>
      </p:pic>
      <p:sp>
        <p:nvSpPr>
          <p:cNvPr id="10" name="Rectangle 9">
            <a:extLst>
              <a:ext uri="{FF2B5EF4-FFF2-40B4-BE49-F238E27FC236}">
                <a16:creationId xmlns:a16="http://schemas.microsoft.com/office/drawing/2014/main" id="{4FC28A95-7664-3B4E-9939-47AA9F6039AC}"/>
              </a:ext>
            </a:extLst>
          </p:cNvPr>
          <p:cNvSpPr/>
          <p:nvPr/>
        </p:nvSpPr>
        <p:spPr>
          <a:xfrm>
            <a:off x="408972" y="1855537"/>
            <a:ext cx="11783028" cy="3416320"/>
          </a:xfrm>
          <a:prstGeom prst="rect">
            <a:avLst/>
          </a:prstGeom>
        </p:spPr>
        <p:txBody>
          <a:bodyPr wrap="square">
            <a:spAutoFit/>
          </a:bodyPr>
          <a:lstStyle/>
          <a:p>
            <a:pPr lvl="0" algn="ctr"/>
            <a:r>
              <a:rPr lang="en-US" sz="2800" dirty="0"/>
              <a:t>ACTIVITY IDENTIFICATION/SIGN IN CODE:  </a:t>
            </a:r>
            <a:r>
              <a:rPr lang="en-US" sz="3600" b="1" dirty="0">
                <a:solidFill>
                  <a:srgbClr val="FF0000"/>
                </a:solidFill>
              </a:rPr>
              <a:t>93sorn</a:t>
            </a:r>
          </a:p>
          <a:p>
            <a:pPr lvl="0" algn="ctr"/>
            <a:endParaRPr lang="en-US" sz="2000" dirty="0"/>
          </a:p>
          <a:p>
            <a:pPr lvl="0" algn="ctr"/>
            <a:r>
              <a:rPr lang="en-US" sz="2000" dirty="0"/>
              <a:t>DEADLINE TO ENTER CODE AND COMPLETE EVALUATION: </a:t>
            </a:r>
            <a:r>
              <a:rPr lang="en-US" sz="2000" dirty="0">
                <a:highlight>
                  <a:srgbClr val="FFFF00"/>
                </a:highlight>
              </a:rPr>
              <a:t>Thursday, June 17, 2021 at 5:00 PM </a:t>
            </a:r>
          </a:p>
          <a:p>
            <a:pPr lvl="0" algn="ctr"/>
            <a:endParaRPr lang="en-US" sz="2000" dirty="0"/>
          </a:p>
          <a:p>
            <a:pPr lvl="0"/>
            <a:endParaRPr lang="en-US" sz="2000" dirty="0"/>
          </a:p>
          <a:p>
            <a:pPr lvl="0" algn="ctr"/>
            <a:r>
              <a:rPr lang="en-US" sz="2000" dirty="0"/>
              <a:t>Using your mobile phone, you can text the activity identification code to (828) 216-8114. </a:t>
            </a:r>
          </a:p>
          <a:p>
            <a:pPr lvl="0" algn="ctr"/>
            <a:r>
              <a:rPr lang="en-US" sz="2000" b="1" dirty="0"/>
              <a:t>OR</a:t>
            </a:r>
            <a:endParaRPr lang="en-US" sz="2000" dirty="0"/>
          </a:p>
          <a:p>
            <a:pPr lvl="0" algn="ctr"/>
            <a:r>
              <a:rPr lang="en-US" sz="2000" dirty="0"/>
              <a:t>Accessing </a:t>
            </a:r>
            <a:r>
              <a:rPr lang="en-US" sz="2000" u="sng" dirty="0">
                <a:hlinkClick r:id="rId5"/>
              </a:rPr>
              <a:t>www.eeds.com</a:t>
            </a:r>
            <a:r>
              <a:rPr lang="en-US" sz="2000" dirty="0"/>
              <a:t> from a mobile device or PC and entering the activity identification code; </a:t>
            </a:r>
          </a:p>
          <a:p>
            <a:pPr algn="ctr"/>
            <a:r>
              <a:rPr lang="en-US" sz="2000" b="1" dirty="0"/>
              <a:t>OR</a:t>
            </a:r>
          </a:p>
          <a:p>
            <a:pPr lvl="0" algn="ctr"/>
            <a:r>
              <a:rPr lang="en-US" sz="2000" dirty="0"/>
              <a:t>Downloading the eeds mobile app (iOS, Android) and using the activity identification code to sign-in to events.</a:t>
            </a:r>
          </a:p>
        </p:txBody>
      </p:sp>
    </p:spTree>
    <p:extLst>
      <p:ext uri="{BB962C8B-B14F-4D97-AF65-F5344CB8AC3E}">
        <p14:creationId xmlns:p14="http://schemas.microsoft.com/office/powerpoint/2010/main" val="3218577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C430B-6AE7-2047-BA45-BD437D38B9B0}"/>
              </a:ext>
            </a:extLst>
          </p:cNvPr>
          <p:cNvPicPr>
            <a:picLocks noChangeAspect="1"/>
          </p:cNvPicPr>
          <p:nvPr/>
        </p:nvPicPr>
        <p:blipFill>
          <a:blip r:embed="rId2">
            <a:alphaModFix amt="5000"/>
          </a:blip>
          <a:stretch>
            <a:fillRect/>
          </a:stretch>
        </p:blipFill>
        <p:spPr>
          <a:xfrm>
            <a:off x="1943421" y="-618320"/>
            <a:ext cx="8305153" cy="8305153"/>
          </a:xfrm>
          <a:prstGeom prst="rect">
            <a:avLst/>
          </a:prstGeom>
        </p:spPr>
      </p:pic>
      <p:sp>
        <p:nvSpPr>
          <p:cNvPr id="5" name="TextBox 4">
            <a:extLst>
              <a:ext uri="{FF2B5EF4-FFF2-40B4-BE49-F238E27FC236}">
                <a16:creationId xmlns:a16="http://schemas.microsoft.com/office/drawing/2014/main" id="{65186D3C-A348-FC4B-AFEC-6FF47AA6FDA3}"/>
              </a:ext>
            </a:extLst>
          </p:cNvPr>
          <p:cNvSpPr txBox="1"/>
          <p:nvPr/>
        </p:nvSpPr>
        <p:spPr>
          <a:xfrm>
            <a:off x="4277806" y="501293"/>
            <a:ext cx="3636387"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Funding Source</a:t>
            </a:r>
          </a:p>
        </p:txBody>
      </p:sp>
      <p:sp>
        <p:nvSpPr>
          <p:cNvPr id="6" name="TextBox 5">
            <a:extLst>
              <a:ext uri="{FF2B5EF4-FFF2-40B4-BE49-F238E27FC236}">
                <a16:creationId xmlns:a16="http://schemas.microsoft.com/office/drawing/2014/main" id="{EC0D2BDC-B493-DF4D-B900-52290356A901}"/>
              </a:ext>
            </a:extLst>
          </p:cNvPr>
          <p:cNvSpPr txBox="1"/>
          <p:nvPr/>
        </p:nvSpPr>
        <p:spPr>
          <a:xfrm>
            <a:off x="936603" y="2841758"/>
            <a:ext cx="10318787" cy="1384995"/>
          </a:xfrm>
          <a:prstGeom prst="rect">
            <a:avLst/>
          </a:prstGeom>
          <a:noFill/>
        </p:spPr>
        <p:txBody>
          <a:bodyPr wrap="square" rtlCol="0">
            <a:spAutoFit/>
          </a:bodyPr>
          <a:lstStyle/>
          <a:p>
            <a:pPr algn="ctr"/>
            <a:r>
              <a:rPr lang="en-US" sz="2800" dirty="0">
                <a:solidFill>
                  <a:srgbClr val="004174"/>
                </a:solidFill>
              </a:rPr>
              <a:t>This project is funded by a Pfizer Independent Grant for Learning and Change with additional support from The University of Kansas Cancer Center and Masonic Cancer Alliance.</a:t>
            </a:r>
          </a:p>
        </p:txBody>
      </p:sp>
      <p:sp>
        <p:nvSpPr>
          <p:cNvPr id="7" name="Rectangle 6">
            <a:extLst>
              <a:ext uri="{FF2B5EF4-FFF2-40B4-BE49-F238E27FC236}">
                <a16:creationId xmlns:a16="http://schemas.microsoft.com/office/drawing/2014/main" id="{59FEDC9C-BACD-A649-AD92-CACD7EEACCD7}"/>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3505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ABF60D-8E78-1D49-BD88-B7D9550339CE}"/>
              </a:ext>
            </a:extLst>
          </p:cNvPr>
          <p:cNvSpPr txBox="1"/>
          <p:nvPr/>
        </p:nvSpPr>
        <p:spPr>
          <a:xfrm>
            <a:off x="4832682" y="501293"/>
            <a:ext cx="2526622"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Recording</a:t>
            </a:r>
          </a:p>
        </p:txBody>
      </p:sp>
      <p:sp>
        <p:nvSpPr>
          <p:cNvPr id="10" name="TextBox 9">
            <a:extLst>
              <a:ext uri="{FF2B5EF4-FFF2-40B4-BE49-F238E27FC236}">
                <a16:creationId xmlns:a16="http://schemas.microsoft.com/office/drawing/2014/main" id="{6E25E727-1F5D-FE42-939F-BC31924E18F2}"/>
              </a:ext>
            </a:extLst>
          </p:cNvPr>
          <p:cNvSpPr txBox="1"/>
          <p:nvPr/>
        </p:nvSpPr>
        <p:spPr>
          <a:xfrm>
            <a:off x="539255" y="3179491"/>
            <a:ext cx="11113476" cy="1225848"/>
          </a:xfrm>
          <a:prstGeom prst="rect">
            <a:avLst/>
          </a:prstGeom>
          <a:noFill/>
        </p:spPr>
        <p:txBody>
          <a:bodyPr wrap="square" rtlCol="0">
            <a:spAutoFit/>
          </a:bodyPr>
          <a:lstStyle/>
          <a:p>
            <a:pPr algn="ctr">
              <a:lnSpc>
                <a:spcPct val="150000"/>
              </a:lnSpc>
            </a:pPr>
            <a:r>
              <a:rPr lang="en-US" sz="2400" dirty="0">
                <a:solidFill>
                  <a:srgbClr val="004174"/>
                </a:solidFill>
              </a:rPr>
              <a:t>This ECHO session will be recorded for educational and quality improvement purposes.</a:t>
            </a:r>
          </a:p>
          <a:p>
            <a:pPr algn="ctr">
              <a:lnSpc>
                <a:spcPct val="150000"/>
              </a:lnSpc>
            </a:pPr>
            <a:r>
              <a:rPr lang="en-US" sz="2800" b="1" dirty="0">
                <a:solidFill>
                  <a:srgbClr val="004174"/>
                </a:solidFill>
              </a:rPr>
              <a:t>By participating in this ECHO clinic, you are consenting to be recorded. </a:t>
            </a:r>
          </a:p>
        </p:txBody>
      </p:sp>
      <p:pic>
        <p:nvPicPr>
          <p:cNvPr id="8200" name="Picture 8" descr="Zoom Icon Logo transparent PNG - StickPNG">
            <a:extLst>
              <a:ext uri="{FF2B5EF4-FFF2-40B4-BE49-F238E27FC236}">
                <a16:creationId xmlns:a16="http://schemas.microsoft.com/office/drawing/2014/main" id="{8863932D-3332-5E42-A066-118DA920FE55}"/>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a:fillRect/>
          </a:stretch>
        </p:blipFill>
        <p:spPr bwMode="auto">
          <a:xfrm>
            <a:off x="3373261" y="1244875"/>
            <a:ext cx="5445467" cy="5445467"/>
          </a:xfrm>
          <a:prstGeom prst="rect">
            <a:avLst/>
          </a:prstGeom>
          <a:noFill/>
          <a:effectLst>
            <a:glow>
              <a:schemeClr val="accent1">
                <a:alpha val="40000"/>
              </a:schemeClr>
            </a:glow>
            <a:softEdge rad="317500"/>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306A696-E9EC-0D4F-A37F-90FD47C9064E}"/>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6395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8192</TotalTime>
  <Words>3299</Words>
  <Application>Microsoft Macintosh PowerPoint</Application>
  <PresentationFormat>Widescreen</PresentationFormat>
  <Paragraphs>289</Paragraphs>
  <Slides>38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Avenir Next</vt:lpstr>
      <vt:lpstr>Calibri</vt:lpstr>
      <vt:lpstr>Calibri Light</vt:lpstr>
      <vt:lpstr>Century Gothic</vt:lpstr>
      <vt:lpstr>Chalkboard SE</vt:lpstr>
      <vt:lpstr>Garamond</vt:lpstr>
      <vt:lpstr>Times New Roman</vt:lpstr>
      <vt:lpstr>Wingdings</vt:lpstr>
      <vt:lpstr>Office Theme</vt:lpstr>
      <vt:lpstr>PowerPoint Presentation</vt:lpstr>
      <vt:lpstr>PowerPoint Presentation</vt:lpstr>
      <vt:lpstr>PowerPoint Presentation</vt:lpstr>
      <vt:lpstr>PowerPoint Presentation</vt:lpstr>
      <vt:lpstr> You must sign in to Zoom with your full name (first and last) so we can confirm your attendance. After  you sign in, if you discover you need to change your name to display your first and last name, click on the ‘Participants’ tab at the bottom of your screen where you see other meeting controls.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Catie Knight</dc:creator>
  <cp:lastModifiedBy>Catie Knight</cp:lastModifiedBy>
  <cp:revision>227</cp:revision>
  <dcterms:created xsi:type="dcterms:W3CDTF">2021-03-02T16:34:15Z</dcterms:created>
  <dcterms:modified xsi:type="dcterms:W3CDTF">2021-06-11T03:19:45Z</dcterms:modified>
</cp:coreProperties>
</file>