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1"/>
  </p:sldMasterIdLst>
  <p:notesMasterIdLst>
    <p:notesMasterId r:id="rId52"/>
  </p:notesMasterIdLst>
  <p:sldIdLst>
    <p:sldId id="256" r:id="rId2"/>
    <p:sldId id="257" r:id="rId3"/>
    <p:sldId id="258" r:id="rId4"/>
    <p:sldId id="320" r:id="rId5"/>
    <p:sldId id="259" r:id="rId6"/>
    <p:sldId id="321" r:id="rId7"/>
    <p:sldId id="261" r:id="rId8"/>
    <p:sldId id="263" r:id="rId9"/>
    <p:sldId id="264" r:id="rId10"/>
    <p:sldId id="265" r:id="rId11"/>
    <p:sldId id="266" r:id="rId12"/>
    <p:sldId id="292" r:id="rId13"/>
    <p:sldId id="289" r:id="rId14"/>
    <p:sldId id="323" r:id="rId15"/>
    <p:sldId id="324" r:id="rId16"/>
    <p:sldId id="325" r:id="rId17"/>
    <p:sldId id="305" r:id="rId18"/>
    <p:sldId id="326" r:id="rId19"/>
    <p:sldId id="327" r:id="rId20"/>
    <p:sldId id="293" r:id="rId21"/>
    <p:sldId id="294" r:id="rId22"/>
    <p:sldId id="295" r:id="rId23"/>
    <p:sldId id="297" r:id="rId24"/>
    <p:sldId id="330" r:id="rId25"/>
    <p:sldId id="328" r:id="rId26"/>
    <p:sldId id="329" r:id="rId27"/>
    <p:sldId id="302" r:id="rId28"/>
    <p:sldId id="314" r:id="rId29"/>
    <p:sldId id="331" r:id="rId30"/>
    <p:sldId id="333" r:id="rId31"/>
    <p:sldId id="318"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268" r:id="rId49"/>
    <p:sldId id="270" r:id="rId50"/>
    <p:sldId id="35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00497F"/>
    <a:srgbClr val="004174"/>
    <a:srgbClr val="003D63"/>
    <a:srgbClr val="EEE5DC"/>
    <a:srgbClr val="F7B363"/>
    <a:srgbClr val="E0B46F"/>
    <a:srgbClr val="DAE3E3"/>
    <a:srgbClr val="002D4B"/>
    <a:srgbClr val="92AE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86"/>
    <p:restoredTop sz="90885"/>
  </p:normalViewPr>
  <p:slideViewPr>
    <p:cSldViewPr snapToGrid="0" snapToObjects="1">
      <p:cViewPr varScale="1">
        <p:scale>
          <a:sx n="125" d="100"/>
          <a:sy n="125" d="100"/>
        </p:scale>
        <p:origin x="192" y="14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4573F-8E23-D24B-8107-7491E1D5CC79}" type="datetimeFigureOut">
              <a:rPr lang="en-US" smtClean="0"/>
              <a:t>8/13/21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DA16C-85F3-E44E-A8CA-C86C07C778B6}" type="slidenum">
              <a:rPr lang="en-US" smtClean="0"/>
              <a:t>‹#›</a:t>
            </a:fld>
            <a:endParaRPr lang="en-US" dirty="0"/>
          </a:p>
        </p:txBody>
      </p:sp>
    </p:spTree>
    <p:extLst>
      <p:ext uri="{BB962C8B-B14F-4D97-AF65-F5344CB8AC3E}">
        <p14:creationId xmlns:p14="http://schemas.microsoft.com/office/powerpoint/2010/main" val="957213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1</a:t>
            </a:fld>
            <a:endParaRPr lang="en-US" dirty="0"/>
          </a:p>
        </p:txBody>
      </p:sp>
    </p:spTree>
    <p:extLst>
      <p:ext uri="{BB962C8B-B14F-4D97-AF65-F5344CB8AC3E}">
        <p14:creationId xmlns:p14="http://schemas.microsoft.com/office/powerpoint/2010/main" val="296829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23</a:t>
            </a:fld>
            <a:endParaRPr lang="en-US" dirty="0"/>
          </a:p>
        </p:txBody>
      </p:sp>
    </p:spTree>
    <p:extLst>
      <p:ext uri="{BB962C8B-B14F-4D97-AF65-F5344CB8AC3E}">
        <p14:creationId xmlns:p14="http://schemas.microsoft.com/office/powerpoint/2010/main" val="1220625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24</a:t>
            </a:fld>
            <a:endParaRPr lang="en-US" dirty="0"/>
          </a:p>
        </p:txBody>
      </p:sp>
    </p:spTree>
    <p:extLst>
      <p:ext uri="{BB962C8B-B14F-4D97-AF65-F5344CB8AC3E}">
        <p14:creationId xmlns:p14="http://schemas.microsoft.com/office/powerpoint/2010/main" val="264448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25</a:t>
            </a:fld>
            <a:endParaRPr lang="en-US" dirty="0"/>
          </a:p>
        </p:txBody>
      </p:sp>
    </p:spTree>
    <p:extLst>
      <p:ext uri="{BB962C8B-B14F-4D97-AF65-F5344CB8AC3E}">
        <p14:creationId xmlns:p14="http://schemas.microsoft.com/office/powerpoint/2010/main" val="437193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26</a:t>
            </a:fld>
            <a:endParaRPr lang="en-US" dirty="0"/>
          </a:p>
        </p:txBody>
      </p:sp>
    </p:spTree>
    <p:extLst>
      <p:ext uri="{BB962C8B-B14F-4D97-AF65-F5344CB8AC3E}">
        <p14:creationId xmlns:p14="http://schemas.microsoft.com/office/powerpoint/2010/main" val="648697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TKI + IO combinations were initially rising in popularity, an early concern was with how adverse effect management </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28</a:t>
            </a:fld>
            <a:endParaRPr lang="en-US" dirty="0"/>
          </a:p>
        </p:txBody>
      </p:sp>
    </p:spTree>
    <p:extLst>
      <p:ext uri="{BB962C8B-B14F-4D97-AF65-F5344CB8AC3E}">
        <p14:creationId xmlns:p14="http://schemas.microsoft.com/office/powerpoint/2010/main" val="1232962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29</a:t>
            </a:fld>
            <a:endParaRPr lang="en-US" dirty="0"/>
          </a:p>
        </p:txBody>
      </p:sp>
    </p:spTree>
    <p:extLst>
      <p:ext uri="{BB962C8B-B14F-4D97-AF65-F5344CB8AC3E}">
        <p14:creationId xmlns:p14="http://schemas.microsoft.com/office/powerpoint/2010/main" val="2881071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30</a:t>
            </a:fld>
            <a:endParaRPr lang="en-US" dirty="0"/>
          </a:p>
        </p:txBody>
      </p:sp>
    </p:spTree>
    <p:extLst>
      <p:ext uri="{BB962C8B-B14F-4D97-AF65-F5344CB8AC3E}">
        <p14:creationId xmlns:p14="http://schemas.microsoft.com/office/powerpoint/2010/main" val="728510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31</a:t>
            </a:fld>
            <a:endParaRPr lang="en-US" dirty="0"/>
          </a:p>
        </p:txBody>
      </p:sp>
    </p:spTree>
    <p:extLst>
      <p:ext uri="{BB962C8B-B14F-4D97-AF65-F5344CB8AC3E}">
        <p14:creationId xmlns:p14="http://schemas.microsoft.com/office/powerpoint/2010/main" val="1997483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32</a:t>
            </a:fld>
            <a:endParaRPr lang="en-US" dirty="0"/>
          </a:p>
        </p:txBody>
      </p:sp>
    </p:spTree>
    <p:extLst>
      <p:ext uri="{BB962C8B-B14F-4D97-AF65-F5344CB8AC3E}">
        <p14:creationId xmlns:p14="http://schemas.microsoft.com/office/powerpoint/2010/main" val="158916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33</a:t>
            </a:fld>
            <a:endParaRPr lang="en-US" dirty="0"/>
          </a:p>
        </p:txBody>
      </p:sp>
    </p:spTree>
    <p:extLst>
      <p:ext uri="{BB962C8B-B14F-4D97-AF65-F5344CB8AC3E}">
        <p14:creationId xmlns:p14="http://schemas.microsoft.com/office/powerpoint/2010/main" val="3420845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a:t>
            </a:fld>
            <a:endParaRPr lang="en-US" dirty="0"/>
          </a:p>
        </p:txBody>
      </p:sp>
    </p:spTree>
    <p:extLst>
      <p:ext uri="{BB962C8B-B14F-4D97-AF65-F5344CB8AC3E}">
        <p14:creationId xmlns:p14="http://schemas.microsoft.com/office/powerpoint/2010/main" val="633861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34</a:t>
            </a:fld>
            <a:endParaRPr lang="en-US" dirty="0"/>
          </a:p>
        </p:txBody>
      </p:sp>
    </p:spTree>
    <p:extLst>
      <p:ext uri="{BB962C8B-B14F-4D97-AF65-F5344CB8AC3E}">
        <p14:creationId xmlns:p14="http://schemas.microsoft.com/office/powerpoint/2010/main" val="4247977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35</a:t>
            </a:fld>
            <a:endParaRPr lang="en-US" dirty="0"/>
          </a:p>
        </p:txBody>
      </p:sp>
    </p:spTree>
    <p:extLst>
      <p:ext uri="{BB962C8B-B14F-4D97-AF65-F5344CB8AC3E}">
        <p14:creationId xmlns:p14="http://schemas.microsoft.com/office/powerpoint/2010/main" val="2976813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Jennifer – any other side effects for which we do this?</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36</a:t>
            </a:fld>
            <a:endParaRPr lang="en-US" dirty="0"/>
          </a:p>
        </p:txBody>
      </p:sp>
    </p:spTree>
    <p:extLst>
      <p:ext uri="{BB962C8B-B14F-4D97-AF65-F5344CB8AC3E}">
        <p14:creationId xmlns:p14="http://schemas.microsoft.com/office/powerpoint/2010/main" val="1769023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Jennifer -- sorry, I ran out of time here. If you can send slides back to me tonight, I will expand.,</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37</a:t>
            </a:fld>
            <a:endParaRPr lang="en-US" dirty="0"/>
          </a:p>
        </p:txBody>
      </p:sp>
    </p:spTree>
    <p:extLst>
      <p:ext uri="{BB962C8B-B14F-4D97-AF65-F5344CB8AC3E}">
        <p14:creationId xmlns:p14="http://schemas.microsoft.com/office/powerpoint/2010/main" val="2393580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38</a:t>
            </a:fld>
            <a:endParaRPr lang="en-US" dirty="0"/>
          </a:p>
        </p:txBody>
      </p:sp>
    </p:spTree>
    <p:extLst>
      <p:ext uri="{BB962C8B-B14F-4D97-AF65-F5344CB8AC3E}">
        <p14:creationId xmlns:p14="http://schemas.microsoft.com/office/powerpoint/2010/main" val="3312373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39</a:t>
            </a:fld>
            <a:endParaRPr lang="en-US" dirty="0"/>
          </a:p>
        </p:txBody>
      </p:sp>
    </p:spTree>
    <p:extLst>
      <p:ext uri="{BB962C8B-B14F-4D97-AF65-F5344CB8AC3E}">
        <p14:creationId xmlns:p14="http://schemas.microsoft.com/office/powerpoint/2010/main" val="509601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40</a:t>
            </a:fld>
            <a:endParaRPr lang="en-US" dirty="0"/>
          </a:p>
        </p:txBody>
      </p:sp>
    </p:spTree>
    <p:extLst>
      <p:ext uri="{BB962C8B-B14F-4D97-AF65-F5344CB8AC3E}">
        <p14:creationId xmlns:p14="http://schemas.microsoft.com/office/powerpoint/2010/main" val="966417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41</a:t>
            </a:fld>
            <a:endParaRPr lang="en-US" dirty="0"/>
          </a:p>
        </p:txBody>
      </p:sp>
    </p:spTree>
    <p:extLst>
      <p:ext uri="{BB962C8B-B14F-4D97-AF65-F5344CB8AC3E}">
        <p14:creationId xmlns:p14="http://schemas.microsoft.com/office/powerpoint/2010/main" val="2448608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Jennifer – can you describe what you would do to work up/manage her diarrhea?</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42</a:t>
            </a:fld>
            <a:endParaRPr lang="en-US" dirty="0"/>
          </a:p>
        </p:txBody>
      </p:sp>
    </p:spTree>
    <p:extLst>
      <p:ext uri="{BB962C8B-B14F-4D97-AF65-F5344CB8AC3E}">
        <p14:creationId xmlns:p14="http://schemas.microsoft.com/office/powerpoint/2010/main" val="2554846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Jennifer – can you describe what you would do to work up/manage her diarrhea?</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43</a:t>
            </a:fld>
            <a:endParaRPr lang="en-US" dirty="0"/>
          </a:p>
        </p:txBody>
      </p:sp>
    </p:spTree>
    <p:extLst>
      <p:ext uri="{BB962C8B-B14F-4D97-AF65-F5344CB8AC3E}">
        <p14:creationId xmlns:p14="http://schemas.microsoft.com/office/powerpoint/2010/main" val="7868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Share Screen and ask participants to introduce themselves.</a:t>
            </a:r>
          </a:p>
        </p:txBody>
      </p:sp>
      <p:sp>
        <p:nvSpPr>
          <p:cNvPr id="4" name="Slide Number Placeholder 3"/>
          <p:cNvSpPr>
            <a:spLocks noGrp="1"/>
          </p:cNvSpPr>
          <p:nvPr>
            <p:ph type="sldNum" sz="quarter" idx="5"/>
          </p:nvPr>
        </p:nvSpPr>
        <p:spPr/>
        <p:txBody>
          <a:bodyPr/>
          <a:lstStyle/>
          <a:p>
            <a:fld id="{A89DA16C-85F3-E44E-A8CA-C86C07C778B6}" type="slidenum">
              <a:rPr lang="en-US" smtClean="0"/>
              <a:t>11</a:t>
            </a:fld>
            <a:endParaRPr lang="en-US" dirty="0"/>
          </a:p>
        </p:txBody>
      </p:sp>
    </p:spTree>
    <p:extLst>
      <p:ext uri="{BB962C8B-B14F-4D97-AF65-F5344CB8AC3E}">
        <p14:creationId xmlns:p14="http://schemas.microsoft.com/office/powerpoint/2010/main" val="1731547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Jennifer – can you describe what you would do to work up/manage her diarrhea</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44</a:t>
            </a:fld>
            <a:endParaRPr lang="en-US" dirty="0"/>
          </a:p>
        </p:txBody>
      </p:sp>
    </p:spTree>
    <p:extLst>
      <p:ext uri="{BB962C8B-B14F-4D97-AF65-F5344CB8AC3E}">
        <p14:creationId xmlns:p14="http://schemas.microsoft.com/office/powerpoint/2010/main" val="2912547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45</a:t>
            </a:fld>
            <a:endParaRPr lang="en-US" dirty="0"/>
          </a:p>
        </p:txBody>
      </p:sp>
    </p:spTree>
    <p:extLst>
      <p:ext uri="{BB962C8B-B14F-4D97-AF65-F5344CB8AC3E}">
        <p14:creationId xmlns:p14="http://schemas.microsoft.com/office/powerpoint/2010/main" val="2383338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46</a:t>
            </a:fld>
            <a:endParaRPr lang="en-US" dirty="0"/>
          </a:p>
        </p:txBody>
      </p:sp>
    </p:spTree>
    <p:extLst>
      <p:ext uri="{BB962C8B-B14F-4D97-AF65-F5344CB8AC3E}">
        <p14:creationId xmlns:p14="http://schemas.microsoft.com/office/powerpoint/2010/main" val="3292262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47</a:t>
            </a:fld>
            <a:endParaRPr lang="en-US" dirty="0"/>
          </a:p>
        </p:txBody>
      </p:sp>
    </p:spTree>
    <p:extLst>
      <p:ext uri="{BB962C8B-B14F-4D97-AF65-F5344CB8AC3E}">
        <p14:creationId xmlns:p14="http://schemas.microsoft.com/office/powerpoint/2010/main" val="3243642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13</a:t>
            </a:fld>
            <a:endParaRPr lang="en-US" dirty="0"/>
          </a:p>
        </p:txBody>
      </p:sp>
    </p:spTree>
    <p:extLst>
      <p:ext uri="{BB962C8B-B14F-4D97-AF65-F5344CB8AC3E}">
        <p14:creationId xmlns:p14="http://schemas.microsoft.com/office/powerpoint/2010/main" val="3362560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cover items 1 and 2 above in this talk – items 3 and 4 are covered in our last talk with Dr. Grace Martin, an oncology pharmacist. We recommend that you circle back if you weren’t able to join us live.</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17</a:t>
            </a:fld>
            <a:endParaRPr lang="en-US" dirty="0"/>
          </a:p>
        </p:txBody>
      </p:sp>
    </p:spTree>
    <p:extLst>
      <p:ext uri="{BB962C8B-B14F-4D97-AF65-F5344CB8AC3E}">
        <p14:creationId xmlns:p14="http://schemas.microsoft.com/office/powerpoint/2010/main" val="2615704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discussions are hard to do well, and I would imagine that many of us have experienced a less-than-ideal discussion or witnessed its aftermath.</a:t>
            </a:r>
          </a:p>
          <a:p>
            <a:r>
              <a:rPr lang="en-US" dirty="0"/>
              <a:t>- There is a lot that depends on these conversations, and so few of us have formal training!</a:t>
            </a:r>
          </a:p>
          <a:p>
            <a:r>
              <a:rPr lang="en-US" dirty="0"/>
              <a:t>- Based on feedback from our qualitative study, advance practice providers are particularly adept at conducting these discussions</a:t>
            </a:r>
          </a:p>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18</a:t>
            </a:fld>
            <a:endParaRPr lang="en-US" dirty="0"/>
          </a:p>
        </p:txBody>
      </p:sp>
    </p:spTree>
    <p:extLst>
      <p:ext uri="{BB962C8B-B14F-4D97-AF65-F5344CB8AC3E}">
        <p14:creationId xmlns:p14="http://schemas.microsoft.com/office/powerpoint/2010/main" val="261468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TKI + IO combinations were initially rising in popularity, an early concern was with how adverse effect management </a:t>
            </a:r>
          </a:p>
        </p:txBody>
      </p:sp>
      <p:sp>
        <p:nvSpPr>
          <p:cNvPr id="4" name="Slide Number Placeholder 3"/>
          <p:cNvSpPr>
            <a:spLocks noGrp="1"/>
          </p:cNvSpPr>
          <p:nvPr>
            <p:ph type="sldNum" sz="quarter" idx="5"/>
          </p:nvPr>
        </p:nvSpPr>
        <p:spPr/>
        <p:txBody>
          <a:bodyPr/>
          <a:lstStyle/>
          <a:p>
            <a:fld id="{A89DA16C-85F3-E44E-A8CA-C86C07C778B6}" type="slidenum">
              <a:rPr lang="en-US" smtClean="0"/>
              <a:t>20</a:t>
            </a:fld>
            <a:endParaRPr lang="en-US" dirty="0"/>
          </a:p>
        </p:txBody>
      </p:sp>
    </p:spTree>
    <p:extLst>
      <p:ext uri="{BB962C8B-B14F-4D97-AF65-F5344CB8AC3E}">
        <p14:creationId xmlns:p14="http://schemas.microsoft.com/office/powerpoint/2010/main" val="217316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21</a:t>
            </a:fld>
            <a:endParaRPr lang="en-US" dirty="0"/>
          </a:p>
        </p:txBody>
      </p:sp>
    </p:spTree>
    <p:extLst>
      <p:ext uri="{BB962C8B-B14F-4D97-AF65-F5344CB8AC3E}">
        <p14:creationId xmlns:p14="http://schemas.microsoft.com/office/powerpoint/2010/main" val="3254571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Jennifer – on this slide, after you say your points of emphasis for TKIs and immunotherapy, I will ask you what you would say to a patient when counseling them about the highlights for Ms. Y (TKI + IO) versus Ms. 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9DA16C-85F3-E44E-A8CA-C86C07C778B6}" type="slidenum">
              <a:rPr lang="en-US" smtClean="0"/>
              <a:t>22</a:t>
            </a:fld>
            <a:endParaRPr lang="en-US" dirty="0"/>
          </a:p>
        </p:txBody>
      </p:sp>
    </p:spTree>
    <p:extLst>
      <p:ext uri="{BB962C8B-B14F-4D97-AF65-F5344CB8AC3E}">
        <p14:creationId xmlns:p14="http://schemas.microsoft.com/office/powerpoint/2010/main" val="655846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FBB1-6B41-0B4F-BC78-344CA22DAC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9344A1-18F6-DC49-9379-9A000735A9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1DA6E7-18F6-F041-A3A6-20DD9175DB02}"/>
              </a:ext>
            </a:extLst>
          </p:cNvPr>
          <p:cNvSpPr>
            <a:spLocks noGrp="1"/>
          </p:cNvSpPr>
          <p:nvPr>
            <p:ph type="dt" sz="half" idx="10"/>
          </p:nvPr>
        </p:nvSpPr>
        <p:spPr/>
        <p:txBody>
          <a:bodyPr/>
          <a:lstStyle/>
          <a:p>
            <a:fld id="{4EC743F4-8769-40B4-85DF-6CB8DE9F66AA}" type="datetimeFigureOut">
              <a:rPr lang="en-US" smtClean="0"/>
              <a:t>8/13/21</a:t>
            </a:fld>
            <a:endParaRPr lang="en-US" dirty="0"/>
          </a:p>
        </p:txBody>
      </p:sp>
      <p:sp>
        <p:nvSpPr>
          <p:cNvPr id="5" name="Footer Placeholder 4">
            <a:extLst>
              <a:ext uri="{FF2B5EF4-FFF2-40B4-BE49-F238E27FC236}">
                <a16:creationId xmlns:a16="http://schemas.microsoft.com/office/drawing/2014/main" id="{30AAE803-7E65-984C-881E-45D940A2F8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FF8232-5868-8A4F-98CD-B96C5FDB55E5}"/>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02825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78422-0511-364E-BEB9-675792E56F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D5B199-F3A0-3B4C-B8B1-517D842BEB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51FF9-37BC-E848-96C0-F1A432733571}"/>
              </a:ext>
            </a:extLst>
          </p:cNvPr>
          <p:cNvSpPr>
            <a:spLocks noGrp="1"/>
          </p:cNvSpPr>
          <p:nvPr>
            <p:ph type="dt" sz="half" idx="10"/>
          </p:nvPr>
        </p:nvSpPr>
        <p:spPr/>
        <p:txBody>
          <a:bodyPr/>
          <a:lstStyle/>
          <a:p>
            <a:fld id="{4EC743F4-8769-40B4-85DF-6CB8DE9F66AA}" type="datetimeFigureOut">
              <a:rPr lang="en-US" smtClean="0"/>
              <a:t>8/13/21</a:t>
            </a:fld>
            <a:endParaRPr lang="en-US" dirty="0"/>
          </a:p>
        </p:txBody>
      </p:sp>
      <p:sp>
        <p:nvSpPr>
          <p:cNvPr id="5" name="Footer Placeholder 4">
            <a:extLst>
              <a:ext uri="{FF2B5EF4-FFF2-40B4-BE49-F238E27FC236}">
                <a16:creationId xmlns:a16="http://schemas.microsoft.com/office/drawing/2014/main" id="{E5E2CE7B-BCE9-824A-AE76-4B2962D54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53F070-4B24-BD43-8E45-AB19083908B7}"/>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39964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00D917-700F-CA4D-8F0B-4D1A2D96DC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7407D3-D1CE-B04D-83DC-50AC0BBFAF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905A53-0599-3547-9B42-984E631BF25A}"/>
              </a:ext>
            </a:extLst>
          </p:cNvPr>
          <p:cNvSpPr>
            <a:spLocks noGrp="1"/>
          </p:cNvSpPr>
          <p:nvPr>
            <p:ph type="dt" sz="half" idx="10"/>
          </p:nvPr>
        </p:nvSpPr>
        <p:spPr/>
        <p:txBody>
          <a:bodyPr/>
          <a:lstStyle/>
          <a:p>
            <a:fld id="{4EC743F4-8769-40B4-85DF-6CB8DE9F66AA}" type="datetimeFigureOut">
              <a:rPr lang="en-US" smtClean="0"/>
              <a:t>8/13/21</a:t>
            </a:fld>
            <a:endParaRPr lang="en-US" dirty="0"/>
          </a:p>
        </p:txBody>
      </p:sp>
      <p:sp>
        <p:nvSpPr>
          <p:cNvPr id="5" name="Footer Placeholder 4">
            <a:extLst>
              <a:ext uri="{FF2B5EF4-FFF2-40B4-BE49-F238E27FC236}">
                <a16:creationId xmlns:a16="http://schemas.microsoft.com/office/drawing/2014/main" id="{458067AD-5676-0449-AA83-8AACDAB872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398B13-B33B-6049-A595-B5286022C3A1}"/>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3226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2C85-D1B3-0741-B0FE-C17BB2332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45B83-5DC0-F441-9EFA-2788D71FEE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6E682-A940-DA4F-AD79-FA3108EB4F6E}"/>
              </a:ext>
            </a:extLst>
          </p:cNvPr>
          <p:cNvSpPr>
            <a:spLocks noGrp="1"/>
          </p:cNvSpPr>
          <p:nvPr>
            <p:ph type="dt" sz="half" idx="10"/>
          </p:nvPr>
        </p:nvSpPr>
        <p:spPr/>
        <p:txBody>
          <a:bodyPr/>
          <a:lstStyle/>
          <a:p>
            <a:fld id="{4EC743F4-8769-40B4-85DF-6CB8DE9F66AA}" type="datetimeFigureOut">
              <a:rPr lang="en-US" smtClean="0"/>
              <a:t>8/13/21</a:t>
            </a:fld>
            <a:endParaRPr lang="en-US" dirty="0"/>
          </a:p>
        </p:txBody>
      </p:sp>
      <p:sp>
        <p:nvSpPr>
          <p:cNvPr id="5" name="Footer Placeholder 4">
            <a:extLst>
              <a:ext uri="{FF2B5EF4-FFF2-40B4-BE49-F238E27FC236}">
                <a16:creationId xmlns:a16="http://schemas.microsoft.com/office/drawing/2014/main" id="{74C08064-D4F5-6644-94CF-51F7FCFB9E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DD073B-B8FA-AF45-B088-5B4E2142FBC1}"/>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24996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D497-E1AF-D647-87C3-05DB0EF047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1D2141-9150-9544-BD37-7433C0E6E2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79354B-F5E8-B440-BC6B-55835A5ED93B}"/>
              </a:ext>
            </a:extLst>
          </p:cNvPr>
          <p:cNvSpPr>
            <a:spLocks noGrp="1"/>
          </p:cNvSpPr>
          <p:nvPr>
            <p:ph type="dt" sz="half" idx="10"/>
          </p:nvPr>
        </p:nvSpPr>
        <p:spPr/>
        <p:txBody>
          <a:bodyPr/>
          <a:lstStyle/>
          <a:p>
            <a:fld id="{4EC743F4-8769-40B4-85DF-6CB8DE9F66AA}" type="datetimeFigureOut">
              <a:rPr lang="en-US" smtClean="0"/>
              <a:t>8/13/21</a:t>
            </a:fld>
            <a:endParaRPr lang="en-US" dirty="0"/>
          </a:p>
        </p:txBody>
      </p:sp>
      <p:sp>
        <p:nvSpPr>
          <p:cNvPr id="5" name="Footer Placeholder 4">
            <a:extLst>
              <a:ext uri="{FF2B5EF4-FFF2-40B4-BE49-F238E27FC236}">
                <a16:creationId xmlns:a16="http://schemas.microsoft.com/office/drawing/2014/main" id="{91A98B37-0257-EC4D-AD80-5253CE83FE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988434-B57A-F949-9CE9-8B3BB0AA983C}"/>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339337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63B4-0955-F14D-BEA9-D06B1E5CDC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BC52B0-5733-EB4D-B834-0F2D772BA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28911-FCC9-0643-8B2B-C8B67AD389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A35E7C-D4DB-CB46-B566-9F25295471E9}"/>
              </a:ext>
            </a:extLst>
          </p:cNvPr>
          <p:cNvSpPr>
            <a:spLocks noGrp="1"/>
          </p:cNvSpPr>
          <p:nvPr>
            <p:ph type="dt" sz="half" idx="10"/>
          </p:nvPr>
        </p:nvSpPr>
        <p:spPr/>
        <p:txBody>
          <a:bodyPr/>
          <a:lstStyle/>
          <a:p>
            <a:fld id="{4EC743F4-8769-40B4-85DF-6CB8DE9F66AA}" type="datetimeFigureOut">
              <a:rPr lang="en-US" smtClean="0"/>
              <a:t>8/13/21</a:t>
            </a:fld>
            <a:endParaRPr lang="en-US" dirty="0"/>
          </a:p>
        </p:txBody>
      </p:sp>
      <p:sp>
        <p:nvSpPr>
          <p:cNvPr id="6" name="Footer Placeholder 5">
            <a:extLst>
              <a:ext uri="{FF2B5EF4-FFF2-40B4-BE49-F238E27FC236}">
                <a16:creationId xmlns:a16="http://schemas.microsoft.com/office/drawing/2014/main" id="{1F235A57-5C3D-7147-B11D-37F289BF99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F1CA31-586B-074F-83CB-188AF64F2A1C}"/>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249422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1C9A1-AE9B-F540-B406-4725E721A6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A05231-8196-2445-A601-59622F396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10C696-13B8-CD40-AC4F-806D6440AE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FB163A-6EF8-4441-A9F1-331E190453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94133-550F-9749-B927-086CA23AC6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047600-73B9-9749-B665-8053B494A63C}"/>
              </a:ext>
            </a:extLst>
          </p:cNvPr>
          <p:cNvSpPr>
            <a:spLocks noGrp="1"/>
          </p:cNvSpPr>
          <p:nvPr>
            <p:ph type="dt" sz="half" idx="10"/>
          </p:nvPr>
        </p:nvSpPr>
        <p:spPr/>
        <p:txBody>
          <a:bodyPr/>
          <a:lstStyle/>
          <a:p>
            <a:fld id="{4EC743F4-8769-40B4-85DF-6CB8DE9F66AA}" type="datetimeFigureOut">
              <a:rPr lang="en-US" smtClean="0"/>
              <a:pPr/>
              <a:t>8/13/21</a:t>
            </a:fld>
            <a:endParaRPr lang="en-US" dirty="0"/>
          </a:p>
        </p:txBody>
      </p:sp>
      <p:sp>
        <p:nvSpPr>
          <p:cNvPr id="8" name="Footer Placeholder 7">
            <a:extLst>
              <a:ext uri="{FF2B5EF4-FFF2-40B4-BE49-F238E27FC236}">
                <a16:creationId xmlns:a16="http://schemas.microsoft.com/office/drawing/2014/main" id="{8A78697F-5E36-1249-BBCE-ACDEC2685B0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75413F-3902-3F43-9FA0-000B3D9DF4F6}"/>
              </a:ext>
            </a:extLst>
          </p:cNvPr>
          <p:cNvSpPr>
            <a:spLocks noGrp="1"/>
          </p:cNvSpPr>
          <p:nvPr>
            <p:ph type="sldNum" sz="quarter" idx="12"/>
          </p:nvPr>
        </p:nvSpPr>
        <p:spPr/>
        <p:txBody>
          <a:body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4864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D2BA-2F5A-3B40-814A-619E45A88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CFB996-2B0B-FA40-8BAB-4C45449BF02F}"/>
              </a:ext>
            </a:extLst>
          </p:cNvPr>
          <p:cNvSpPr>
            <a:spLocks noGrp="1"/>
          </p:cNvSpPr>
          <p:nvPr>
            <p:ph type="dt" sz="half" idx="10"/>
          </p:nvPr>
        </p:nvSpPr>
        <p:spPr/>
        <p:txBody>
          <a:bodyPr/>
          <a:lstStyle/>
          <a:p>
            <a:fld id="{4EC743F4-8769-40B4-85DF-6CB8DE9F66AA}" type="datetimeFigureOut">
              <a:rPr lang="en-US" smtClean="0"/>
              <a:t>8/13/21</a:t>
            </a:fld>
            <a:endParaRPr lang="en-US" dirty="0"/>
          </a:p>
        </p:txBody>
      </p:sp>
      <p:sp>
        <p:nvSpPr>
          <p:cNvPr id="4" name="Footer Placeholder 3">
            <a:extLst>
              <a:ext uri="{FF2B5EF4-FFF2-40B4-BE49-F238E27FC236}">
                <a16:creationId xmlns:a16="http://schemas.microsoft.com/office/drawing/2014/main" id="{7E25CE82-7EF8-7149-9909-4C5F7B5BCC6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B399554-689E-7845-BB42-3C6315971340}"/>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227457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AD83D9-CB36-BB42-859E-E1D55D0E19EE}"/>
              </a:ext>
            </a:extLst>
          </p:cNvPr>
          <p:cNvSpPr>
            <a:spLocks noGrp="1"/>
          </p:cNvSpPr>
          <p:nvPr>
            <p:ph type="dt" sz="half" idx="10"/>
          </p:nvPr>
        </p:nvSpPr>
        <p:spPr/>
        <p:txBody>
          <a:bodyPr/>
          <a:lstStyle/>
          <a:p>
            <a:fld id="{4EC743F4-8769-40B4-85DF-6CB8DE9F66AA}" type="datetimeFigureOut">
              <a:rPr lang="en-US" smtClean="0"/>
              <a:t>8/13/21</a:t>
            </a:fld>
            <a:endParaRPr lang="en-US" dirty="0"/>
          </a:p>
        </p:txBody>
      </p:sp>
      <p:sp>
        <p:nvSpPr>
          <p:cNvPr id="3" name="Footer Placeholder 2">
            <a:extLst>
              <a:ext uri="{FF2B5EF4-FFF2-40B4-BE49-F238E27FC236}">
                <a16:creationId xmlns:a16="http://schemas.microsoft.com/office/drawing/2014/main" id="{B962ADAD-AB3D-BC4E-B5AA-C5AB20BE882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17D1628-AE4D-534A-B582-DAEA2FC72A54}"/>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52052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30066-A146-AB49-A780-9557A7F7CB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9E3991-46BB-E041-A135-0077E7DBCA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7E9235-A1B7-4B42-A87F-F86136212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33BEEE-3846-964F-A064-77FA0120571C}"/>
              </a:ext>
            </a:extLst>
          </p:cNvPr>
          <p:cNvSpPr>
            <a:spLocks noGrp="1"/>
          </p:cNvSpPr>
          <p:nvPr>
            <p:ph type="dt" sz="half" idx="10"/>
          </p:nvPr>
        </p:nvSpPr>
        <p:spPr/>
        <p:txBody>
          <a:bodyPr/>
          <a:lstStyle/>
          <a:p>
            <a:fld id="{4EC743F4-8769-40B4-85DF-6CB8DE9F66AA}" type="datetimeFigureOut">
              <a:rPr lang="en-US" smtClean="0"/>
              <a:t>8/13/21</a:t>
            </a:fld>
            <a:endParaRPr lang="en-US" dirty="0"/>
          </a:p>
        </p:txBody>
      </p:sp>
      <p:sp>
        <p:nvSpPr>
          <p:cNvPr id="6" name="Footer Placeholder 5">
            <a:extLst>
              <a:ext uri="{FF2B5EF4-FFF2-40B4-BE49-F238E27FC236}">
                <a16:creationId xmlns:a16="http://schemas.microsoft.com/office/drawing/2014/main" id="{283338A9-87F9-714D-9509-A09AC23059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5F243B-D732-DA4C-B1CA-9B6E3E2C8811}"/>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2746348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3A61-085A-2246-9A7B-8A580AF0EC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ACC3E0-FD35-0748-8F77-A7CE5FB06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8309F3-95CB-6F4B-B6B9-F084D6060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FEE858-F50B-1D4E-B1FE-F404B1043049}"/>
              </a:ext>
            </a:extLst>
          </p:cNvPr>
          <p:cNvSpPr>
            <a:spLocks noGrp="1"/>
          </p:cNvSpPr>
          <p:nvPr>
            <p:ph type="dt" sz="half" idx="10"/>
          </p:nvPr>
        </p:nvSpPr>
        <p:spPr/>
        <p:txBody>
          <a:bodyPr/>
          <a:lstStyle/>
          <a:p>
            <a:fld id="{4EC743F4-8769-40B4-85DF-6CB8DE9F66AA}" type="datetimeFigureOut">
              <a:rPr lang="en-US" smtClean="0"/>
              <a:t>8/13/21</a:t>
            </a:fld>
            <a:endParaRPr lang="en-US" dirty="0"/>
          </a:p>
        </p:txBody>
      </p:sp>
      <p:sp>
        <p:nvSpPr>
          <p:cNvPr id="6" name="Footer Placeholder 5">
            <a:extLst>
              <a:ext uri="{FF2B5EF4-FFF2-40B4-BE49-F238E27FC236}">
                <a16:creationId xmlns:a16="http://schemas.microsoft.com/office/drawing/2014/main" id="{D9E3265F-F7D8-0A47-8786-AC136BD96F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237E55-0EE8-414A-8DB4-FAD53C320BA3}"/>
              </a:ext>
            </a:extLst>
          </p:cNvPr>
          <p:cNvSpPr>
            <a:spLocks noGrp="1"/>
          </p:cNvSpPr>
          <p:nvPr>
            <p:ph type="sldNum" sz="quarter" idx="12"/>
          </p:nvPr>
        </p:nvSpPr>
        <p:spPr/>
        <p:txBody>
          <a:bodyPr/>
          <a:lstStyle/>
          <a:p>
            <a:fld id="{FF2BD96E-3838-45D2-9031-D3AF67C920A5}" type="slidenum">
              <a:rPr lang="en-US" smtClean="0"/>
              <a:t>‹#›</a:t>
            </a:fld>
            <a:endParaRPr lang="en-US" dirty="0"/>
          </a:p>
        </p:txBody>
      </p:sp>
    </p:spTree>
    <p:extLst>
      <p:ext uri="{BB962C8B-B14F-4D97-AF65-F5344CB8AC3E}">
        <p14:creationId xmlns:p14="http://schemas.microsoft.com/office/powerpoint/2010/main" val="1173475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E4CE00-B5FB-714A-95A8-FA7C8A691F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123BB5-1654-B146-805D-068E938535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478E-E9B8-3244-99E7-0B8D7572C0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743F4-8769-40B4-85DF-6CB8DE9F66AA}" type="datetimeFigureOut">
              <a:rPr lang="en-US" smtClean="0"/>
              <a:pPr/>
              <a:t>8/13/21</a:t>
            </a:fld>
            <a:endParaRPr lang="en-US" dirty="0"/>
          </a:p>
        </p:txBody>
      </p:sp>
      <p:sp>
        <p:nvSpPr>
          <p:cNvPr id="5" name="Footer Placeholder 4">
            <a:extLst>
              <a:ext uri="{FF2B5EF4-FFF2-40B4-BE49-F238E27FC236}">
                <a16:creationId xmlns:a16="http://schemas.microsoft.com/office/drawing/2014/main" id="{23886788-16F0-B14D-B345-F2E095950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3A907BE-C776-5C40-8ACA-7C1FFFD31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24983165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jp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ctep.cancer.gov/protocoldevelopment/electronic_applications/ctc.ht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9.jp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6.png"/><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5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hyperlink" Target="http://www.eeds.com/"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www.masoniccanceralliance.org/" TargetMode="Externa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hyperlink" Target="http://www.eeds.com/" TargetMode="Externa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University of Kansas Cancer Center">
            <a:extLst>
              <a:ext uri="{FF2B5EF4-FFF2-40B4-BE49-F238E27FC236}">
                <a16:creationId xmlns:a16="http://schemas.microsoft.com/office/drawing/2014/main" id="{98CE8AC8-9B29-6D41-8DC9-35DEB3828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930" y="6149287"/>
            <a:ext cx="2584133" cy="4206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rtnerships - North Kansas City Hospital, North Kansas City, MO">
            <a:extLst>
              <a:ext uri="{FF2B5EF4-FFF2-40B4-BE49-F238E27FC236}">
                <a16:creationId xmlns:a16="http://schemas.microsoft.com/office/drawing/2014/main" id="{5F31D3C6-ECF6-2A4B-9D2C-C5D50E485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5712" y="6149287"/>
            <a:ext cx="2087083" cy="57742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roject ECHO® — Amplify Consulting -">
            <a:extLst>
              <a:ext uri="{FF2B5EF4-FFF2-40B4-BE49-F238E27FC236}">
                <a16:creationId xmlns:a16="http://schemas.microsoft.com/office/drawing/2014/main" id="{4BAD12CF-E2F6-0D4D-9B63-BC4872A4F7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49" t="12055" r="8148" b="9535"/>
          <a:stretch/>
        </p:blipFill>
        <p:spPr bwMode="auto">
          <a:xfrm>
            <a:off x="179205" y="6070102"/>
            <a:ext cx="1134244" cy="6414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9B37924-0066-504B-B4EB-5ADD722CE65C}"/>
              </a:ext>
            </a:extLst>
          </p:cNvPr>
          <p:cNvSpPr/>
          <p:nvPr/>
        </p:nvSpPr>
        <p:spPr>
          <a:xfrm>
            <a:off x="0" y="916298"/>
            <a:ext cx="12192000" cy="2881630"/>
          </a:xfrm>
          <a:prstGeom prst="rect">
            <a:avLst/>
          </a:prstGeom>
          <a:solidFill>
            <a:srgbClr val="00497F">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BD5B31E-1A54-914F-B370-75F1F34B24D1}"/>
              </a:ext>
            </a:extLst>
          </p:cNvPr>
          <p:cNvPicPr>
            <a:picLocks noChangeAspect="1"/>
          </p:cNvPicPr>
          <p:nvPr/>
        </p:nvPicPr>
        <p:blipFill>
          <a:blip r:embed="rId6"/>
          <a:stretch>
            <a:fillRect/>
          </a:stretch>
        </p:blipFill>
        <p:spPr>
          <a:xfrm>
            <a:off x="425402" y="703847"/>
            <a:ext cx="3306532" cy="3306532"/>
          </a:xfrm>
          <a:prstGeom prst="rect">
            <a:avLst/>
          </a:prstGeom>
        </p:spPr>
      </p:pic>
      <p:sp>
        <p:nvSpPr>
          <p:cNvPr id="4" name="TextBox 3">
            <a:extLst>
              <a:ext uri="{FF2B5EF4-FFF2-40B4-BE49-F238E27FC236}">
                <a16:creationId xmlns:a16="http://schemas.microsoft.com/office/drawing/2014/main" id="{8816C68E-76EE-1B40-83A4-7E4B0EABA0B6}"/>
              </a:ext>
            </a:extLst>
          </p:cNvPr>
          <p:cNvSpPr txBox="1"/>
          <p:nvPr/>
        </p:nvSpPr>
        <p:spPr>
          <a:xfrm>
            <a:off x="3815471" y="1482718"/>
            <a:ext cx="7891547" cy="1107996"/>
          </a:xfrm>
          <a:prstGeom prst="rect">
            <a:avLst/>
          </a:prstGeom>
          <a:noFill/>
        </p:spPr>
        <p:txBody>
          <a:bodyPr wrap="square" rtlCol="0">
            <a:spAutoFit/>
          </a:bodyPr>
          <a:lstStyle/>
          <a:p>
            <a:pPr algn="ctr"/>
            <a:r>
              <a:rPr lang="en-US" sz="2200" b="1" dirty="0">
                <a:solidFill>
                  <a:srgbClr val="004174"/>
                </a:solidFill>
                <a:latin typeface="Century Gothic" panose="020B0502020202020204" pitchFamily="34" charset="0"/>
              </a:rPr>
              <a:t>Using Tele-Mentoring to Optimize Quality of Care and Quality of Life for Patients With Metastatic Kidney Cancer (TOQQ-RCC) ECHO Series</a:t>
            </a:r>
          </a:p>
        </p:txBody>
      </p:sp>
      <p:sp>
        <p:nvSpPr>
          <p:cNvPr id="15" name="TextBox 14">
            <a:extLst>
              <a:ext uri="{FF2B5EF4-FFF2-40B4-BE49-F238E27FC236}">
                <a16:creationId xmlns:a16="http://schemas.microsoft.com/office/drawing/2014/main" id="{E3EE600E-9B5E-254E-A831-2CEB4A1D6E08}"/>
              </a:ext>
            </a:extLst>
          </p:cNvPr>
          <p:cNvSpPr txBox="1"/>
          <p:nvPr/>
        </p:nvSpPr>
        <p:spPr>
          <a:xfrm>
            <a:off x="4157334" y="2861817"/>
            <a:ext cx="7207819" cy="646331"/>
          </a:xfrm>
          <a:prstGeom prst="rect">
            <a:avLst/>
          </a:prstGeom>
          <a:noFill/>
        </p:spPr>
        <p:txBody>
          <a:bodyPr wrap="square" rtlCol="0">
            <a:spAutoFit/>
          </a:bodyPr>
          <a:lstStyle/>
          <a:p>
            <a:pPr algn="ctr"/>
            <a:r>
              <a:rPr lang="en-US" b="1" dirty="0">
                <a:solidFill>
                  <a:srgbClr val="004174"/>
                </a:solidFill>
              </a:rPr>
              <a:t>Facilitators: Elizabeth Wulff-Burchfield, MD,</a:t>
            </a:r>
          </a:p>
          <a:p>
            <a:pPr algn="ctr"/>
            <a:r>
              <a:rPr lang="en-US" b="1" dirty="0">
                <a:solidFill>
                  <a:srgbClr val="004174"/>
                </a:solidFill>
              </a:rPr>
              <a:t>Jennifer Klemp, PhD, MPH &amp; Catie Knight, MPH</a:t>
            </a:r>
          </a:p>
        </p:txBody>
      </p:sp>
      <p:pic>
        <p:nvPicPr>
          <p:cNvPr id="8" name="Picture 7" descr="Logo&#10;&#10;Description automatically generated">
            <a:extLst>
              <a:ext uri="{FF2B5EF4-FFF2-40B4-BE49-F238E27FC236}">
                <a16:creationId xmlns:a16="http://schemas.microsoft.com/office/drawing/2014/main" id="{271A2B13-390B-5A44-96B9-AFD299200886}"/>
              </a:ext>
            </a:extLst>
          </p:cNvPr>
          <p:cNvPicPr>
            <a:picLocks noChangeAspect="1"/>
          </p:cNvPicPr>
          <p:nvPr/>
        </p:nvPicPr>
        <p:blipFill>
          <a:blip r:embed="rId7"/>
          <a:stretch>
            <a:fillRect/>
          </a:stretch>
        </p:blipFill>
        <p:spPr>
          <a:xfrm>
            <a:off x="5132819" y="168628"/>
            <a:ext cx="4334336" cy="1630393"/>
          </a:xfrm>
          <a:prstGeom prst="rect">
            <a:avLst/>
          </a:prstGeom>
        </p:spPr>
      </p:pic>
      <p:sp>
        <p:nvSpPr>
          <p:cNvPr id="12" name="Rectangle 11">
            <a:extLst>
              <a:ext uri="{FF2B5EF4-FFF2-40B4-BE49-F238E27FC236}">
                <a16:creationId xmlns:a16="http://schemas.microsoft.com/office/drawing/2014/main" id="{A5FB55CA-90E1-B84B-A8D1-E5CBDCB8DCA6}"/>
              </a:ext>
            </a:extLst>
          </p:cNvPr>
          <p:cNvSpPr/>
          <p:nvPr/>
        </p:nvSpPr>
        <p:spPr>
          <a:xfrm>
            <a:off x="1313449" y="4258796"/>
            <a:ext cx="9565097" cy="1429622"/>
          </a:xfrm>
          <a:prstGeom prst="rect">
            <a:avLst/>
          </a:prstGeom>
        </p:spPr>
        <p:txBody>
          <a:bodyPr wrap="square">
            <a:spAutoFit/>
          </a:bodyPr>
          <a:lstStyle/>
          <a:p>
            <a:pPr lvl="0" algn="ctr">
              <a:lnSpc>
                <a:spcPct val="150000"/>
              </a:lnSpc>
              <a:defRPr/>
            </a:pPr>
            <a:r>
              <a:rPr lang="en-US" sz="2000" b="1" dirty="0">
                <a:solidFill>
                  <a:srgbClr val="004174"/>
                </a:solidFill>
              </a:rPr>
              <a:t>Session 5 Topic: </a:t>
            </a:r>
            <a:r>
              <a:rPr lang="en-US" sz="2000" b="1" i="1" dirty="0">
                <a:solidFill>
                  <a:srgbClr val="004174"/>
                </a:solidFill>
                <a:latin typeface="Calibri" panose="020F0502020204030204" pitchFamily="34" charset="0"/>
                <a:ea typeface="Calibri" panose="020F0502020204030204" pitchFamily="34" charset="0"/>
              </a:rPr>
              <a:t>Toxicity education, monitoring, and management regarding combination immunotherapy or TKI-immunotherapy regimens for RCC </a:t>
            </a:r>
            <a:endParaRPr lang="en-US" sz="2000" b="1" i="1" dirty="0">
              <a:solidFill>
                <a:srgbClr val="004174"/>
              </a:solidFill>
            </a:endParaRPr>
          </a:p>
          <a:p>
            <a:pPr lvl="0" algn="ctr">
              <a:lnSpc>
                <a:spcPct val="150000"/>
              </a:lnSpc>
              <a:defRPr/>
            </a:pPr>
            <a:r>
              <a:rPr lang="en-US" sz="2000" b="1" dirty="0">
                <a:solidFill>
                  <a:srgbClr val="004174"/>
                </a:solidFill>
              </a:rPr>
              <a:t>Guest Speaker: Jennifer </a:t>
            </a:r>
            <a:r>
              <a:rPr lang="en-US" sz="2000" b="1" dirty="0" err="1">
                <a:solidFill>
                  <a:srgbClr val="004174"/>
                </a:solidFill>
              </a:rPr>
              <a:t>Heins</a:t>
            </a:r>
            <a:r>
              <a:rPr lang="en-US" sz="2000" b="1" dirty="0">
                <a:solidFill>
                  <a:srgbClr val="004174"/>
                </a:solidFill>
              </a:rPr>
              <a:t>, PA-C</a:t>
            </a:r>
          </a:p>
        </p:txBody>
      </p:sp>
    </p:spTree>
    <p:extLst>
      <p:ext uri="{BB962C8B-B14F-4D97-AF65-F5344CB8AC3E}">
        <p14:creationId xmlns:p14="http://schemas.microsoft.com/office/powerpoint/2010/main" val="271484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4FDE49-80AD-344E-A1D4-CE7AE5463737}"/>
              </a:ext>
            </a:extLst>
          </p:cNvPr>
          <p:cNvSpPr txBox="1"/>
          <p:nvPr/>
        </p:nvSpPr>
        <p:spPr>
          <a:xfrm>
            <a:off x="4105815" y="501293"/>
            <a:ext cx="3980367"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Polling Questions</a:t>
            </a:r>
          </a:p>
        </p:txBody>
      </p:sp>
      <p:pic>
        <p:nvPicPr>
          <p:cNvPr id="6" name="Picture 5">
            <a:extLst>
              <a:ext uri="{FF2B5EF4-FFF2-40B4-BE49-F238E27FC236}">
                <a16:creationId xmlns:a16="http://schemas.microsoft.com/office/drawing/2014/main" id="{E904DFC7-A8B2-A047-95D5-49508E9EAC94}"/>
              </a:ext>
            </a:extLst>
          </p:cNvPr>
          <p:cNvPicPr>
            <a:picLocks noChangeAspect="1"/>
          </p:cNvPicPr>
          <p:nvPr/>
        </p:nvPicPr>
        <p:blipFill>
          <a:blip r:embed="rId2"/>
          <a:stretch>
            <a:fillRect/>
          </a:stretch>
        </p:blipFill>
        <p:spPr>
          <a:xfrm>
            <a:off x="590826" y="2892034"/>
            <a:ext cx="4754661" cy="2560320"/>
          </a:xfrm>
          <a:prstGeom prst="rect">
            <a:avLst/>
          </a:prstGeom>
        </p:spPr>
      </p:pic>
      <p:pic>
        <p:nvPicPr>
          <p:cNvPr id="7" name="Picture 6">
            <a:extLst>
              <a:ext uri="{FF2B5EF4-FFF2-40B4-BE49-F238E27FC236}">
                <a16:creationId xmlns:a16="http://schemas.microsoft.com/office/drawing/2014/main" id="{0118CB92-20EE-EF47-AE29-37F9F7BA1F2E}"/>
              </a:ext>
            </a:extLst>
          </p:cNvPr>
          <p:cNvPicPr>
            <a:picLocks noChangeAspect="1"/>
          </p:cNvPicPr>
          <p:nvPr/>
        </p:nvPicPr>
        <p:blipFill rotWithShape="1">
          <a:blip r:embed="rId3"/>
          <a:srcRect t="5294"/>
          <a:stretch/>
        </p:blipFill>
        <p:spPr>
          <a:xfrm>
            <a:off x="6589925" y="2888336"/>
            <a:ext cx="5011249" cy="2564018"/>
          </a:xfrm>
          <a:prstGeom prst="rect">
            <a:avLst/>
          </a:prstGeom>
        </p:spPr>
      </p:pic>
      <p:sp>
        <p:nvSpPr>
          <p:cNvPr id="8" name="TextBox 7">
            <a:extLst>
              <a:ext uri="{FF2B5EF4-FFF2-40B4-BE49-F238E27FC236}">
                <a16:creationId xmlns:a16="http://schemas.microsoft.com/office/drawing/2014/main" id="{11D25468-9269-5349-B287-D3BE8FFD8619}"/>
              </a:ext>
            </a:extLst>
          </p:cNvPr>
          <p:cNvSpPr txBox="1"/>
          <p:nvPr/>
        </p:nvSpPr>
        <p:spPr>
          <a:xfrm>
            <a:off x="2530868" y="5499388"/>
            <a:ext cx="2814619" cy="400110"/>
          </a:xfrm>
          <a:prstGeom prst="rect">
            <a:avLst/>
          </a:prstGeom>
          <a:solidFill>
            <a:schemeClr val="bg2">
              <a:alpha val="0"/>
            </a:schemeClr>
          </a:solidFill>
          <a:ln>
            <a:noFill/>
          </a:ln>
        </p:spPr>
        <p:txBody>
          <a:bodyPr wrap="square" rtlCol="0">
            <a:spAutoFit/>
          </a:bodyPr>
          <a:lstStyle/>
          <a:p>
            <a:r>
              <a:rPr lang="en-US" sz="2000" dirty="0"/>
              <a:t>Answer the poll question</a:t>
            </a:r>
          </a:p>
        </p:txBody>
      </p:sp>
      <p:sp>
        <p:nvSpPr>
          <p:cNvPr id="9" name="TextBox 8">
            <a:extLst>
              <a:ext uri="{FF2B5EF4-FFF2-40B4-BE49-F238E27FC236}">
                <a16:creationId xmlns:a16="http://schemas.microsoft.com/office/drawing/2014/main" id="{6E5CE83F-EADC-9E40-9ED3-86CE7F04023F}"/>
              </a:ext>
            </a:extLst>
          </p:cNvPr>
          <p:cNvSpPr txBox="1"/>
          <p:nvPr/>
        </p:nvSpPr>
        <p:spPr>
          <a:xfrm>
            <a:off x="6585074" y="5499388"/>
            <a:ext cx="2510475" cy="400110"/>
          </a:xfrm>
          <a:prstGeom prst="rect">
            <a:avLst/>
          </a:prstGeom>
          <a:noFill/>
        </p:spPr>
        <p:txBody>
          <a:bodyPr wrap="square" rtlCol="0">
            <a:spAutoFit/>
          </a:bodyPr>
          <a:lstStyle/>
          <a:p>
            <a:r>
              <a:rPr lang="en-US" sz="2000" dirty="0"/>
              <a:t>See real-time results</a:t>
            </a:r>
          </a:p>
        </p:txBody>
      </p:sp>
      <p:pic>
        <p:nvPicPr>
          <p:cNvPr id="11" name="Graphic 10" descr="Cursor with solid fill">
            <a:extLst>
              <a:ext uri="{FF2B5EF4-FFF2-40B4-BE49-F238E27FC236}">
                <a16:creationId xmlns:a16="http://schemas.microsoft.com/office/drawing/2014/main" id="{4F8D668F-4761-384F-A639-E561D4112B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88055" y="5251897"/>
            <a:ext cx="626721" cy="626721"/>
          </a:xfrm>
          <a:prstGeom prst="rect">
            <a:avLst/>
          </a:prstGeom>
        </p:spPr>
      </p:pic>
      <p:pic>
        <p:nvPicPr>
          <p:cNvPr id="13" name="Graphic 12" descr="Cursor with solid fill">
            <a:extLst>
              <a:ext uri="{FF2B5EF4-FFF2-40B4-BE49-F238E27FC236}">
                <a16:creationId xmlns:a16="http://schemas.microsoft.com/office/drawing/2014/main" id="{0E91ED7E-E9D8-6C4D-A061-18B703D05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782188" y="5251898"/>
            <a:ext cx="626721" cy="626721"/>
          </a:xfrm>
          <a:prstGeom prst="rect">
            <a:avLst/>
          </a:prstGeom>
        </p:spPr>
      </p:pic>
      <p:pic>
        <p:nvPicPr>
          <p:cNvPr id="1028" name="Picture 4" descr="Questions on KPMG Compliance Survey - Radical Compliance">
            <a:extLst>
              <a:ext uri="{FF2B5EF4-FFF2-40B4-BE49-F238E27FC236}">
                <a16:creationId xmlns:a16="http://schemas.microsoft.com/office/drawing/2014/main" id="{82A34A04-0267-2245-B717-D7E05F37F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4182" y="1660285"/>
            <a:ext cx="2203631" cy="1740981"/>
          </a:xfrm>
          <a:prstGeom prst="ellipse">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5028D70-EC4B-0A44-938C-CFD7F7FD5466}"/>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63754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1FA22D-58BC-4A46-89F8-1E48045942ED}"/>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2A68615-C216-224C-86C1-B92323EC8495}"/>
              </a:ext>
            </a:extLst>
          </p:cNvPr>
          <p:cNvPicPr>
            <a:picLocks noChangeAspect="1"/>
          </p:cNvPicPr>
          <p:nvPr/>
        </p:nvPicPr>
        <p:blipFill>
          <a:blip r:embed="rId3">
            <a:alphaModFix amt="5000"/>
          </a:blip>
          <a:stretch>
            <a:fillRect/>
          </a:stretch>
        </p:blipFill>
        <p:spPr>
          <a:xfrm>
            <a:off x="1943423" y="-654894"/>
            <a:ext cx="8305153" cy="8305153"/>
          </a:xfrm>
          <a:prstGeom prst="rect">
            <a:avLst/>
          </a:prstGeom>
        </p:spPr>
      </p:pic>
      <p:sp>
        <p:nvSpPr>
          <p:cNvPr id="5" name="TextBox 4">
            <a:extLst>
              <a:ext uri="{FF2B5EF4-FFF2-40B4-BE49-F238E27FC236}">
                <a16:creationId xmlns:a16="http://schemas.microsoft.com/office/drawing/2014/main" id="{33DC5EE7-08E9-6047-BCCD-EBA5D5FB622E}"/>
              </a:ext>
            </a:extLst>
          </p:cNvPr>
          <p:cNvSpPr txBox="1"/>
          <p:nvPr/>
        </p:nvSpPr>
        <p:spPr>
          <a:xfrm>
            <a:off x="1105136" y="2620519"/>
            <a:ext cx="9981725" cy="2308324"/>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It’s nice to meet you!</a:t>
            </a:r>
          </a:p>
          <a:p>
            <a:pPr algn="ctr"/>
            <a:endParaRPr lang="en-US" sz="3600" b="1" dirty="0">
              <a:solidFill>
                <a:srgbClr val="004174"/>
              </a:solidFill>
              <a:latin typeface="Century Gothic" panose="020B0502020202020204" pitchFamily="34" charset="0"/>
            </a:endParaRPr>
          </a:p>
          <a:p>
            <a:pPr algn="ctr"/>
            <a:r>
              <a:rPr lang="en-US" sz="3600" b="1" dirty="0">
                <a:solidFill>
                  <a:srgbClr val="004174"/>
                </a:solidFill>
                <a:latin typeface="Century Gothic" panose="020B0502020202020204" pitchFamily="34" charset="0"/>
              </a:rPr>
              <a:t>Please remember to sign-in by putting your name and email address in the Chat Box. </a:t>
            </a:r>
          </a:p>
        </p:txBody>
      </p:sp>
      <p:pic>
        <p:nvPicPr>
          <p:cNvPr id="8" name="Picture 7" descr="Logo&#10;&#10;Description automatically generated">
            <a:extLst>
              <a:ext uri="{FF2B5EF4-FFF2-40B4-BE49-F238E27FC236}">
                <a16:creationId xmlns:a16="http://schemas.microsoft.com/office/drawing/2014/main" id="{9AD707DA-C76F-1D41-B084-7DD3DE481DDE}"/>
              </a:ext>
            </a:extLst>
          </p:cNvPr>
          <p:cNvPicPr>
            <a:picLocks noChangeAspect="1"/>
          </p:cNvPicPr>
          <p:nvPr/>
        </p:nvPicPr>
        <p:blipFill>
          <a:blip r:embed="rId4"/>
          <a:stretch>
            <a:fillRect/>
          </a:stretch>
        </p:blipFill>
        <p:spPr>
          <a:xfrm>
            <a:off x="3075269" y="424939"/>
            <a:ext cx="6041461" cy="2272541"/>
          </a:xfrm>
          <a:prstGeom prst="rect">
            <a:avLst/>
          </a:prstGeom>
        </p:spPr>
      </p:pic>
    </p:spTree>
    <p:extLst>
      <p:ext uri="{BB962C8B-B14F-4D97-AF65-F5344CB8AC3E}">
        <p14:creationId xmlns:p14="http://schemas.microsoft.com/office/powerpoint/2010/main" val="2550785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5167E9-E723-5740-A996-45916E7F4FA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45737C8-9629-4346-BE36-975E1109608B}"/>
              </a:ext>
            </a:extLst>
          </p:cNvPr>
          <p:cNvSpPr txBox="1"/>
          <p:nvPr/>
        </p:nvSpPr>
        <p:spPr>
          <a:xfrm>
            <a:off x="2715796" y="501293"/>
            <a:ext cx="6760405"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Session 3 Learning Objective</a:t>
            </a:r>
          </a:p>
        </p:txBody>
      </p:sp>
      <p:sp>
        <p:nvSpPr>
          <p:cNvPr id="6" name="Rectangle 5">
            <a:extLst>
              <a:ext uri="{FF2B5EF4-FFF2-40B4-BE49-F238E27FC236}">
                <a16:creationId xmlns:a16="http://schemas.microsoft.com/office/drawing/2014/main" id="{2A8C9124-34F2-0A45-A7C8-69172264429A}"/>
              </a:ext>
            </a:extLst>
          </p:cNvPr>
          <p:cNvSpPr/>
          <p:nvPr/>
        </p:nvSpPr>
        <p:spPr>
          <a:xfrm>
            <a:off x="1398422" y="2951946"/>
            <a:ext cx="9395152" cy="954107"/>
          </a:xfrm>
          <a:prstGeom prst="rect">
            <a:avLst/>
          </a:prstGeom>
        </p:spPr>
        <p:txBody>
          <a:bodyPr wrap="square">
            <a:spAutoFit/>
          </a:bodyPr>
          <a:lstStyle/>
          <a:p>
            <a:pPr marL="457200" lvl="0" indent="-457200">
              <a:buFont typeface="Arial" panose="020B0604020202020204" pitchFamily="34" charset="0"/>
              <a:buChar char="•"/>
              <a:defRPr/>
            </a:pPr>
            <a:r>
              <a:rPr lang="en-US" sz="2800" dirty="0">
                <a:solidFill>
                  <a:srgbClr val="004174"/>
                </a:solidFill>
                <a:latin typeface="Calibri" panose="020F0502020204030204" pitchFamily="34" charset="0"/>
                <a:ea typeface="Calibri" panose="020F0502020204030204" pitchFamily="34" charset="0"/>
              </a:rPr>
              <a:t>Delineate roles among the oncology care team regarding comprehensive patient education and management. </a:t>
            </a:r>
            <a:endParaRPr lang="en-US" sz="2800" dirty="0">
              <a:solidFill>
                <a:srgbClr val="004174"/>
              </a:solidFill>
            </a:endParaRPr>
          </a:p>
        </p:txBody>
      </p:sp>
      <p:pic>
        <p:nvPicPr>
          <p:cNvPr id="9" name="Graphic 8" descr="Graduation cap with solid fill">
            <a:extLst>
              <a:ext uri="{FF2B5EF4-FFF2-40B4-BE49-F238E27FC236}">
                <a16:creationId xmlns:a16="http://schemas.microsoft.com/office/drawing/2014/main" id="{63DC0761-F024-3642-8EC9-C994354E1A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6108" y="202667"/>
            <a:ext cx="1243581" cy="1243581"/>
          </a:xfrm>
          <a:prstGeom prst="rect">
            <a:avLst/>
          </a:prstGeom>
        </p:spPr>
      </p:pic>
      <p:pic>
        <p:nvPicPr>
          <p:cNvPr id="8" name="Picture 7">
            <a:extLst>
              <a:ext uri="{FF2B5EF4-FFF2-40B4-BE49-F238E27FC236}">
                <a16:creationId xmlns:a16="http://schemas.microsoft.com/office/drawing/2014/main" id="{BE3D7C30-8A72-E946-B18A-CECC875E5AB2}"/>
              </a:ext>
            </a:extLst>
          </p:cNvPr>
          <p:cNvPicPr>
            <a:picLocks noChangeAspect="1"/>
          </p:cNvPicPr>
          <p:nvPr/>
        </p:nvPicPr>
        <p:blipFill>
          <a:blip r:embed="rId4">
            <a:alphaModFix amt="5000"/>
          </a:blip>
          <a:stretch>
            <a:fillRect/>
          </a:stretch>
        </p:blipFill>
        <p:spPr>
          <a:xfrm>
            <a:off x="1943423" y="-654894"/>
            <a:ext cx="8305153" cy="8305153"/>
          </a:xfrm>
          <a:prstGeom prst="rect">
            <a:avLst/>
          </a:prstGeom>
        </p:spPr>
      </p:pic>
    </p:spTree>
    <p:extLst>
      <p:ext uri="{BB962C8B-B14F-4D97-AF65-F5344CB8AC3E}">
        <p14:creationId xmlns:p14="http://schemas.microsoft.com/office/powerpoint/2010/main" val="367899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FFCDDF-64DF-DA40-AA2E-9648119B5F0D}"/>
              </a:ext>
            </a:extLst>
          </p:cNvPr>
          <p:cNvSpPr/>
          <p:nvPr/>
        </p:nvSpPr>
        <p:spPr>
          <a:xfrm>
            <a:off x="0" y="397679"/>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47BBC6C-94B2-CD4C-922E-63D8359F1905}"/>
              </a:ext>
            </a:extLst>
          </p:cNvPr>
          <p:cNvSpPr txBox="1"/>
          <p:nvPr/>
        </p:nvSpPr>
        <p:spPr>
          <a:xfrm>
            <a:off x="882805" y="531105"/>
            <a:ext cx="10426390"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Case Presentations &amp; Patient Privacy</a:t>
            </a:r>
          </a:p>
        </p:txBody>
      </p:sp>
      <p:sp>
        <p:nvSpPr>
          <p:cNvPr id="6" name="TextBox 5">
            <a:extLst>
              <a:ext uri="{FF2B5EF4-FFF2-40B4-BE49-F238E27FC236}">
                <a16:creationId xmlns:a16="http://schemas.microsoft.com/office/drawing/2014/main" id="{BD653830-A7E0-8B4D-AB7E-29B8D7EE1C72}"/>
              </a:ext>
            </a:extLst>
          </p:cNvPr>
          <p:cNvSpPr txBox="1"/>
          <p:nvPr/>
        </p:nvSpPr>
        <p:spPr>
          <a:xfrm>
            <a:off x="1940169" y="2306600"/>
            <a:ext cx="8311662" cy="2739211"/>
          </a:xfrm>
          <a:prstGeom prst="rect">
            <a:avLst/>
          </a:prstGeom>
          <a:noFill/>
        </p:spPr>
        <p:txBody>
          <a:bodyPr wrap="square" rtlCol="0">
            <a:spAutoFit/>
          </a:bodyPr>
          <a:lstStyle/>
          <a:p>
            <a:pPr algn="ctr"/>
            <a:r>
              <a:rPr lang="en-US" sz="2800" b="1" dirty="0">
                <a:solidFill>
                  <a:srgbClr val="004174"/>
                </a:solidFill>
              </a:rPr>
              <a:t>Goal: Protect patient privacy</a:t>
            </a:r>
          </a:p>
          <a:p>
            <a:pPr algn="ctr"/>
            <a:endParaRPr lang="en-US" sz="2400" b="1" dirty="0">
              <a:solidFill>
                <a:srgbClr val="004174"/>
              </a:solidFill>
            </a:endParaRPr>
          </a:p>
          <a:p>
            <a:pPr algn="ctr"/>
            <a:r>
              <a:rPr lang="en-US" sz="2400" b="1" dirty="0">
                <a:solidFill>
                  <a:srgbClr val="004174"/>
                </a:solidFill>
              </a:rPr>
              <a:t>Please only display or say information that does not identify a patient or that can not be linked to a patient.</a:t>
            </a:r>
          </a:p>
          <a:p>
            <a:pPr algn="ctr"/>
            <a:endParaRPr lang="en-US" sz="2400" b="1" dirty="0">
              <a:solidFill>
                <a:srgbClr val="004174"/>
              </a:solidFill>
            </a:endParaRPr>
          </a:p>
          <a:p>
            <a:pPr algn="ctr"/>
            <a:r>
              <a:rPr lang="en-US" sz="2400" b="1" dirty="0">
                <a:solidFill>
                  <a:srgbClr val="004174"/>
                </a:solidFill>
              </a:rPr>
              <a:t>Photos used in Case Study slides are freely-usable images from www.unsplash.com and not actual photos of known patients. </a:t>
            </a:r>
          </a:p>
        </p:txBody>
      </p:sp>
      <p:pic>
        <p:nvPicPr>
          <p:cNvPr id="8" name="Picture 7" descr="Icon&#10;&#10;Description automatically generated">
            <a:extLst>
              <a:ext uri="{FF2B5EF4-FFF2-40B4-BE49-F238E27FC236}">
                <a16:creationId xmlns:a16="http://schemas.microsoft.com/office/drawing/2014/main" id="{9F5220DE-A0D6-A046-BC7F-23212A8F6B48}"/>
              </a:ext>
            </a:extLst>
          </p:cNvPr>
          <p:cNvPicPr>
            <a:picLocks noChangeAspect="1"/>
          </p:cNvPicPr>
          <p:nvPr/>
        </p:nvPicPr>
        <p:blipFill>
          <a:blip r:embed="rId3">
            <a:alphaModFix amt="20000"/>
          </a:blip>
          <a:stretch>
            <a:fillRect/>
          </a:stretch>
        </p:blipFill>
        <p:spPr>
          <a:xfrm>
            <a:off x="747805" y="1804368"/>
            <a:ext cx="3624904" cy="3696583"/>
          </a:xfrm>
          <a:prstGeom prst="rect">
            <a:avLst/>
          </a:prstGeom>
          <a:effectLst>
            <a:outerShdw blurRad="50800" dist="50800" dir="5400000" algn="ctr" rotWithShape="0">
              <a:srgbClr val="000000">
                <a:alpha val="0"/>
              </a:srgbClr>
            </a:outerShdw>
          </a:effectLst>
        </p:spPr>
      </p:pic>
      <p:pic>
        <p:nvPicPr>
          <p:cNvPr id="9" name="Picture 8" descr="Icon&#10;&#10;Description automatically generated">
            <a:extLst>
              <a:ext uri="{FF2B5EF4-FFF2-40B4-BE49-F238E27FC236}">
                <a16:creationId xmlns:a16="http://schemas.microsoft.com/office/drawing/2014/main" id="{BD8B35C8-6D9D-524E-97B4-23DD7F66A7F3}"/>
              </a:ext>
            </a:extLst>
          </p:cNvPr>
          <p:cNvPicPr>
            <a:picLocks noChangeAspect="1"/>
          </p:cNvPicPr>
          <p:nvPr/>
        </p:nvPicPr>
        <p:blipFill>
          <a:blip r:embed="rId4"/>
          <a:stretch>
            <a:fillRect/>
          </a:stretch>
        </p:blipFill>
        <p:spPr>
          <a:xfrm>
            <a:off x="8903286" y="5872253"/>
            <a:ext cx="721360" cy="721360"/>
          </a:xfrm>
          <a:prstGeom prst="rect">
            <a:avLst/>
          </a:prstGeom>
        </p:spPr>
      </p:pic>
      <p:sp>
        <p:nvSpPr>
          <p:cNvPr id="10" name="TextBox 9">
            <a:extLst>
              <a:ext uri="{FF2B5EF4-FFF2-40B4-BE49-F238E27FC236}">
                <a16:creationId xmlns:a16="http://schemas.microsoft.com/office/drawing/2014/main" id="{7B483208-2ED2-8142-8FD3-0E5D3E8347F2}"/>
              </a:ext>
            </a:extLst>
          </p:cNvPr>
          <p:cNvSpPr txBox="1"/>
          <p:nvPr/>
        </p:nvSpPr>
        <p:spPr>
          <a:xfrm>
            <a:off x="9624646" y="6048267"/>
            <a:ext cx="2157046" cy="369332"/>
          </a:xfrm>
          <a:prstGeom prst="rect">
            <a:avLst/>
          </a:prstGeom>
          <a:noFill/>
        </p:spPr>
        <p:txBody>
          <a:bodyPr wrap="square" rtlCol="0">
            <a:spAutoFit/>
          </a:bodyPr>
          <a:lstStyle/>
          <a:p>
            <a:r>
              <a:rPr lang="en-US" dirty="0">
                <a:solidFill>
                  <a:srgbClr val="004174"/>
                </a:solidFill>
              </a:rPr>
              <a:t>www.hipaa.com</a:t>
            </a:r>
          </a:p>
        </p:txBody>
      </p:sp>
    </p:spTree>
    <p:extLst>
      <p:ext uri="{BB962C8B-B14F-4D97-AF65-F5344CB8AC3E}">
        <p14:creationId xmlns:p14="http://schemas.microsoft.com/office/powerpoint/2010/main" val="2611650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5167E9-E723-5740-A996-45916E7F4FA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9D22998-EED7-7545-81B6-D94267A3036B}"/>
              </a:ext>
            </a:extLst>
          </p:cNvPr>
          <p:cNvSpPr txBox="1"/>
          <p:nvPr/>
        </p:nvSpPr>
        <p:spPr>
          <a:xfrm>
            <a:off x="2180142" y="501290"/>
            <a:ext cx="7831716"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Case Study: A Tale of Two Kidneys</a:t>
            </a:r>
          </a:p>
        </p:txBody>
      </p:sp>
      <p:pic>
        <p:nvPicPr>
          <p:cNvPr id="10" name="Picture 2" descr="Research Icon Png - Marketing Transparent PNG - 462x462 - Free Download on  NicePNG">
            <a:extLst>
              <a:ext uri="{FF2B5EF4-FFF2-40B4-BE49-F238E27FC236}">
                <a16:creationId xmlns:a16="http://schemas.microsoft.com/office/drawing/2014/main" id="{3D714C93-A63E-B144-9772-7612ADC13F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59" t="8203" r="22621" b="7886"/>
          <a:stretch/>
        </p:blipFill>
        <p:spPr bwMode="auto">
          <a:xfrm>
            <a:off x="546144" y="168532"/>
            <a:ext cx="1299022" cy="1311849"/>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7F6883-9B51-2C43-BABB-B30DC69A2289}"/>
              </a:ext>
            </a:extLst>
          </p:cNvPr>
          <p:cNvSpPr/>
          <p:nvPr/>
        </p:nvSpPr>
        <p:spPr>
          <a:xfrm>
            <a:off x="450166" y="2480254"/>
            <a:ext cx="5392615" cy="3262432"/>
          </a:xfrm>
          <a:prstGeom prst="rect">
            <a:avLst/>
          </a:prstGeom>
          <a:ln>
            <a:noFill/>
          </a:ln>
        </p:spPr>
        <p:txBody>
          <a:bodyPr wrap="square">
            <a:spAutoFit/>
          </a:bodyPr>
          <a:lstStyle/>
          <a:p>
            <a:r>
              <a:rPr lang="en-US" sz="2000" dirty="0">
                <a:latin typeface="Avenir Next" panose="020B0503020202020204" pitchFamily="34" charset="0"/>
              </a:rPr>
              <a:t>“Ms. Y”</a:t>
            </a:r>
          </a:p>
          <a:p>
            <a:pPr marL="342900" indent="-342900">
              <a:buFont typeface="Arial" panose="020B0604020202020204" pitchFamily="34" charset="0"/>
              <a:buChar char="•"/>
            </a:pPr>
            <a:r>
              <a:rPr lang="en-US" sz="2000" dirty="0">
                <a:latin typeface="Avenir Next" panose="020B0503020202020204" pitchFamily="34" charset="0"/>
              </a:rPr>
              <a:t>74-year-old patient</a:t>
            </a:r>
          </a:p>
          <a:p>
            <a:pPr marL="342900" indent="-342900">
              <a:buFont typeface="Arial" panose="020B0604020202020204" pitchFamily="34" charset="0"/>
              <a:buChar char="•"/>
            </a:pPr>
            <a:r>
              <a:rPr lang="en-US" sz="2000" dirty="0">
                <a:latin typeface="Avenir Next" panose="020B0503020202020204" pitchFamily="34" charset="0"/>
              </a:rPr>
              <a:t>Demographics</a:t>
            </a:r>
          </a:p>
          <a:p>
            <a:pPr marL="800100" lvl="1" indent="-342900">
              <a:buFont typeface="Arial" panose="020B0604020202020204" pitchFamily="34" charset="0"/>
              <a:buChar char="•"/>
            </a:pPr>
            <a:r>
              <a:rPr lang="en-US" dirty="0">
                <a:latin typeface="Avenir Next" panose="020B0503020202020204" pitchFamily="34" charset="0"/>
              </a:rPr>
              <a:t>Born as genetically female, self identifies as female with she/her pronouns</a:t>
            </a:r>
          </a:p>
          <a:p>
            <a:pPr marL="800100" lvl="1" indent="-342900">
              <a:buFont typeface="Arial" panose="020B0604020202020204" pitchFamily="34" charset="0"/>
              <a:buChar char="•"/>
            </a:pPr>
            <a:r>
              <a:rPr lang="en-US" dirty="0">
                <a:latin typeface="Avenir Next" panose="020B0503020202020204" pitchFamily="34" charset="0"/>
              </a:rPr>
              <a:t>Retired church secretary, enjoys gardening</a:t>
            </a:r>
          </a:p>
          <a:p>
            <a:pPr marL="800100" lvl="1" indent="-342900">
              <a:buFont typeface="Arial" panose="020B0604020202020204" pitchFamily="34" charset="0"/>
              <a:buChar char="•"/>
            </a:pPr>
            <a:r>
              <a:rPr lang="en-US" dirty="0">
                <a:latin typeface="Avenir Next" panose="020B0503020202020204" pitchFamily="34" charset="0"/>
              </a:rPr>
              <a:t>Divorced, has 3 adult children nearby</a:t>
            </a:r>
          </a:p>
          <a:p>
            <a:pPr marL="342900" indent="-342900">
              <a:buFont typeface="Arial" panose="020B0604020202020204" pitchFamily="34" charset="0"/>
              <a:buChar char="•"/>
            </a:pPr>
            <a:r>
              <a:rPr lang="en-US" sz="2000" dirty="0">
                <a:latin typeface="Avenir Next" panose="020B0503020202020204" pitchFamily="34" charset="0"/>
              </a:rPr>
              <a:t>Comorbidities</a:t>
            </a:r>
          </a:p>
          <a:p>
            <a:pPr marL="800100" lvl="1" indent="-342900">
              <a:buFont typeface="Arial" panose="020B0604020202020204" pitchFamily="34" charset="0"/>
              <a:buChar char="•"/>
            </a:pPr>
            <a:r>
              <a:rPr lang="en-US" dirty="0">
                <a:latin typeface="Avenir Next" panose="020B0503020202020204" pitchFamily="34" charset="0"/>
              </a:rPr>
              <a:t>Migraine headaches, uterine fibroids s/p hysterectomy, osteoarthritis in R knee</a:t>
            </a:r>
          </a:p>
        </p:txBody>
      </p:sp>
      <p:sp>
        <p:nvSpPr>
          <p:cNvPr id="3" name="Rectangle 2">
            <a:extLst>
              <a:ext uri="{FF2B5EF4-FFF2-40B4-BE49-F238E27FC236}">
                <a16:creationId xmlns:a16="http://schemas.microsoft.com/office/drawing/2014/main" id="{CBE59629-E92D-F847-99A6-C4E1BDADF62D}"/>
              </a:ext>
            </a:extLst>
          </p:cNvPr>
          <p:cNvSpPr/>
          <p:nvPr/>
        </p:nvSpPr>
        <p:spPr>
          <a:xfrm>
            <a:off x="6349218" y="2480254"/>
            <a:ext cx="5392616" cy="3262432"/>
          </a:xfrm>
          <a:prstGeom prst="rect">
            <a:avLst/>
          </a:prstGeom>
          <a:ln>
            <a:noFill/>
          </a:ln>
        </p:spPr>
        <p:txBody>
          <a:bodyPr wrap="square">
            <a:spAutoFit/>
          </a:bodyPr>
          <a:lstStyle/>
          <a:p>
            <a:r>
              <a:rPr lang="en-US" sz="2000" dirty="0">
                <a:latin typeface="Avenir Next" panose="020B0503020202020204" pitchFamily="34" charset="0"/>
              </a:rPr>
              <a:t>“Ms. Z”</a:t>
            </a:r>
          </a:p>
          <a:p>
            <a:pPr marL="342900" indent="-342900">
              <a:buFont typeface="Arial" panose="020B0604020202020204" pitchFamily="34" charset="0"/>
              <a:buChar char="•"/>
            </a:pPr>
            <a:r>
              <a:rPr lang="en-US" sz="2000" dirty="0">
                <a:latin typeface="Avenir Next" panose="020B0503020202020204" pitchFamily="34" charset="0"/>
              </a:rPr>
              <a:t>72-year-old patient</a:t>
            </a:r>
          </a:p>
          <a:p>
            <a:pPr marL="342900" indent="-342900">
              <a:buFont typeface="Arial" panose="020B0604020202020204" pitchFamily="34" charset="0"/>
              <a:buChar char="•"/>
            </a:pPr>
            <a:r>
              <a:rPr lang="en-US" sz="2000" dirty="0">
                <a:latin typeface="Avenir Next" panose="020B0503020202020204" pitchFamily="34" charset="0"/>
              </a:rPr>
              <a:t>Demographics</a:t>
            </a:r>
          </a:p>
          <a:p>
            <a:pPr marL="800100" lvl="1" indent="-342900">
              <a:buFont typeface="Arial" panose="020B0604020202020204" pitchFamily="34" charset="0"/>
              <a:buChar char="•"/>
            </a:pPr>
            <a:r>
              <a:rPr lang="en-US" dirty="0">
                <a:latin typeface="Avenir Next" panose="020B0503020202020204" pitchFamily="34" charset="0"/>
              </a:rPr>
              <a:t>Born as genetically female, self identifies as female with she/her pronouns</a:t>
            </a:r>
          </a:p>
          <a:p>
            <a:pPr marL="800100" lvl="1" indent="-342900">
              <a:buFont typeface="Arial" panose="020B0604020202020204" pitchFamily="34" charset="0"/>
              <a:buChar char="•"/>
            </a:pPr>
            <a:r>
              <a:rPr lang="en-US" dirty="0">
                <a:latin typeface="Avenir Next" panose="020B0503020202020204" pitchFamily="34" charset="0"/>
              </a:rPr>
              <a:t>Retired school nurse, volunteers at animal shelter</a:t>
            </a:r>
          </a:p>
          <a:p>
            <a:pPr marL="800100" lvl="1" indent="-342900">
              <a:buFont typeface="Arial" panose="020B0604020202020204" pitchFamily="34" charset="0"/>
              <a:buChar char="•"/>
            </a:pPr>
            <a:r>
              <a:rPr lang="en-US" dirty="0">
                <a:latin typeface="Avenir Next" panose="020B0503020202020204" pitchFamily="34" charset="0"/>
              </a:rPr>
              <a:t>Widowed and remarried, no children</a:t>
            </a:r>
          </a:p>
          <a:p>
            <a:pPr marL="342900" indent="-342900">
              <a:buFont typeface="Arial" panose="020B0604020202020204" pitchFamily="34" charset="0"/>
              <a:buChar char="•"/>
            </a:pPr>
            <a:r>
              <a:rPr lang="en-US" sz="2000" dirty="0">
                <a:latin typeface="Avenir Next" panose="020B0503020202020204" pitchFamily="34" charset="0"/>
              </a:rPr>
              <a:t>Comorbidities</a:t>
            </a:r>
          </a:p>
          <a:p>
            <a:pPr marL="800100" lvl="1" indent="-342900">
              <a:buFont typeface="Arial" panose="020B0604020202020204" pitchFamily="34" charset="0"/>
              <a:buChar char="•"/>
            </a:pPr>
            <a:r>
              <a:rPr lang="en-US" dirty="0">
                <a:latin typeface="Avenir Next" panose="020B0503020202020204" pitchFamily="34" charset="0"/>
              </a:rPr>
              <a:t>Allergic rhinitis, carpal tunnel syndrome s/p release surgery, obesity</a:t>
            </a:r>
          </a:p>
        </p:txBody>
      </p:sp>
      <p:pic>
        <p:nvPicPr>
          <p:cNvPr id="11" name="Picture 10">
            <a:extLst>
              <a:ext uri="{FF2B5EF4-FFF2-40B4-BE49-F238E27FC236}">
                <a16:creationId xmlns:a16="http://schemas.microsoft.com/office/drawing/2014/main" id="{384E0305-B99F-9A41-83FB-538008F80B8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7482" t="19017" r="21272" b="5028"/>
          <a:stretch/>
        </p:blipFill>
        <p:spPr>
          <a:xfrm>
            <a:off x="3896578" y="1827363"/>
            <a:ext cx="1051606" cy="1305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icture containing person, tree, outdoor, glasses&#10;&#10;Description automatically generated">
            <a:extLst>
              <a:ext uri="{FF2B5EF4-FFF2-40B4-BE49-F238E27FC236}">
                <a16:creationId xmlns:a16="http://schemas.microsoft.com/office/drawing/2014/main" id="{C1FD74B2-AE93-B940-ABC1-9391F228517A}"/>
              </a:ext>
            </a:extLst>
          </p:cNvPr>
          <p:cNvPicPr>
            <a:picLocks noChangeAspect="1"/>
          </p:cNvPicPr>
          <p:nvPr/>
        </p:nvPicPr>
        <p:blipFill rotWithShape="1">
          <a:blip r:embed="rId5"/>
          <a:srcRect l="46262"/>
          <a:stretch/>
        </p:blipFill>
        <p:spPr>
          <a:xfrm>
            <a:off x="9849298" y="1828431"/>
            <a:ext cx="1051606" cy="1304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707A925A-3EAB-6D4B-AF96-153BE43FF61E}"/>
              </a:ext>
            </a:extLst>
          </p:cNvPr>
          <p:cNvCxnSpPr/>
          <p:nvPr/>
        </p:nvCxnSpPr>
        <p:spPr>
          <a:xfrm>
            <a:off x="6096000" y="1304144"/>
            <a:ext cx="0" cy="5553856"/>
          </a:xfrm>
          <a:prstGeom prst="line">
            <a:avLst/>
          </a:prstGeom>
          <a:ln w="19050">
            <a:solidFill>
              <a:srgbClr val="00497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6509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5167E9-E723-5740-A996-45916E7F4FA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B42754E-CC80-664D-80CA-0977B54204CC}"/>
              </a:ext>
            </a:extLst>
          </p:cNvPr>
          <p:cNvSpPr txBox="1"/>
          <p:nvPr/>
        </p:nvSpPr>
        <p:spPr>
          <a:xfrm>
            <a:off x="2180142" y="501290"/>
            <a:ext cx="7831716"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Case Study, cont.</a:t>
            </a:r>
          </a:p>
        </p:txBody>
      </p:sp>
      <p:pic>
        <p:nvPicPr>
          <p:cNvPr id="10" name="Picture 2" descr="Research Icon Png - Marketing Transparent PNG - 462x462 - Free Download on  NicePNG">
            <a:extLst>
              <a:ext uri="{FF2B5EF4-FFF2-40B4-BE49-F238E27FC236}">
                <a16:creationId xmlns:a16="http://schemas.microsoft.com/office/drawing/2014/main" id="{6965AECE-C51F-E14C-B4B6-AB62A7F457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59" t="8203" r="22621" b="7886"/>
          <a:stretch/>
        </p:blipFill>
        <p:spPr bwMode="auto">
          <a:xfrm>
            <a:off x="2612397" y="344774"/>
            <a:ext cx="949989" cy="959370"/>
          </a:xfrm>
          <a:prstGeom prst="ellipse">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4E5920B-C49D-A44F-89B5-D1CA0B26D12D}"/>
              </a:ext>
            </a:extLst>
          </p:cNvPr>
          <p:cNvSpPr/>
          <p:nvPr/>
        </p:nvSpPr>
        <p:spPr>
          <a:xfrm>
            <a:off x="312464" y="1656623"/>
            <a:ext cx="5549856" cy="4862870"/>
          </a:xfrm>
          <a:prstGeom prst="rect">
            <a:avLst/>
          </a:prstGeom>
        </p:spPr>
        <p:txBody>
          <a:bodyPr wrap="square">
            <a:spAutoFit/>
          </a:bodyPr>
          <a:lstStyle/>
          <a:p>
            <a:r>
              <a:rPr lang="en-US" b="1" dirty="0">
                <a:latin typeface="Avenir Next" panose="020B0503020202020204" pitchFamily="34" charset="0"/>
              </a:rPr>
              <a:t>“Ms. Y”</a:t>
            </a:r>
          </a:p>
          <a:p>
            <a:pPr marL="285750" indent="-285750">
              <a:buFont typeface="Arial" panose="020B0604020202020204" pitchFamily="34" charset="0"/>
              <a:buChar char="•"/>
            </a:pPr>
            <a:r>
              <a:rPr lang="en-US" dirty="0">
                <a:latin typeface="Avenir Next" panose="020B0503020202020204" pitchFamily="34" charset="0"/>
              </a:rPr>
              <a:t>Diagnosis History</a:t>
            </a:r>
          </a:p>
          <a:p>
            <a:pPr marL="742950" lvl="1" indent="-285750">
              <a:buFont typeface="Arial" panose="020B0604020202020204" pitchFamily="34" charset="0"/>
              <a:buChar char="•"/>
            </a:pPr>
            <a:r>
              <a:rPr lang="en-US" sz="1600" dirty="0">
                <a:latin typeface="Avenir Next" panose="020B0503020202020204" pitchFamily="34" charset="0"/>
              </a:rPr>
              <a:t>Developed left flank pain that worsened over 6-7 months and ultimately began to limit her ability to work in her garden</a:t>
            </a:r>
          </a:p>
          <a:p>
            <a:pPr marL="742950" lvl="1" indent="-285750">
              <a:buFont typeface="Arial" panose="020B0604020202020204" pitchFamily="34" charset="0"/>
              <a:buChar char="•"/>
            </a:pPr>
            <a:r>
              <a:rPr lang="en-US" sz="1600" dirty="0">
                <a:latin typeface="Avenir Next" panose="020B0503020202020204" pitchFamily="34" charset="0"/>
              </a:rPr>
              <a:t>CT T/L spine revealed L kidney mass, further staging negative for metastatic disease. Underwent L radical nephrectomy revealing pT3Nx (renal vein involvement), grade 2 clear cell renal cell carcinoma.</a:t>
            </a:r>
          </a:p>
          <a:p>
            <a:pPr marL="742950" lvl="1" indent="-285750">
              <a:buFont typeface="Arial" panose="020B0604020202020204" pitchFamily="34" charset="0"/>
              <a:buChar char="•"/>
            </a:pPr>
            <a:r>
              <a:rPr lang="en-US" sz="1600" dirty="0">
                <a:latin typeface="Avenir Next" panose="020B0503020202020204" pitchFamily="34" charset="0"/>
              </a:rPr>
              <a:t>18 months later CXR revealed multiple lung nodules. No other sites of disease, all labs normal. </a:t>
            </a:r>
          </a:p>
          <a:p>
            <a:pPr marL="742950" lvl="1" indent="-285750">
              <a:buFont typeface="Arial" panose="020B0604020202020204" pitchFamily="34" charset="0"/>
              <a:buChar char="•"/>
            </a:pPr>
            <a:r>
              <a:rPr lang="en-US" sz="1600" dirty="0">
                <a:latin typeface="Avenir Next" panose="020B0503020202020204" pitchFamily="34" charset="0"/>
              </a:rPr>
              <a:t>IMDC risk score – favorable </a:t>
            </a:r>
          </a:p>
          <a:p>
            <a:pPr marL="742950" lvl="1" indent="-285750">
              <a:buFont typeface="Arial" panose="020B0604020202020204" pitchFamily="34" charset="0"/>
              <a:buChar char="•"/>
            </a:pPr>
            <a:r>
              <a:rPr lang="en-US" sz="1600" dirty="0">
                <a:latin typeface="Avenir Next" panose="020B0503020202020204" pitchFamily="34" charset="0"/>
              </a:rPr>
              <a:t>Medical oncology visit leads to plans to start treatment with </a:t>
            </a:r>
            <a:r>
              <a:rPr lang="en-US" sz="1600" b="1" dirty="0" err="1">
                <a:latin typeface="Avenir Next" panose="020B0503020202020204" pitchFamily="34" charset="0"/>
              </a:rPr>
              <a:t>Axitinib</a:t>
            </a:r>
            <a:r>
              <a:rPr lang="en-US" sz="1600" b="1" dirty="0">
                <a:latin typeface="Avenir Next" panose="020B0503020202020204" pitchFamily="34" charset="0"/>
              </a:rPr>
              <a:t> + Pembrolizumab </a:t>
            </a:r>
            <a:r>
              <a:rPr lang="en-US" sz="1600" dirty="0">
                <a:latin typeface="Avenir Next" panose="020B0503020202020204" pitchFamily="34" charset="0"/>
              </a:rPr>
              <a:t>(one VEGFR-targeted TKI and one immunotherapy agent)</a:t>
            </a:r>
            <a:endParaRPr lang="en-US" sz="1600" b="1" dirty="0">
              <a:latin typeface="Avenir Next" panose="020B0503020202020204" pitchFamily="34" charset="0"/>
            </a:endParaRPr>
          </a:p>
          <a:p>
            <a:pPr marL="285750" indent="-285750">
              <a:buFont typeface="Arial" panose="020B0604020202020204" pitchFamily="34" charset="0"/>
              <a:buChar char="•"/>
            </a:pPr>
            <a:r>
              <a:rPr lang="en-US" dirty="0">
                <a:latin typeface="Avenir Next" panose="020B0503020202020204" pitchFamily="34" charset="0"/>
              </a:rPr>
              <a:t>Goals</a:t>
            </a:r>
          </a:p>
          <a:p>
            <a:pPr marL="742950" lvl="1" indent="-285750">
              <a:buFont typeface="Arial" panose="020B0604020202020204" pitchFamily="34" charset="0"/>
              <a:buChar char="•"/>
            </a:pPr>
            <a:r>
              <a:rPr lang="en-US" sz="1600" dirty="0">
                <a:latin typeface="Avenir Next" panose="020B0503020202020204" pitchFamily="34" charset="0"/>
              </a:rPr>
              <a:t>Aggressive care</a:t>
            </a:r>
          </a:p>
        </p:txBody>
      </p:sp>
      <p:sp>
        <p:nvSpPr>
          <p:cNvPr id="3" name="Rectangle 2">
            <a:extLst>
              <a:ext uri="{FF2B5EF4-FFF2-40B4-BE49-F238E27FC236}">
                <a16:creationId xmlns:a16="http://schemas.microsoft.com/office/drawing/2014/main" id="{F395A5B4-77D3-FC4E-9FDE-804B70C1E87E}"/>
              </a:ext>
            </a:extLst>
          </p:cNvPr>
          <p:cNvSpPr/>
          <p:nvPr/>
        </p:nvSpPr>
        <p:spPr>
          <a:xfrm>
            <a:off x="6329680" y="1656623"/>
            <a:ext cx="5549856" cy="3877985"/>
          </a:xfrm>
          <a:prstGeom prst="rect">
            <a:avLst/>
          </a:prstGeom>
        </p:spPr>
        <p:txBody>
          <a:bodyPr wrap="square">
            <a:spAutoFit/>
          </a:bodyPr>
          <a:lstStyle/>
          <a:p>
            <a:r>
              <a:rPr lang="en-US" b="1" dirty="0">
                <a:latin typeface="Avenir Next" panose="020B0503020202020204" pitchFamily="34" charset="0"/>
              </a:rPr>
              <a:t>”Ms. Z”</a:t>
            </a:r>
          </a:p>
          <a:p>
            <a:pPr marL="285750" indent="-285750">
              <a:buFont typeface="Arial" panose="020B0604020202020204" pitchFamily="34" charset="0"/>
              <a:buChar char="•"/>
            </a:pPr>
            <a:r>
              <a:rPr lang="en-US" dirty="0">
                <a:latin typeface="Avenir Next" panose="020B0503020202020204" pitchFamily="34" charset="0"/>
              </a:rPr>
              <a:t>Diagnosis History</a:t>
            </a:r>
          </a:p>
          <a:p>
            <a:pPr marL="742950" lvl="1" indent="-285750">
              <a:buFont typeface="Arial" panose="020B0604020202020204" pitchFamily="34" charset="0"/>
              <a:buChar char="•"/>
            </a:pPr>
            <a:r>
              <a:rPr lang="en-US" sz="1600" dirty="0">
                <a:latin typeface="Avenir Next" panose="020B0503020202020204" pitchFamily="34" charset="0"/>
              </a:rPr>
              <a:t>Acutely developed painless gross hematuria, sought care in ER. </a:t>
            </a:r>
          </a:p>
          <a:p>
            <a:pPr marL="742950" lvl="1" indent="-285750">
              <a:buFont typeface="Arial" panose="020B0604020202020204" pitchFamily="34" charset="0"/>
              <a:buChar char="•"/>
            </a:pPr>
            <a:r>
              <a:rPr lang="en-US" sz="1600" dirty="0">
                <a:latin typeface="Avenir Next" panose="020B0503020202020204" pitchFamily="34" charset="0"/>
              </a:rPr>
              <a:t>CT a/p “stone protocol” revealed L kidney mass with tumor thrombus extending to vena cava, multiple enlarged RP lymph nodes, 3-4 lung nodules in each lung, measuring 0.5-2 cm </a:t>
            </a:r>
          </a:p>
          <a:p>
            <a:pPr marL="742950" lvl="1" indent="-285750">
              <a:buFont typeface="Arial" panose="020B0604020202020204" pitchFamily="34" charset="0"/>
              <a:buChar char="•"/>
            </a:pPr>
            <a:r>
              <a:rPr lang="en-US" sz="1600" dirty="0">
                <a:latin typeface="Avenir Next" panose="020B0503020202020204" pitchFamily="34" charset="0"/>
              </a:rPr>
              <a:t>Biopsy of lung nodule clear cell RCC</a:t>
            </a:r>
          </a:p>
          <a:p>
            <a:pPr marL="742950" lvl="1" indent="-285750">
              <a:buFont typeface="Arial" panose="020B0604020202020204" pitchFamily="34" charset="0"/>
              <a:buChar char="•"/>
            </a:pPr>
            <a:r>
              <a:rPr lang="en-US" sz="1600" dirty="0">
                <a:latin typeface="Avenir Next" panose="020B0503020202020204" pitchFamily="34" charset="0"/>
              </a:rPr>
              <a:t>IMDC risk score – intermediate</a:t>
            </a:r>
          </a:p>
          <a:p>
            <a:pPr marL="742950" lvl="1" indent="-285750">
              <a:buFont typeface="Arial" panose="020B0604020202020204" pitchFamily="34" charset="0"/>
              <a:buChar char="•"/>
            </a:pPr>
            <a:r>
              <a:rPr lang="en-US" sz="1600" dirty="0">
                <a:latin typeface="Avenir Next" panose="020B0503020202020204" pitchFamily="34" charset="0"/>
              </a:rPr>
              <a:t>Medical oncology visit leads to plans for </a:t>
            </a:r>
            <a:r>
              <a:rPr lang="en-US" sz="1600" b="1" dirty="0">
                <a:latin typeface="Avenir Next" panose="020B0503020202020204" pitchFamily="34" charset="0"/>
              </a:rPr>
              <a:t>Nivolumab + Ipilimumab </a:t>
            </a:r>
            <a:r>
              <a:rPr lang="en-US" sz="1600" dirty="0">
                <a:latin typeface="Avenir Next" panose="020B0503020202020204" pitchFamily="34" charset="0"/>
              </a:rPr>
              <a:t>(two immunotherapy agents)</a:t>
            </a:r>
            <a:endParaRPr lang="en-US" sz="1600" b="1" dirty="0">
              <a:latin typeface="Avenir Next" panose="020B0503020202020204" pitchFamily="34" charset="0"/>
            </a:endParaRPr>
          </a:p>
          <a:p>
            <a:pPr marL="285750" indent="-285750">
              <a:buFont typeface="Arial" panose="020B0604020202020204" pitchFamily="34" charset="0"/>
              <a:buChar char="•"/>
            </a:pPr>
            <a:r>
              <a:rPr lang="en-US" dirty="0">
                <a:latin typeface="Avenir Next" panose="020B0503020202020204" pitchFamily="34" charset="0"/>
              </a:rPr>
              <a:t>Goals</a:t>
            </a:r>
          </a:p>
          <a:p>
            <a:pPr marL="742950" lvl="1" indent="-285750">
              <a:buFont typeface="Arial" panose="020B0604020202020204" pitchFamily="34" charset="0"/>
              <a:buChar char="•"/>
            </a:pPr>
            <a:r>
              <a:rPr lang="en-US" sz="1600" dirty="0">
                <a:latin typeface="Avenir Next" panose="020B0503020202020204" pitchFamily="34" charset="0"/>
              </a:rPr>
              <a:t>Aggressive care </a:t>
            </a:r>
          </a:p>
        </p:txBody>
      </p:sp>
      <p:cxnSp>
        <p:nvCxnSpPr>
          <p:cNvPr id="11" name="Straight Connector 10">
            <a:extLst>
              <a:ext uri="{FF2B5EF4-FFF2-40B4-BE49-F238E27FC236}">
                <a16:creationId xmlns:a16="http://schemas.microsoft.com/office/drawing/2014/main" id="{FA3F894B-6F06-0145-B0BC-4789539F3D6E}"/>
              </a:ext>
            </a:extLst>
          </p:cNvPr>
          <p:cNvCxnSpPr>
            <a:stCxn id="7" idx="2"/>
          </p:cNvCxnSpPr>
          <p:nvPr/>
        </p:nvCxnSpPr>
        <p:spPr>
          <a:xfrm>
            <a:off x="6096000" y="1304144"/>
            <a:ext cx="0" cy="5553856"/>
          </a:xfrm>
          <a:prstGeom prst="line">
            <a:avLst/>
          </a:prstGeom>
          <a:ln w="19050">
            <a:solidFill>
              <a:srgbClr val="00497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4062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5167E9-E723-5740-A996-45916E7F4FA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45737C8-9629-4346-BE36-975E1109608B}"/>
              </a:ext>
            </a:extLst>
          </p:cNvPr>
          <p:cNvSpPr txBox="1"/>
          <p:nvPr/>
        </p:nvSpPr>
        <p:spPr>
          <a:xfrm>
            <a:off x="629920" y="501293"/>
            <a:ext cx="8206201"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How do we get off on the right foot?</a:t>
            </a:r>
          </a:p>
        </p:txBody>
      </p:sp>
      <p:pic>
        <p:nvPicPr>
          <p:cNvPr id="8" name="Picture 2" descr="Question mark PNG">
            <a:extLst>
              <a:ext uri="{FF2B5EF4-FFF2-40B4-BE49-F238E27FC236}">
                <a16:creationId xmlns:a16="http://schemas.microsoft.com/office/drawing/2014/main" id="{55CD01EF-BA2E-0342-8E91-5B016D2236A1}"/>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6774434" y="890162"/>
            <a:ext cx="5383214" cy="35636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57840D8-D526-E54A-BBAE-BE0D6DD5AB64}"/>
              </a:ext>
            </a:extLst>
          </p:cNvPr>
          <p:cNvSpPr/>
          <p:nvPr/>
        </p:nvSpPr>
        <p:spPr>
          <a:xfrm>
            <a:off x="963494" y="3550056"/>
            <a:ext cx="7474220" cy="1292662"/>
          </a:xfrm>
          <a:prstGeom prst="rect">
            <a:avLst/>
          </a:prstGeom>
        </p:spPr>
        <p:txBody>
          <a:bodyPr wrap="square">
            <a:spAutoFit/>
          </a:bodyPr>
          <a:lstStyle/>
          <a:p>
            <a:pPr algn="ctr"/>
            <a:r>
              <a:rPr lang="en-US" sz="2600" dirty="0"/>
              <a:t>What are the best ways to counsel Ms. Y and Ms. Z about their combination treatments?</a:t>
            </a:r>
          </a:p>
          <a:p>
            <a:pPr algn="ctr"/>
            <a:endParaRPr lang="en-US" sz="2600" dirty="0"/>
          </a:p>
        </p:txBody>
      </p:sp>
    </p:spTree>
    <p:extLst>
      <p:ext uri="{BB962C8B-B14F-4D97-AF65-F5344CB8AC3E}">
        <p14:creationId xmlns:p14="http://schemas.microsoft.com/office/powerpoint/2010/main" val="1557985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6B94F-94AA-254D-ACB0-58F8EE1A6417}"/>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Questions on KPMG Compliance Survey - Radical Compliance">
            <a:extLst>
              <a:ext uri="{FF2B5EF4-FFF2-40B4-BE49-F238E27FC236}">
                <a16:creationId xmlns:a16="http://schemas.microsoft.com/office/drawing/2014/main" id="{80B17D4C-C6CB-E947-92B1-5C831D9DA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334" y="194510"/>
            <a:ext cx="1594702" cy="1259896"/>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0BEA9F-DAA4-304F-9946-2334B54A01B4}"/>
              </a:ext>
            </a:extLst>
          </p:cNvPr>
          <p:cNvSpPr txBox="1"/>
          <p:nvPr/>
        </p:nvSpPr>
        <p:spPr>
          <a:xfrm>
            <a:off x="3118685" y="501293"/>
            <a:ext cx="5954630"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Let’s Take a Poll!</a:t>
            </a:r>
          </a:p>
        </p:txBody>
      </p:sp>
      <p:sp>
        <p:nvSpPr>
          <p:cNvPr id="3" name="Rectangle 2">
            <a:extLst>
              <a:ext uri="{FF2B5EF4-FFF2-40B4-BE49-F238E27FC236}">
                <a16:creationId xmlns:a16="http://schemas.microsoft.com/office/drawing/2014/main" id="{CE1747DA-5F43-254D-8283-ADF53057B766}"/>
              </a:ext>
            </a:extLst>
          </p:cNvPr>
          <p:cNvSpPr/>
          <p:nvPr/>
        </p:nvSpPr>
        <p:spPr>
          <a:xfrm>
            <a:off x="1410765" y="2132090"/>
            <a:ext cx="9370470" cy="954107"/>
          </a:xfrm>
          <a:prstGeom prst="rect">
            <a:avLst/>
          </a:prstGeom>
        </p:spPr>
        <p:txBody>
          <a:bodyPr wrap="square">
            <a:spAutoFit/>
          </a:bodyPr>
          <a:lstStyle/>
          <a:p>
            <a:pPr algn="ctr"/>
            <a:r>
              <a:rPr lang="en-US" sz="2800" b="1" dirty="0"/>
              <a:t>What is your biggest concern about challenges relating to combination treatments (other than treatment side effects)?</a:t>
            </a:r>
          </a:p>
        </p:txBody>
      </p:sp>
      <p:sp>
        <p:nvSpPr>
          <p:cNvPr id="6" name="Rectangle 5">
            <a:extLst>
              <a:ext uri="{FF2B5EF4-FFF2-40B4-BE49-F238E27FC236}">
                <a16:creationId xmlns:a16="http://schemas.microsoft.com/office/drawing/2014/main" id="{99CA878E-7EA4-FA49-A8F7-E6C6707FA114}"/>
              </a:ext>
            </a:extLst>
          </p:cNvPr>
          <p:cNvSpPr/>
          <p:nvPr/>
        </p:nvSpPr>
        <p:spPr>
          <a:xfrm>
            <a:off x="3118685" y="3242717"/>
            <a:ext cx="6228515" cy="3077766"/>
          </a:xfrm>
          <a:prstGeom prst="rect">
            <a:avLst/>
          </a:prstGeom>
        </p:spPr>
        <p:txBody>
          <a:bodyPr wrap="square">
            <a:spAutoFit/>
          </a:bodyPr>
          <a:lstStyle/>
          <a:p>
            <a:pPr marL="285750" indent="-285750">
              <a:spcBef>
                <a:spcPts val="1200"/>
              </a:spcBef>
              <a:buFont typeface="Wingdings" pitchFamily="2" charset="2"/>
              <a:buChar char="q"/>
            </a:pPr>
            <a:r>
              <a:rPr lang="en-US" sz="2200" dirty="0"/>
              <a:t>Patients or caregivers feeling more overwhelmed/intimidated by multiple treatments </a:t>
            </a:r>
          </a:p>
          <a:p>
            <a:pPr marL="285750" indent="-285750">
              <a:spcBef>
                <a:spcPts val="1200"/>
              </a:spcBef>
              <a:buFont typeface="Wingdings" pitchFamily="2" charset="2"/>
              <a:buChar char="q"/>
            </a:pPr>
            <a:r>
              <a:rPr lang="en-US" sz="2200" dirty="0"/>
              <a:t>Uncertainty about how to attribute treatment side effects between the two agents</a:t>
            </a:r>
          </a:p>
          <a:p>
            <a:pPr marL="285750" indent="-285750">
              <a:spcBef>
                <a:spcPts val="1200"/>
              </a:spcBef>
              <a:buFont typeface="Wingdings" pitchFamily="2" charset="2"/>
              <a:buChar char="q"/>
            </a:pPr>
            <a:r>
              <a:rPr lang="en-US" sz="2200" dirty="0"/>
              <a:t>Adherence to two separate treatments</a:t>
            </a:r>
          </a:p>
          <a:p>
            <a:pPr marL="285750" indent="-285750">
              <a:spcBef>
                <a:spcPts val="1200"/>
              </a:spcBef>
              <a:buFont typeface="Wingdings" pitchFamily="2" charset="2"/>
              <a:buChar char="q"/>
            </a:pPr>
            <a:r>
              <a:rPr lang="en-US" sz="2200" dirty="0"/>
              <a:t>Higher patient cost</a:t>
            </a:r>
          </a:p>
          <a:p>
            <a:pPr marL="285750" indent="-285750">
              <a:spcBef>
                <a:spcPts val="1200"/>
              </a:spcBef>
              <a:buFont typeface="Wingdings" pitchFamily="2" charset="2"/>
              <a:buChar char="q"/>
            </a:pPr>
            <a:r>
              <a:rPr lang="en-US" sz="2200" dirty="0"/>
              <a:t>Other (Please add these to the Chat Box!)</a:t>
            </a:r>
          </a:p>
        </p:txBody>
      </p:sp>
      <p:pic>
        <p:nvPicPr>
          <p:cNvPr id="7" name="Picture 6" descr="Icon&#10;&#10;Description automatically generated">
            <a:extLst>
              <a:ext uri="{FF2B5EF4-FFF2-40B4-BE49-F238E27FC236}">
                <a16:creationId xmlns:a16="http://schemas.microsoft.com/office/drawing/2014/main" id="{FC3CC07E-1CF0-EC4C-BAD2-D75667CA86E0}"/>
              </a:ext>
            </a:extLst>
          </p:cNvPr>
          <p:cNvPicPr>
            <a:picLocks noChangeAspect="1"/>
          </p:cNvPicPr>
          <p:nvPr/>
        </p:nvPicPr>
        <p:blipFill>
          <a:blip r:embed="rId4"/>
          <a:stretch>
            <a:fillRect/>
          </a:stretch>
        </p:blipFill>
        <p:spPr>
          <a:xfrm>
            <a:off x="8286801" y="5053648"/>
            <a:ext cx="1266835" cy="1266835"/>
          </a:xfrm>
          <a:prstGeom prst="rect">
            <a:avLst/>
          </a:prstGeom>
        </p:spPr>
      </p:pic>
    </p:spTree>
    <p:extLst>
      <p:ext uri="{BB962C8B-B14F-4D97-AF65-F5344CB8AC3E}">
        <p14:creationId xmlns:p14="http://schemas.microsoft.com/office/powerpoint/2010/main" val="1806492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5167E9-E723-5740-A996-45916E7F4FA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45737C8-9629-4346-BE36-975E1109608B}"/>
              </a:ext>
            </a:extLst>
          </p:cNvPr>
          <p:cNvSpPr txBox="1"/>
          <p:nvPr/>
        </p:nvSpPr>
        <p:spPr>
          <a:xfrm>
            <a:off x="2715796" y="501293"/>
            <a:ext cx="6760405"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Patient Education - Principles</a:t>
            </a:r>
          </a:p>
        </p:txBody>
      </p:sp>
      <p:pic>
        <p:nvPicPr>
          <p:cNvPr id="1026" name="Picture 2" descr="Health and Wellness – Lasell University">
            <a:extLst>
              <a:ext uri="{FF2B5EF4-FFF2-40B4-BE49-F238E27FC236}">
                <a16:creationId xmlns:a16="http://schemas.microsoft.com/office/drawing/2014/main" id="{4FD1F6E2-D78A-2049-A48B-4938FD361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38" y="369798"/>
            <a:ext cx="909320" cy="909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69048F0-5CFB-D949-9439-0FA384C5D7D3}"/>
              </a:ext>
            </a:extLst>
          </p:cNvPr>
          <p:cNvSpPr/>
          <p:nvPr/>
        </p:nvSpPr>
        <p:spPr>
          <a:xfrm>
            <a:off x="903238" y="1880721"/>
            <a:ext cx="10403840" cy="3724096"/>
          </a:xfrm>
          <a:prstGeom prst="rect">
            <a:avLst/>
          </a:prstGeom>
        </p:spPr>
        <p:txBody>
          <a:bodyPr wrap="square">
            <a:spAutoFit/>
          </a:bodyPr>
          <a:lstStyle/>
          <a:p>
            <a:pPr marL="342900" indent="-342900">
              <a:spcBef>
                <a:spcPts val="1200"/>
              </a:spcBef>
              <a:buFont typeface="Arial" panose="020B0604020202020204" pitchFamily="34" charset="0"/>
              <a:buChar char="•"/>
            </a:pPr>
            <a:r>
              <a:rPr lang="en-US" sz="2600" dirty="0"/>
              <a:t>Informed consent</a:t>
            </a:r>
          </a:p>
          <a:p>
            <a:pPr marL="800100" lvl="1" indent="-342900">
              <a:buFont typeface="Arial" panose="020B0604020202020204" pitchFamily="34" charset="0"/>
              <a:buChar char="•"/>
            </a:pPr>
            <a:r>
              <a:rPr lang="en-US" sz="2000" dirty="0"/>
              <a:t>Mandated/protected by law as part of modern medical bioethics</a:t>
            </a:r>
          </a:p>
          <a:p>
            <a:pPr marL="1257300" lvl="2" indent="-342900">
              <a:buFont typeface="Arial" panose="020B0604020202020204" pitchFamily="34" charset="0"/>
              <a:buChar char="•"/>
            </a:pPr>
            <a:r>
              <a:rPr lang="en-US" dirty="0"/>
              <a:t>Arose from the ethical principles of autonomy and self-determination (e.g., basic human rights”)</a:t>
            </a:r>
          </a:p>
          <a:p>
            <a:pPr marL="800100" lvl="1" indent="-342900">
              <a:buFont typeface="Arial" panose="020B0604020202020204" pitchFamily="34" charset="0"/>
              <a:buChar char="•"/>
            </a:pPr>
            <a:r>
              <a:rPr lang="en-US" sz="2000" dirty="0"/>
              <a:t>Consent is easy, informing is hard</a:t>
            </a:r>
          </a:p>
          <a:p>
            <a:pPr marL="342900" indent="-342900">
              <a:spcBef>
                <a:spcPts val="1200"/>
              </a:spcBef>
              <a:buFont typeface="Arial" panose="020B0604020202020204" pitchFamily="34" charset="0"/>
              <a:buChar char="•"/>
            </a:pPr>
            <a:r>
              <a:rPr lang="en-US" sz="2200" dirty="0"/>
              <a:t>In addition to protecting patients, informed consent discussions promote safety by educating patients and support persons about treatment effects and side effects and setting expectations that facilitate coping.</a:t>
            </a:r>
          </a:p>
          <a:p>
            <a:pPr marL="342900" indent="-342900">
              <a:spcBef>
                <a:spcPts val="1200"/>
              </a:spcBef>
              <a:buFont typeface="Arial" panose="020B0604020202020204" pitchFamily="34" charset="0"/>
              <a:buChar char="•"/>
            </a:pPr>
            <a:r>
              <a:rPr lang="en-US" sz="2200" dirty="0"/>
              <a:t>Nature and content of these discussions will depend on the treatments involved, but many principles can apply to other cancers that use these treatments or more generally to treatment counseling.</a:t>
            </a:r>
          </a:p>
        </p:txBody>
      </p:sp>
    </p:spTree>
    <p:extLst>
      <p:ext uri="{BB962C8B-B14F-4D97-AF65-F5344CB8AC3E}">
        <p14:creationId xmlns:p14="http://schemas.microsoft.com/office/powerpoint/2010/main" val="1683523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5167E9-E723-5740-A996-45916E7F4FA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F8C1520-E8C3-4F46-8B9D-4681E9AE3C35}"/>
              </a:ext>
            </a:extLst>
          </p:cNvPr>
          <p:cNvSpPr txBox="1"/>
          <p:nvPr/>
        </p:nvSpPr>
        <p:spPr>
          <a:xfrm>
            <a:off x="2074178" y="501292"/>
            <a:ext cx="8043644"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Patient Education – Principles, cont.</a:t>
            </a:r>
          </a:p>
        </p:txBody>
      </p:sp>
      <p:pic>
        <p:nvPicPr>
          <p:cNvPr id="10" name="Picture 2" descr="Health and Wellness – Lasell University">
            <a:extLst>
              <a:ext uri="{FF2B5EF4-FFF2-40B4-BE49-F238E27FC236}">
                <a16:creationId xmlns:a16="http://schemas.microsoft.com/office/drawing/2014/main" id="{9E9F49F6-5D47-7942-8A52-F666CA2E1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29" y="369797"/>
            <a:ext cx="9093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329B7A5C-F13F-FA42-A8F8-C7E130B12BC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611"/>
          <a:stretch/>
        </p:blipFill>
        <p:spPr bwMode="auto">
          <a:xfrm>
            <a:off x="2228144" y="1788160"/>
            <a:ext cx="7735712" cy="402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AAE7039E-489D-A747-BAFF-A6C2FD949989}"/>
              </a:ext>
            </a:extLst>
          </p:cNvPr>
          <p:cNvSpPr/>
          <p:nvPr/>
        </p:nvSpPr>
        <p:spPr>
          <a:xfrm>
            <a:off x="1666240" y="6236227"/>
            <a:ext cx="8859520" cy="276999"/>
          </a:xfrm>
          <a:prstGeom prst="rect">
            <a:avLst/>
          </a:prstGeom>
        </p:spPr>
        <p:txBody>
          <a:bodyPr wrap="square">
            <a:spAutoFit/>
          </a:bodyPr>
          <a:lstStyle/>
          <a:p>
            <a:r>
              <a:rPr lang="en-US" sz="1200" dirty="0" err="1">
                <a:latin typeface="Avenir Next" panose="020B0503020202020204" pitchFamily="34" charset="0"/>
              </a:rPr>
              <a:t>Plimack</a:t>
            </a:r>
            <a:r>
              <a:rPr lang="en-US" sz="1200" dirty="0">
                <a:latin typeface="Avenir Next" panose="020B0503020202020204" pitchFamily="34" charset="0"/>
              </a:rPr>
              <a:t>, E. Management of first-line treatment options for clear cell RCC. 2020 ASCO GU Symposium. San Francisco, CA.</a:t>
            </a:r>
          </a:p>
        </p:txBody>
      </p:sp>
      <p:pic>
        <p:nvPicPr>
          <p:cNvPr id="12" name="Picture 11" descr="Icon&#10;&#10;Description automatically generated">
            <a:extLst>
              <a:ext uri="{FF2B5EF4-FFF2-40B4-BE49-F238E27FC236}">
                <a16:creationId xmlns:a16="http://schemas.microsoft.com/office/drawing/2014/main" id="{27583B8D-AEB5-8C4A-8C27-4CB9749050FA}"/>
              </a:ext>
            </a:extLst>
          </p:cNvPr>
          <p:cNvPicPr>
            <a:picLocks noChangeAspect="1"/>
          </p:cNvPicPr>
          <p:nvPr/>
        </p:nvPicPr>
        <p:blipFill>
          <a:blip r:embed="rId4"/>
          <a:stretch>
            <a:fillRect/>
          </a:stretch>
        </p:blipFill>
        <p:spPr>
          <a:xfrm>
            <a:off x="744084" y="6000893"/>
            <a:ext cx="747665" cy="747665"/>
          </a:xfrm>
          <a:prstGeom prst="rect">
            <a:avLst/>
          </a:prstGeom>
        </p:spPr>
      </p:pic>
    </p:spTree>
    <p:extLst>
      <p:ext uri="{BB962C8B-B14F-4D97-AF65-F5344CB8AC3E}">
        <p14:creationId xmlns:p14="http://schemas.microsoft.com/office/powerpoint/2010/main" val="120258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EB292D-9FB8-0E44-836A-F5CE0ECD7434}"/>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2F6821E-986D-0C4A-9673-E5E139CFDF93}"/>
              </a:ext>
            </a:extLst>
          </p:cNvPr>
          <p:cNvSpPr txBox="1"/>
          <p:nvPr/>
        </p:nvSpPr>
        <p:spPr>
          <a:xfrm>
            <a:off x="5249056" y="501293"/>
            <a:ext cx="2032278"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Agenda</a:t>
            </a:r>
          </a:p>
        </p:txBody>
      </p:sp>
      <p:graphicFrame>
        <p:nvGraphicFramePr>
          <p:cNvPr id="8" name="Table 8">
            <a:extLst>
              <a:ext uri="{FF2B5EF4-FFF2-40B4-BE49-F238E27FC236}">
                <a16:creationId xmlns:a16="http://schemas.microsoft.com/office/drawing/2014/main" id="{CAB03F98-C891-4A4A-ABB9-76CCDA4B3680}"/>
              </a:ext>
            </a:extLst>
          </p:cNvPr>
          <p:cNvGraphicFramePr>
            <a:graphicFrameLocks noGrp="1"/>
          </p:cNvGraphicFramePr>
          <p:nvPr>
            <p:extLst>
              <p:ext uri="{D42A27DB-BD31-4B8C-83A1-F6EECF244321}">
                <p14:modId xmlns:p14="http://schemas.microsoft.com/office/powerpoint/2010/main" val="4229752601"/>
              </p:ext>
            </p:extLst>
          </p:nvPr>
        </p:nvGraphicFramePr>
        <p:xfrm>
          <a:off x="472892" y="2152320"/>
          <a:ext cx="11246216" cy="3584455"/>
        </p:xfrm>
        <a:graphic>
          <a:graphicData uri="http://schemas.openxmlformats.org/drawingml/2006/table">
            <a:tbl>
              <a:tblPr firstRow="1" bandRow="1">
                <a:tableStyleId>{00A15C55-8517-42AA-B614-E9B94910E393}</a:tableStyleId>
              </a:tblPr>
              <a:tblGrid>
                <a:gridCol w="1901952">
                  <a:extLst>
                    <a:ext uri="{9D8B030D-6E8A-4147-A177-3AD203B41FA5}">
                      <a16:colId xmlns:a16="http://schemas.microsoft.com/office/drawing/2014/main" val="4045088849"/>
                    </a:ext>
                  </a:extLst>
                </a:gridCol>
                <a:gridCol w="5686096">
                  <a:extLst>
                    <a:ext uri="{9D8B030D-6E8A-4147-A177-3AD203B41FA5}">
                      <a16:colId xmlns:a16="http://schemas.microsoft.com/office/drawing/2014/main" val="2515314169"/>
                    </a:ext>
                  </a:extLst>
                </a:gridCol>
                <a:gridCol w="3658168">
                  <a:extLst>
                    <a:ext uri="{9D8B030D-6E8A-4147-A177-3AD203B41FA5}">
                      <a16:colId xmlns:a16="http://schemas.microsoft.com/office/drawing/2014/main" val="3245259833"/>
                    </a:ext>
                  </a:extLst>
                </a:gridCol>
              </a:tblGrid>
              <a:tr h="716891">
                <a:tc>
                  <a:txBody>
                    <a:bodyPr/>
                    <a:lstStyle/>
                    <a:p>
                      <a:pPr algn="l"/>
                      <a:r>
                        <a:rPr lang="en-US" sz="2400" dirty="0">
                          <a:solidFill>
                            <a:srgbClr val="004174"/>
                          </a:solidFill>
                        </a:rPr>
                        <a:t>Time</a:t>
                      </a:r>
                      <a:endParaRPr lang="en-US" sz="2400" dirty="0">
                        <a:solidFill>
                          <a:srgbClr val="004174"/>
                        </a:solidFill>
                        <a:latin typeface="Garamond" panose="02020404030301010803" pitchFamily="18" charset="0"/>
                      </a:endParaRPr>
                    </a:p>
                  </a:txBody>
                  <a:tcPr>
                    <a:solidFill>
                      <a:schemeClr val="accent4">
                        <a:alpha val="65000"/>
                      </a:schemeClr>
                    </a:solidFill>
                  </a:tcPr>
                </a:tc>
                <a:tc>
                  <a:txBody>
                    <a:bodyPr/>
                    <a:lstStyle/>
                    <a:p>
                      <a:pPr algn="l"/>
                      <a:r>
                        <a:rPr lang="en-US" sz="2400" dirty="0">
                          <a:solidFill>
                            <a:srgbClr val="004174"/>
                          </a:solidFill>
                        </a:rPr>
                        <a:t>Presentation</a:t>
                      </a:r>
                      <a:endParaRPr lang="en-US" sz="2400" dirty="0">
                        <a:solidFill>
                          <a:srgbClr val="004174"/>
                        </a:solidFill>
                        <a:latin typeface="Garamond" panose="02020404030301010803" pitchFamily="18" charset="0"/>
                      </a:endParaRPr>
                    </a:p>
                  </a:txBody>
                  <a:tcPr>
                    <a:solidFill>
                      <a:schemeClr val="accent4">
                        <a:alpha val="65000"/>
                      </a:schemeClr>
                    </a:solidFill>
                  </a:tcPr>
                </a:tc>
                <a:tc>
                  <a:txBody>
                    <a:bodyPr/>
                    <a:lstStyle/>
                    <a:p>
                      <a:pPr algn="l"/>
                      <a:r>
                        <a:rPr lang="en-US" sz="2400" dirty="0">
                          <a:solidFill>
                            <a:srgbClr val="004174"/>
                          </a:solidFill>
                        </a:rPr>
                        <a:t>Presenter</a:t>
                      </a:r>
                      <a:endParaRPr lang="en-US" sz="2400" dirty="0">
                        <a:solidFill>
                          <a:srgbClr val="004174"/>
                        </a:solidFill>
                        <a:latin typeface="Garamond" panose="02020404030301010803" pitchFamily="18" charset="0"/>
                      </a:endParaRPr>
                    </a:p>
                  </a:txBody>
                  <a:tcPr>
                    <a:solidFill>
                      <a:schemeClr val="accent4">
                        <a:alpha val="65000"/>
                      </a:schemeClr>
                    </a:solidFill>
                  </a:tcPr>
                </a:tc>
                <a:extLst>
                  <a:ext uri="{0D108BD9-81ED-4DB2-BD59-A6C34878D82A}">
                    <a16:rowId xmlns:a16="http://schemas.microsoft.com/office/drawing/2014/main" val="342172595"/>
                  </a:ext>
                </a:extLst>
              </a:tr>
              <a:tr h="716891">
                <a:tc>
                  <a:txBody>
                    <a:bodyPr/>
                    <a:lstStyle/>
                    <a:p>
                      <a:r>
                        <a:rPr lang="en-US" dirty="0">
                          <a:solidFill>
                            <a:srgbClr val="004174"/>
                          </a:solidFill>
                        </a:rPr>
                        <a:t>12:00– 12:10 pm</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rPr>
                        <a:t>Welcome, Overview of Session, and Introductions</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rPr>
                        <a:t>Catie Knight, MPH</a:t>
                      </a:r>
                      <a:endParaRPr lang="en-US" dirty="0">
                        <a:solidFill>
                          <a:srgbClr val="004174"/>
                        </a:solidFill>
                        <a:latin typeface="Garamond" panose="02020404030301010803" pitchFamily="18" charset="0"/>
                      </a:endParaRPr>
                    </a:p>
                  </a:txBody>
                  <a:tcPr anchor="ctr"/>
                </a:tc>
                <a:extLst>
                  <a:ext uri="{0D108BD9-81ED-4DB2-BD59-A6C34878D82A}">
                    <a16:rowId xmlns:a16="http://schemas.microsoft.com/office/drawing/2014/main" val="1042016798"/>
                  </a:ext>
                </a:extLst>
              </a:tr>
              <a:tr h="716891">
                <a:tc>
                  <a:txBody>
                    <a:bodyPr/>
                    <a:lstStyle/>
                    <a:p>
                      <a:r>
                        <a:rPr lang="en-US" dirty="0">
                          <a:solidFill>
                            <a:srgbClr val="004174"/>
                          </a:solidFill>
                        </a:rPr>
                        <a:t>12:10 – 12:30 pm</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rPr>
                        <a:t>Case Presentation</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latin typeface="+mn-lt"/>
                        </a:rPr>
                        <a:t>Elizabeth Wulff-Burchfield, MD</a:t>
                      </a:r>
                    </a:p>
                  </a:txBody>
                  <a:tcPr anchor="ctr"/>
                </a:tc>
                <a:extLst>
                  <a:ext uri="{0D108BD9-81ED-4DB2-BD59-A6C34878D82A}">
                    <a16:rowId xmlns:a16="http://schemas.microsoft.com/office/drawing/2014/main" val="1528037397"/>
                  </a:ext>
                </a:extLst>
              </a:tr>
              <a:tr h="716891">
                <a:tc>
                  <a:txBody>
                    <a:bodyPr/>
                    <a:lstStyle/>
                    <a:p>
                      <a:r>
                        <a:rPr lang="en-US" dirty="0">
                          <a:solidFill>
                            <a:srgbClr val="004174"/>
                          </a:solidFill>
                        </a:rPr>
                        <a:t>12:30 – 12:55 pm</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rPr>
                        <a:t>Didactic &amp; Discussion:</a:t>
                      </a:r>
                    </a:p>
                    <a:p>
                      <a:r>
                        <a:rPr lang="en-US" dirty="0">
                          <a:solidFill>
                            <a:srgbClr val="004174"/>
                          </a:solidFill>
                          <a:latin typeface="+mn-lt"/>
                        </a:rPr>
                        <a:t>TKI Toxicity, Education, Monitoring and Management</a:t>
                      </a:r>
                    </a:p>
                  </a:txBody>
                  <a:tcPr anchor="ctr"/>
                </a:tc>
                <a:tc>
                  <a:txBody>
                    <a:bodyPr/>
                    <a:lstStyle/>
                    <a:p>
                      <a:r>
                        <a:rPr lang="en-US" dirty="0">
                          <a:solidFill>
                            <a:srgbClr val="004174"/>
                          </a:solidFill>
                          <a:latin typeface="+mn-lt"/>
                        </a:rPr>
                        <a:t>Jennifer </a:t>
                      </a:r>
                      <a:r>
                        <a:rPr lang="en-US" dirty="0" err="1">
                          <a:solidFill>
                            <a:srgbClr val="004174"/>
                          </a:solidFill>
                          <a:latin typeface="+mn-lt"/>
                        </a:rPr>
                        <a:t>Heins</a:t>
                      </a:r>
                      <a:r>
                        <a:rPr lang="en-US" dirty="0">
                          <a:solidFill>
                            <a:srgbClr val="004174"/>
                          </a:solidFill>
                          <a:latin typeface="+mn-lt"/>
                        </a:rPr>
                        <a:t>, PA-C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4174"/>
                          </a:solidFill>
                          <a:latin typeface="+mn-lt"/>
                        </a:rPr>
                        <a:t>Elizabeth Wulff-Burchfield, MD</a:t>
                      </a:r>
                    </a:p>
                  </a:txBody>
                  <a:tcPr anchor="ctr"/>
                </a:tc>
                <a:extLst>
                  <a:ext uri="{0D108BD9-81ED-4DB2-BD59-A6C34878D82A}">
                    <a16:rowId xmlns:a16="http://schemas.microsoft.com/office/drawing/2014/main" val="399788409"/>
                  </a:ext>
                </a:extLst>
              </a:tr>
              <a:tr h="716891">
                <a:tc>
                  <a:txBody>
                    <a:bodyPr/>
                    <a:lstStyle/>
                    <a:p>
                      <a:r>
                        <a:rPr lang="en-US" dirty="0">
                          <a:solidFill>
                            <a:srgbClr val="004174"/>
                          </a:solidFill>
                        </a:rPr>
                        <a:t>12:55 – 1:00 pm</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rPr>
                        <a:t>Wrap-up and Announcements</a:t>
                      </a:r>
                      <a:endParaRPr lang="en-US" dirty="0">
                        <a:solidFill>
                          <a:srgbClr val="004174"/>
                        </a:solidFill>
                        <a:latin typeface="Garamond" panose="02020404030301010803" pitchFamily="18" charset="0"/>
                      </a:endParaRPr>
                    </a:p>
                  </a:txBody>
                  <a:tcPr anchor="ctr"/>
                </a:tc>
                <a:tc>
                  <a:txBody>
                    <a:bodyPr/>
                    <a:lstStyle/>
                    <a:p>
                      <a:r>
                        <a:rPr lang="en-US" dirty="0">
                          <a:solidFill>
                            <a:srgbClr val="004174"/>
                          </a:solidFill>
                          <a:latin typeface="+mn-lt"/>
                        </a:rPr>
                        <a:t>Catie Knight, MPH</a:t>
                      </a:r>
                    </a:p>
                  </a:txBody>
                  <a:tcPr anchor="ctr"/>
                </a:tc>
                <a:extLst>
                  <a:ext uri="{0D108BD9-81ED-4DB2-BD59-A6C34878D82A}">
                    <a16:rowId xmlns:a16="http://schemas.microsoft.com/office/drawing/2014/main" val="2647292221"/>
                  </a:ext>
                </a:extLst>
              </a:tr>
            </a:tbl>
          </a:graphicData>
        </a:graphic>
      </p:graphicFrame>
    </p:spTree>
    <p:extLst>
      <p:ext uri="{BB962C8B-B14F-4D97-AF65-F5344CB8AC3E}">
        <p14:creationId xmlns:p14="http://schemas.microsoft.com/office/powerpoint/2010/main" val="1068026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AC5A1-B4EA-F946-8341-77483B091598}"/>
              </a:ext>
            </a:extLst>
          </p:cNvPr>
          <p:cNvSpPr/>
          <p:nvPr/>
        </p:nvSpPr>
        <p:spPr>
          <a:xfrm>
            <a:off x="0" y="344774"/>
            <a:ext cx="12192000" cy="962916"/>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AA4B3F4-7582-D344-9EEE-69B70B4662D7}"/>
              </a:ext>
            </a:extLst>
          </p:cNvPr>
          <p:cNvSpPr txBox="1"/>
          <p:nvPr/>
        </p:nvSpPr>
        <p:spPr>
          <a:xfrm>
            <a:off x="2074178" y="501292"/>
            <a:ext cx="8043644"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Patient Education – Principles, cont.</a:t>
            </a:r>
          </a:p>
        </p:txBody>
      </p:sp>
      <p:pic>
        <p:nvPicPr>
          <p:cNvPr id="11" name="Picture 2" descr="Health and Wellness – Lasell University">
            <a:extLst>
              <a:ext uri="{FF2B5EF4-FFF2-40B4-BE49-F238E27FC236}">
                <a16:creationId xmlns:a16="http://schemas.microsoft.com/office/drawing/2014/main" id="{5DA354FE-A7B0-5548-A35A-235C280FE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9" y="369797"/>
            <a:ext cx="9093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2059E52-6358-7442-8351-2FDF0B3944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51" t="23858" r="20017" b="2954"/>
          <a:stretch/>
        </p:blipFill>
        <p:spPr bwMode="auto">
          <a:xfrm>
            <a:off x="2734990" y="1664935"/>
            <a:ext cx="6722020" cy="421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4B8280F9-15D4-E64F-AD2D-BED3C98608EA}"/>
              </a:ext>
            </a:extLst>
          </p:cNvPr>
          <p:cNvSpPr/>
          <p:nvPr/>
        </p:nvSpPr>
        <p:spPr>
          <a:xfrm>
            <a:off x="1666240" y="6238581"/>
            <a:ext cx="8859520" cy="276999"/>
          </a:xfrm>
          <a:prstGeom prst="rect">
            <a:avLst/>
          </a:prstGeom>
        </p:spPr>
        <p:txBody>
          <a:bodyPr wrap="square">
            <a:spAutoFit/>
          </a:bodyPr>
          <a:lstStyle/>
          <a:p>
            <a:r>
              <a:rPr lang="en-US" sz="1200" dirty="0" err="1">
                <a:latin typeface="Avenir Next" panose="020B0503020202020204" pitchFamily="34" charset="0"/>
              </a:rPr>
              <a:t>Plimack</a:t>
            </a:r>
            <a:r>
              <a:rPr lang="en-US" sz="1200" dirty="0">
                <a:latin typeface="Avenir Next" panose="020B0503020202020204" pitchFamily="34" charset="0"/>
              </a:rPr>
              <a:t>, E. Management of first-line treatment options for clear cell RCC. 2020 ASCO GU Symposium. San Francisco, CA.</a:t>
            </a:r>
          </a:p>
        </p:txBody>
      </p:sp>
    </p:spTree>
    <p:extLst>
      <p:ext uri="{BB962C8B-B14F-4D97-AF65-F5344CB8AC3E}">
        <p14:creationId xmlns:p14="http://schemas.microsoft.com/office/powerpoint/2010/main" val="3630715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58CFC9-1284-8040-980C-A74D22DE9E53}"/>
              </a:ext>
            </a:extLst>
          </p:cNvPr>
          <p:cNvSpPr/>
          <p:nvPr/>
        </p:nvSpPr>
        <p:spPr>
          <a:xfrm>
            <a:off x="-1" y="199283"/>
            <a:ext cx="12192000" cy="1250346"/>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2E407E0-9E88-9F4E-9DA0-0A59A1DE2D23}"/>
              </a:ext>
            </a:extLst>
          </p:cNvPr>
          <p:cNvSpPr txBox="1"/>
          <p:nvPr/>
        </p:nvSpPr>
        <p:spPr>
          <a:xfrm>
            <a:off x="1553150" y="255069"/>
            <a:ext cx="9085697" cy="1138773"/>
          </a:xfrm>
          <a:prstGeom prst="rect">
            <a:avLst/>
          </a:prstGeom>
          <a:noFill/>
        </p:spPr>
        <p:txBody>
          <a:bodyPr wrap="square" rtlCol="0">
            <a:spAutoFit/>
          </a:bodyPr>
          <a:lstStyle/>
          <a:p>
            <a:pPr algn="ctr"/>
            <a:r>
              <a:rPr lang="en-US" sz="3400" b="1" dirty="0">
                <a:solidFill>
                  <a:srgbClr val="004174"/>
                </a:solidFill>
                <a:latin typeface="Century Gothic" panose="020B0502020202020204" pitchFamily="34" charset="0"/>
              </a:rPr>
              <a:t>Patient Education</a:t>
            </a:r>
          </a:p>
          <a:p>
            <a:pPr algn="ctr"/>
            <a:r>
              <a:rPr lang="en-US" sz="3400" b="1" dirty="0">
                <a:solidFill>
                  <a:srgbClr val="004174"/>
                </a:solidFill>
                <a:latin typeface="Century Gothic" panose="020B0502020202020204" pitchFamily="34" charset="0"/>
              </a:rPr>
              <a:t>General Best Practices</a:t>
            </a:r>
          </a:p>
        </p:txBody>
      </p:sp>
      <p:pic>
        <p:nvPicPr>
          <p:cNvPr id="10" name="Picture 2" descr="Health and Wellness – Lasell University">
            <a:extLst>
              <a:ext uri="{FF2B5EF4-FFF2-40B4-BE49-F238E27FC236}">
                <a16:creationId xmlns:a16="http://schemas.microsoft.com/office/drawing/2014/main" id="{EE9CFAB6-F2BE-604C-AE90-FCE336832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45" y="199283"/>
            <a:ext cx="1245810" cy="12458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9055BB-68A3-AE49-B3E2-57C37CDEA4E4}"/>
              </a:ext>
            </a:extLst>
          </p:cNvPr>
          <p:cNvSpPr/>
          <p:nvPr/>
        </p:nvSpPr>
        <p:spPr>
          <a:xfrm>
            <a:off x="1132838" y="2232581"/>
            <a:ext cx="9926320" cy="3354765"/>
          </a:xfrm>
          <a:prstGeom prst="rect">
            <a:avLst/>
          </a:prstGeom>
        </p:spPr>
        <p:txBody>
          <a:bodyPr wrap="square">
            <a:spAutoFit/>
          </a:bodyPr>
          <a:lstStyle/>
          <a:p>
            <a:pPr marL="285750" indent="-285750">
              <a:spcBef>
                <a:spcPts val="1200"/>
              </a:spcBef>
              <a:buFont typeface="Arial" panose="020B0604020202020204" pitchFamily="34" charset="0"/>
              <a:buChar char="•"/>
            </a:pPr>
            <a:r>
              <a:rPr lang="en-US" sz="2600" dirty="0"/>
              <a:t>There is no one right way to counsel patients about their treatments</a:t>
            </a:r>
          </a:p>
          <a:p>
            <a:pPr marL="742950" lvl="1" indent="-285750">
              <a:spcBef>
                <a:spcPts val="1200"/>
              </a:spcBef>
              <a:buFont typeface="Arial" panose="020B0604020202020204" pitchFamily="34" charset="0"/>
              <a:buChar char="•"/>
            </a:pPr>
            <a:r>
              <a:rPr lang="en-US" sz="2000" dirty="0"/>
              <a:t>Individual needs will depend on many factors including, but not limited to patient literacy, hearing, vision, anxiety, coping, medical literacy, social support, and others.</a:t>
            </a:r>
          </a:p>
          <a:p>
            <a:pPr marL="285750" indent="-285750">
              <a:spcBef>
                <a:spcPts val="1200"/>
              </a:spcBef>
              <a:buFont typeface="Arial" panose="020B0604020202020204" pitchFamily="34" charset="0"/>
              <a:buChar char="•"/>
            </a:pPr>
            <a:r>
              <a:rPr lang="en-US" sz="2200" dirty="0"/>
              <a:t>Whenever possible, it is best to encourage participation of one or more support people (partners, friends, relatives) in the counseling visit.</a:t>
            </a:r>
          </a:p>
          <a:p>
            <a:pPr marL="285750" indent="-285750">
              <a:spcBef>
                <a:spcPts val="1200"/>
              </a:spcBef>
              <a:buFont typeface="Arial" panose="020B0604020202020204" pitchFamily="34" charset="0"/>
              <a:buChar char="•"/>
            </a:pPr>
            <a:r>
              <a:rPr lang="en-US" sz="2200" dirty="0"/>
              <a:t>In addition to discussion, try to provide patient-facing written materials.</a:t>
            </a:r>
          </a:p>
          <a:p>
            <a:pPr marL="742950" lvl="1" indent="-285750">
              <a:spcBef>
                <a:spcPts val="1200"/>
              </a:spcBef>
              <a:buFont typeface="Arial" panose="020B0604020202020204" pitchFamily="34" charset="0"/>
              <a:buChar char="•"/>
            </a:pPr>
            <a:r>
              <a:rPr lang="en-US" sz="2000" dirty="0"/>
              <a:t>Our workflow typically involves the physician providing the patient written information about the treatments </a:t>
            </a:r>
            <a:r>
              <a:rPr lang="en-US" sz="2000" i="1" dirty="0"/>
              <a:t>before</a:t>
            </a:r>
            <a:r>
              <a:rPr lang="en-US" sz="2000" dirty="0"/>
              <a:t> the treatment counseling visit.</a:t>
            </a:r>
          </a:p>
        </p:txBody>
      </p:sp>
    </p:spTree>
    <p:extLst>
      <p:ext uri="{BB962C8B-B14F-4D97-AF65-F5344CB8AC3E}">
        <p14:creationId xmlns:p14="http://schemas.microsoft.com/office/powerpoint/2010/main" val="1072903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F5F8F6-6244-A744-B19B-60D1C90C39B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0D529DD-314B-9D49-B435-08644E4C1618}"/>
              </a:ext>
            </a:extLst>
          </p:cNvPr>
          <p:cNvSpPr txBox="1"/>
          <p:nvPr/>
        </p:nvSpPr>
        <p:spPr>
          <a:xfrm>
            <a:off x="3160529" y="501291"/>
            <a:ext cx="5870942"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Patient Education – Pearls</a:t>
            </a:r>
          </a:p>
        </p:txBody>
      </p:sp>
      <p:pic>
        <p:nvPicPr>
          <p:cNvPr id="7" name="Picture 2" descr="Health and Wellness – Lasell University">
            <a:extLst>
              <a:ext uri="{FF2B5EF4-FFF2-40B4-BE49-F238E27FC236}">
                <a16:creationId xmlns:a16="http://schemas.microsoft.com/office/drawing/2014/main" id="{FBD909E4-A9AA-FC49-80D3-F6C35C2DE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605" y="369796"/>
            <a:ext cx="909320" cy="909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420238-0FC9-FF4E-9CE5-06B6841D67AD}"/>
              </a:ext>
            </a:extLst>
          </p:cNvPr>
          <p:cNvSpPr/>
          <p:nvPr/>
        </p:nvSpPr>
        <p:spPr>
          <a:xfrm>
            <a:off x="619760" y="1941681"/>
            <a:ext cx="10952480" cy="3939540"/>
          </a:xfrm>
          <a:prstGeom prst="rect">
            <a:avLst/>
          </a:prstGeom>
        </p:spPr>
        <p:txBody>
          <a:bodyPr wrap="square">
            <a:spAutoFit/>
          </a:bodyPr>
          <a:lstStyle/>
          <a:p>
            <a:pPr>
              <a:spcBef>
                <a:spcPts val="1200"/>
              </a:spcBef>
            </a:pPr>
            <a:r>
              <a:rPr lang="en-US" sz="2600" dirty="0"/>
              <a:t>“ER approach”</a:t>
            </a:r>
          </a:p>
          <a:p>
            <a:pPr marL="800100" lvl="1" indent="-342900">
              <a:spcBef>
                <a:spcPts val="1200"/>
              </a:spcBef>
              <a:buFont typeface="Arial" panose="020B0604020202020204" pitchFamily="34" charset="0"/>
              <a:buChar char="•"/>
            </a:pPr>
            <a:r>
              <a:rPr lang="en-US" sz="2400" dirty="0"/>
              <a:t>Most common and most dangerous side effects, with an emphasis on </a:t>
            </a:r>
            <a:r>
              <a:rPr lang="en-US" sz="2400" u="sng" dirty="0"/>
              <a:t>symptoms</a:t>
            </a:r>
          </a:p>
          <a:p>
            <a:pPr marL="1257300" lvl="2" indent="-342900">
              <a:spcBef>
                <a:spcPts val="1200"/>
              </a:spcBef>
              <a:buFont typeface="Arial" panose="020B0604020202020204" pitchFamily="34" charset="0"/>
              <a:buChar char="•"/>
            </a:pPr>
            <a:r>
              <a:rPr lang="en-US" sz="2200" dirty="0"/>
              <a:t>When discussing possible side effects, this approach can help focus patients’ and caregivers’ attention, set the stage for prevention strategies, and facilitate coping</a:t>
            </a:r>
          </a:p>
          <a:p>
            <a:pPr marL="1257300" lvl="2" indent="-342900">
              <a:spcBef>
                <a:spcPts val="1200"/>
              </a:spcBef>
              <a:buFont typeface="Arial" panose="020B0604020202020204" pitchFamily="34" charset="0"/>
              <a:buChar char="•"/>
            </a:pPr>
            <a:r>
              <a:rPr lang="en-US" sz="2200" dirty="0"/>
              <a:t>For TKIs, would emphasize fatigue, diarrhea, hand-foot syndrome, hypertension</a:t>
            </a:r>
          </a:p>
          <a:p>
            <a:pPr marL="1714500" lvl="3" indent="-342900">
              <a:spcBef>
                <a:spcPts val="1200"/>
              </a:spcBef>
              <a:buFont typeface="Arial" panose="020B0604020202020204" pitchFamily="34" charset="0"/>
              <a:buChar char="•"/>
            </a:pPr>
            <a:r>
              <a:rPr lang="en-US" dirty="0"/>
              <a:t>When TKI is paired with immunotherapy, would especially emphasize diarrhea, skin changes</a:t>
            </a:r>
          </a:p>
          <a:p>
            <a:pPr marL="1257300" lvl="2" indent="-342900">
              <a:spcBef>
                <a:spcPts val="1200"/>
              </a:spcBef>
              <a:buFont typeface="Arial" panose="020B0604020202020204" pitchFamily="34" charset="0"/>
              <a:buChar char="•"/>
            </a:pPr>
            <a:r>
              <a:rPr lang="en-US" sz="2200" dirty="0"/>
              <a:t>For immunotherapy, would emphasize fatigue, rash, diarrhea, cough, dyspnea</a:t>
            </a:r>
          </a:p>
          <a:p>
            <a:pPr marL="1714500" lvl="3" indent="-342900">
              <a:spcBef>
                <a:spcPts val="1200"/>
              </a:spcBef>
              <a:buFont typeface="Arial" panose="020B0604020202020204" pitchFamily="34" charset="0"/>
              <a:buChar char="•"/>
            </a:pPr>
            <a:r>
              <a:rPr lang="en-US" dirty="0"/>
              <a:t>When patient is taking a combination of 2 immunotherapies, would especially emphasize diarrhea and fatigue</a:t>
            </a:r>
          </a:p>
        </p:txBody>
      </p:sp>
    </p:spTree>
    <p:extLst>
      <p:ext uri="{BB962C8B-B14F-4D97-AF65-F5344CB8AC3E}">
        <p14:creationId xmlns:p14="http://schemas.microsoft.com/office/powerpoint/2010/main" val="3345452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A0237-8677-9B4B-A796-B794E9A277F1}"/>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C9947CF-A8DA-1A4E-98E8-83FA058CF453}"/>
              </a:ext>
            </a:extLst>
          </p:cNvPr>
          <p:cNvSpPr txBox="1"/>
          <p:nvPr/>
        </p:nvSpPr>
        <p:spPr>
          <a:xfrm>
            <a:off x="2423544" y="501290"/>
            <a:ext cx="7344911"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Patient Education – Pearls, cont.</a:t>
            </a:r>
          </a:p>
        </p:txBody>
      </p:sp>
      <p:pic>
        <p:nvPicPr>
          <p:cNvPr id="7" name="Picture 2" descr="Health and Wellness – Lasell University">
            <a:extLst>
              <a:ext uri="{FF2B5EF4-FFF2-40B4-BE49-F238E27FC236}">
                <a16:creationId xmlns:a16="http://schemas.microsoft.com/office/drawing/2014/main" id="{8E354C1C-FC5B-9E49-A756-8C775409F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12" y="369795"/>
            <a:ext cx="909320" cy="909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BAD353-7E7F-6642-A1D6-2C5DC4F42761}"/>
              </a:ext>
            </a:extLst>
          </p:cNvPr>
          <p:cNvSpPr/>
          <p:nvPr/>
        </p:nvSpPr>
        <p:spPr>
          <a:xfrm>
            <a:off x="622395" y="1755450"/>
            <a:ext cx="10947208" cy="4601260"/>
          </a:xfrm>
          <a:prstGeom prst="rect">
            <a:avLst/>
          </a:prstGeom>
        </p:spPr>
        <p:txBody>
          <a:bodyPr wrap="square">
            <a:spAutoFit/>
          </a:bodyPr>
          <a:lstStyle/>
          <a:p>
            <a:pPr>
              <a:spcBef>
                <a:spcPts val="1200"/>
              </a:spcBef>
            </a:pPr>
            <a:r>
              <a:rPr lang="en-US" sz="2600" dirty="0"/>
              <a:t>Prevention is Key </a:t>
            </a:r>
          </a:p>
          <a:p>
            <a:pPr marL="742950" lvl="1" indent="-285750">
              <a:spcBef>
                <a:spcPts val="1200"/>
              </a:spcBef>
              <a:buFont typeface="Arial" panose="020B0604020202020204" pitchFamily="34" charset="0"/>
              <a:buChar char="•"/>
            </a:pPr>
            <a:r>
              <a:rPr lang="en-US" sz="2000" dirty="0"/>
              <a:t>Not all side effects can be prevented, but those that can be, should be.</a:t>
            </a:r>
          </a:p>
          <a:p>
            <a:pPr marL="742950" lvl="1" indent="-285750">
              <a:spcBef>
                <a:spcPts val="1200"/>
              </a:spcBef>
              <a:buFont typeface="Arial" panose="020B0604020202020204" pitchFamily="34" charset="0"/>
              <a:buChar char="•"/>
            </a:pPr>
            <a:r>
              <a:rPr lang="en-US" sz="2000" dirty="0"/>
              <a:t>As discussed in the last ECHO session, we counsel patients extensively about what actions they can take to prevent side effects from TKIs:</a:t>
            </a:r>
          </a:p>
          <a:p>
            <a:pPr marL="1200150" lvl="2" indent="-285750">
              <a:spcBef>
                <a:spcPts val="600"/>
              </a:spcBef>
              <a:buFont typeface="Wingdings" pitchFamily="2" charset="2"/>
              <a:buChar char="ü"/>
            </a:pPr>
            <a:r>
              <a:rPr lang="en-US" dirty="0"/>
              <a:t>Begin moisturizing with over-the-counter hand cream and apply to the palms of the hands and soles of the feet twice daily </a:t>
            </a:r>
            <a:r>
              <a:rPr lang="en-US" b="1" u="sng" dirty="0"/>
              <a:t>every day</a:t>
            </a:r>
            <a:r>
              <a:rPr lang="en-US" dirty="0"/>
              <a:t> – no exceptions.</a:t>
            </a:r>
          </a:p>
          <a:p>
            <a:pPr marL="1200150" lvl="2" indent="-285750">
              <a:spcBef>
                <a:spcPts val="600"/>
              </a:spcBef>
              <a:buFont typeface="Wingdings" pitchFamily="2" charset="2"/>
              <a:buChar char="ü"/>
            </a:pPr>
            <a:r>
              <a:rPr lang="en-US" dirty="0"/>
              <a:t>Obtain a hand cream containing 10% urea (such as </a:t>
            </a:r>
            <a:r>
              <a:rPr lang="en-US" dirty="0" err="1"/>
              <a:t>Udderly</a:t>
            </a:r>
            <a:r>
              <a:rPr lang="en-US" dirty="0"/>
              <a:t> Smooth®); be prepared to apply this up to twice daily to any thick or callused areas that develop on treatment.</a:t>
            </a:r>
          </a:p>
          <a:p>
            <a:pPr marL="1200150" lvl="2" indent="-285750">
              <a:spcBef>
                <a:spcPts val="600"/>
              </a:spcBef>
              <a:buFont typeface="Wingdings" pitchFamily="2" charset="2"/>
              <a:buChar char="ü"/>
            </a:pPr>
            <a:r>
              <a:rPr lang="en-US" dirty="0"/>
              <a:t>If possible, obtain an automated blood pressure cuff (or identify a pharmacy with a cuff in the store) and begin measuring BP three times per week. Plan to continue this for 2-4 weeks after each dose change of TKI. </a:t>
            </a:r>
          </a:p>
          <a:p>
            <a:pPr marL="1200150" lvl="2" indent="-285750">
              <a:spcBef>
                <a:spcPts val="600"/>
              </a:spcBef>
              <a:buFont typeface="Wingdings" pitchFamily="2" charset="2"/>
              <a:buChar char="ü"/>
            </a:pPr>
            <a:r>
              <a:rPr lang="en-US" dirty="0"/>
              <a:t>Keep a diary of BP values and provide this list to us once per week via the portal or phone.</a:t>
            </a:r>
          </a:p>
          <a:p>
            <a:pPr marL="1200150" lvl="2" indent="-285750">
              <a:spcBef>
                <a:spcPts val="600"/>
              </a:spcBef>
              <a:buFont typeface="Wingdings" pitchFamily="2" charset="2"/>
              <a:buChar char="ü"/>
            </a:pPr>
            <a:r>
              <a:rPr lang="en-US" dirty="0"/>
              <a:t>Obtain a bottle of Loperamide 2 mg pills to keep at home in case this is needed to manage diarrhea. </a:t>
            </a:r>
          </a:p>
        </p:txBody>
      </p:sp>
    </p:spTree>
    <p:extLst>
      <p:ext uri="{BB962C8B-B14F-4D97-AF65-F5344CB8AC3E}">
        <p14:creationId xmlns:p14="http://schemas.microsoft.com/office/powerpoint/2010/main" val="3339595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A0237-8677-9B4B-A796-B794E9A277F1}"/>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C9947CF-A8DA-1A4E-98E8-83FA058CF453}"/>
              </a:ext>
            </a:extLst>
          </p:cNvPr>
          <p:cNvSpPr txBox="1"/>
          <p:nvPr/>
        </p:nvSpPr>
        <p:spPr>
          <a:xfrm>
            <a:off x="2423544" y="501290"/>
            <a:ext cx="7344911"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Patient Education – Pearls, cont.</a:t>
            </a:r>
          </a:p>
        </p:txBody>
      </p:sp>
      <p:pic>
        <p:nvPicPr>
          <p:cNvPr id="7" name="Picture 2" descr="Health and Wellness – Lasell University">
            <a:extLst>
              <a:ext uri="{FF2B5EF4-FFF2-40B4-BE49-F238E27FC236}">
                <a16:creationId xmlns:a16="http://schemas.microsoft.com/office/drawing/2014/main" id="{8E354C1C-FC5B-9E49-A756-8C775409F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12" y="369795"/>
            <a:ext cx="909320" cy="909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C4AB725-F7C1-7441-916E-EB54FDCD644E}"/>
              </a:ext>
            </a:extLst>
          </p:cNvPr>
          <p:cNvSpPr/>
          <p:nvPr/>
        </p:nvSpPr>
        <p:spPr>
          <a:xfrm>
            <a:off x="459738" y="1619579"/>
            <a:ext cx="11272521" cy="4893647"/>
          </a:xfrm>
          <a:prstGeom prst="rect">
            <a:avLst/>
          </a:prstGeom>
        </p:spPr>
        <p:txBody>
          <a:bodyPr wrap="square">
            <a:spAutoFit/>
          </a:bodyPr>
          <a:lstStyle/>
          <a:p>
            <a:pPr>
              <a:spcBef>
                <a:spcPts val="1200"/>
              </a:spcBef>
            </a:pPr>
            <a:r>
              <a:rPr lang="en-US" sz="2600" dirty="0"/>
              <a:t>Communicate, communicate, communicate</a:t>
            </a:r>
          </a:p>
          <a:p>
            <a:pPr marL="800100" lvl="1" indent="-342900">
              <a:spcBef>
                <a:spcPts val="1200"/>
              </a:spcBef>
              <a:buFont typeface="Arial" panose="020B0604020202020204" pitchFamily="34" charset="0"/>
              <a:buChar char="•"/>
            </a:pPr>
            <a:r>
              <a:rPr lang="en-US" sz="2000" dirty="0"/>
              <a:t>Arguably the most important point of emphasis during treatment counseling and at follow-up visits</a:t>
            </a:r>
          </a:p>
          <a:p>
            <a:pPr marL="800100" lvl="1" indent="-342900">
              <a:spcBef>
                <a:spcPts val="1200"/>
              </a:spcBef>
              <a:buFont typeface="Arial" panose="020B0604020202020204" pitchFamily="34" charset="0"/>
              <a:buChar char="•"/>
            </a:pPr>
            <a:r>
              <a:rPr lang="en-US" sz="2000" dirty="0"/>
              <a:t>Encourage patients to call us:</a:t>
            </a:r>
          </a:p>
          <a:p>
            <a:pPr marL="1257300" lvl="2" indent="-342900">
              <a:spcBef>
                <a:spcPts val="600"/>
              </a:spcBef>
              <a:buFont typeface="Wingdings" pitchFamily="2" charset="2"/>
              <a:buChar char="ü"/>
            </a:pPr>
            <a:r>
              <a:rPr lang="en-US" dirty="0"/>
              <a:t>Immediately with any severe symptom</a:t>
            </a:r>
          </a:p>
          <a:p>
            <a:pPr marL="1257300" lvl="2" indent="-342900">
              <a:spcBef>
                <a:spcPts val="600"/>
              </a:spcBef>
              <a:buFont typeface="Wingdings" pitchFamily="2" charset="2"/>
              <a:buChar char="ü"/>
            </a:pPr>
            <a:r>
              <a:rPr lang="en-US" dirty="0"/>
              <a:t>If they have a mild or medium symptom that lasts &gt; 24-48 hours and/or is worsening</a:t>
            </a:r>
          </a:p>
          <a:p>
            <a:pPr marL="800100" lvl="1" indent="-342900">
              <a:spcBef>
                <a:spcPts val="1200"/>
              </a:spcBef>
              <a:buFont typeface="Arial" panose="020B0604020202020204" pitchFamily="34" charset="0"/>
              <a:buChar char="•"/>
            </a:pPr>
            <a:r>
              <a:rPr lang="en-US" sz="2000" dirty="0"/>
              <a:t>Reinforce that it is the patient’s job to observe and communicate the symptom and the medical team’s job to decide what is significant (and therefore the patient does not need to feel burdened to decide if it is “important” before calling).</a:t>
            </a:r>
          </a:p>
          <a:p>
            <a:pPr marL="800100" lvl="1" indent="-342900">
              <a:spcBef>
                <a:spcPts val="1200"/>
              </a:spcBef>
              <a:buFont typeface="Arial" panose="020B0604020202020204" pitchFamily="34" charset="0"/>
              <a:buChar char="•"/>
            </a:pPr>
            <a:r>
              <a:rPr lang="en-US" sz="2000" dirty="0"/>
              <a:t>Emphasize safety</a:t>
            </a:r>
          </a:p>
          <a:p>
            <a:pPr marL="800100" lvl="1" indent="-342900">
              <a:spcBef>
                <a:spcPts val="1200"/>
              </a:spcBef>
              <a:buFont typeface="Arial" panose="020B0604020202020204" pitchFamily="34" charset="0"/>
              <a:buChar char="•"/>
            </a:pPr>
            <a:r>
              <a:rPr lang="en-US" sz="2000" dirty="0"/>
              <a:t>Provide multiple modes of communication (phone, portal, etc.) and emphasize business hour communication so that the patient’s own nurse and physician can take responsibility (rather than on-call physician).</a:t>
            </a:r>
          </a:p>
        </p:txBody>
      </p:sp>
    </p:spTree>
    <p:extLst>
      <p:ext uri="{BB962C8B-B14F-4D97-AF65-F5344CB8AC3E}">
        <p14:creationId xmlns:p14="http://schemas.microsoft.com/office/powerpoint/2010/main" val="1535550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A0237-8677-9B4B-A796-B794E9A277F1}"/>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C9947CF-A8DA-1A4E-98E8-83FA058CF453}"/>
              </a:ext>
            </a:extLst>
          </p:cNvPr>
          <p:cNvSpPr txBox="1"/>
          <p:nvPr/>
        </p:nvSpPr>
        <p:spPr>
          <a:xfrm>
            <a:off x="2423544" y="501290"/>
            <a:ext cx="7344911"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Patient Education – Pearls, cont.</a:t>
            </a:r>
          </a:p>
        </p:txBody>
      </p:sp>
      <p:pic>
        <p:nvPicPr>
          <p:cNvPr id="7" name="Picture 2" descr="Health and Wellness – Lasell University">
            <a:extLst>
              <a:ext uri="{FF2B5EF4-FFF2-40B4-BE49-F238E27FC236}">
                <a16:creationId xmlns:a16="http://schemas.microsoft.com/office/drawing/2014/main" id="{8E354C1C-FC5B-9E49-A756-8C775409F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12" y="369795"/>
            <a:ext cx="909320" cy="9093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13F55EF-2A97-B442-AD4D-CB5AF05D0A5E}"/>
              </a:ext>
            </a:extLst>
          </p:cNvPr>
          <p:cNvSpPr/>
          <p:nvPr/>
        </p:nvSpPr>
        <p:spPr>
          <a:xfrm>
            <a:off x="584199" y="1848882"/>
            <a:ext cx="11023600" cy="3600986"/>
          </a:xfrm>
          <a:prstGeom prst="rect">
            <a:avLst/>
          </a:prstGeom>
        </p:spPr>
        <p:txBody>
          <a:bodyPr wrap="square">
            <a:spAutoFit/>
          </a:bodyPr>
          <a:lstStyle/>
          <a:p>
            <a:pPr>
              <a:spcBef>
                <a:spcPts val="1200"/>
              </a:spcBef>
            </a:pPr>
            <a:r>
              <a:rPr lang="en-US" sz="2600" dirty="0"/>
              <a:t>Communicate, communicate, communicate, cont.</a:t>
            </a:r>
          </a:p>
          <a:p>
            <a:pPr marL="800100" lvl="1" indent="-342900">
              <a:spcBef>
                <a:spcPts val="1200"/>
              </a:spcBef>
              <a:buFont typeface="Arial" panose="020B0604020202020204" pitchFamily="34" charset="0"/>
              <a:buChar char="•"/>
            </a:pPr>
            <a:r>
              <a:rPr lang="en-US" sz="2200" dirty="0"/>
              <a:t>Reassure patients that them communicating symptoms will usually NOT put their treatment at risk, but rather allow symptoms or concerns to be addressed before they escalate (which is what would actually put the treatment at risk).</a:t>
            </a:r>
          </a:p>
          <a:p>
            <a:pPr marL="800100" lvl="1" indent="-342900">
              <a:spcBef>
                <a:spcPts val="1200"/>
              </a:spcBef>
              <a:buFont typeface="Arial" panose="020B0604020202020204" pitchFamily="34" charset="0"/>
              <a:buChar char="•"/>
            </a:pPr>
            <a:r>
              <a:rPr lang="en-US" sz="2200" dirty="0"/>
              <a:t>We have noted that patients who have had cytotoxic chemotherapy before these modalities tend to downplay ongoing symptoms as they are expecting the natural ebb and flow of side effects that patients often experience while on cytotoxic agents.</a:t>
            </a:r>
          </a:p>
          <a:p>
            <a:pPr marL="1257300" lvl="2" indent="-342900">
              <a:spcBef>
                <a:spcPts val="1200"/>
              </a:spcBef>
              <a:buFont typeface="Arial" panose="020B0604020202020204" pitchFamily="34" charset="0"/>
              <a:buChar char="•"/>
            </a:pPr>
            <a:r>
              <a:rPr lang="en-US" sz="2000" dirty="0"/>
              <a:t>Highlight the fact that treatment-related side effects from TKI and immunotherapy work differently and will not naturally resolve themselves. </a:t>
            </a:r>
          </a:p>
        </p:txBody>
      </p:sp>
      <p:pic>
        <p:nvPicPr>
          <p:cNvPr id="10242" name="Picture 2" descr="Communication PNG Transparent Images | PNG All">
            <a:extLst>
              <a:ext uri="{FF2B5EF4-FFF2-40B4-BE49-F238E27FC236}">
                <a16:creationId xmlns:a16="http://schemas.microsoft.com/office/drawing/2014/main" id="{16DDC1E6-0246-AB4E-93E0-90F7F8E66AE7}"/>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7501178" y="4551680"/>
            <a:ext cx="4690822" cy="2306320"/>
          </a:xfrm>
          <a:prstGeom prst="rect">
            <a:avLst/>
          </a:prstGeom>
          <a:noFill/>
          <a:extLst>
            <a:ext uri="{909E8E84-426E-40DD-AFC4-6F175D3DCCD1}">
              <a14:hiddenFill xmlns:a14="http://schemas.microsoft.com/office/drawing/2010/main">
                <a:solidFill>
                  <a:srgbClr val="FFFFFF"/>
                </a:solidFill>
              </a14:hiddenFill>
            </a:ext>
          </a:extLst>
        </p:spPr>
      </p:pic>
      <p:sp>
        <p:nvSpPr>
          <p:cNvPr id="5" name="5-Point Star 4">
            <a:extLst>
              <a:ext uri="{FF2B5EF4-FFF2-40B4-BE49-F238E27FC236}">
                <a16:creationId xmlns:a16="http://schemas.microsoft.com/office/drawing/2014/main" id="{EEB2D3AB-0A27-C847-A177-8E3989F5FB6A}"/>
              </a:ext>
            </a:extLst>
          </p:cNvPr>
          <p:cNvSpPr/>
          <p:nvPr/>
        </p:nvSpPr>
        <p:spPr>
          <a:xfrm>
            <a:off x="993332" y="3601720"/>
            <a:ext cx="375920" cy="318013"/>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155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A0237-8677-9B4B-A796-B794E9A277F1}"/>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C9947CF-A8DA-1A4E-98E8-83FA058CF453}"/>
              </a:ext>
            </a:extLst>
          </p:cNvPr>
          <p:cNvSpPr txBox="1"/>
          <p:nvPr/>
        </p:nvSpPr>
        <p:spPr>
          <a:xfrm>
            <a:off x="2423544" y="501289"/>
            <a:ext cx="7344911"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Summary - Patient Counseling</a:t>
            </a:r>
          </a:p>
        </p:txBody>
      </p:sp>
      <p:sp>
        <p:nvSpPr>
          <p:cNvPr id="2" name="Rectangle 1">
            <a:extLst>
              <a:ext uri="{FF2B5EF4-FFF2-40B4-BE49-F238E27FC236}">
                <a16:creationId xmlns:a16="http://schemas.microsoft.com/office/drawing/2014/main" id="{10F5C8DB-25BE-474E-9B59-787CA2B53D9B}"/>
              </a:ext>
            </a:extLst>
          </p:cNvPr>
          <p:cNvSpPr/>
          <p:nvPr/>
        </p:nvSpPr>
        <p:spPr>
          <a:xfrm>
            <a:off x="876395" y="1966466"/>
            <a:ext cx="10439208" cy="3816429"/>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t>When possible, arm patients with a discussion and written materials about treatment before their counseling visit to help them prepare.</a:t>
            </a:r>
          </a:p>
          <a:p>
            <a:pPr marL="342900" indent="-342900">
              <a:spcBef>
                <a:spcPts val="1200"/>
              </a:spcBef>
              <a:buFont typeface="Arial" panose="020B0604020202020204" pitchFamily="34" charset="0"/>
              <a:buChar char="•"/>
            </a:pPr>
            <a:r>
              <a:rPr lang="en-US" sz="2400" dirty="0"/>
              <a:t>Family or support people are encouraged to attend.</a:t>
            </a:r>
          </a:p>
          <a:p>
            <a:pPr marL="342900" indent="-342900">
              <a:spcBef>
                <a:spcPts val="1200"/>
              </a:spcBef>
              <a:buFont typeface="Arial" panose="020B0604020202020204" pitchFamily="34" charset="0"/>
              <a:buChar char="•"/>
            </a:pPr>
            <a:r>
              <a:rPr lang="en-US" sz="2400" dirty="0"/>
              <a:t>Disclose key information about the most common side effects and typical patient experience.</a:t>
            </a:r>
          </a:p>
          <a:p>
            <a:pPr marL="342900" indent="-342900">
              <a:spcBef>
                <a:spcPts val="1200"/>
              </a:spcBef>
              <a:buFont typeface="Arial" panose="020B0604020202020204" pitchFamily="34" charset="0"/>
              <a:buChar char="•"/>
            </a:pPr>
            <a:r>
              <a:rPr lang="en-US" sz="2400" dirty="0"/>
              <a:t>Provide guidance about most serious or dangerous effects to watch out for.</a:t>
            </a:r>
          </a:p>
          <a:p>
            <a:pPr marL="342900" indent="-342900">
              <a:spcBef>
                <a:spcPts val="1200"/>
              </a:spcBef>
              <a:buFont typeface="Arial" panose="020B0604020202020204" pitchFamily="34" charset="0"/>
              <a:buChar char="•"/>
            </a:pPr>
            <a:r>
              <a:rPr lang="en-US" sz="2400" dirty="0"/>
              <a:t>Emphasize communication above all else.</a:t>
            </a:r>
          </a:p>
          <a:p>
            <a:pPr marL="342900" indent="-342900">
              <a:spcBef>
                <a:spcPts val="1200"/>
              </a:spcBef>
              <a:buFont typeface="Arial" panose="020B0604020202020204" pitchFamily="34" charset="0"/>
              <a:buChar char="•"/>
            </a:pPr>
            <a:r>
              <a:rPr lang="en-US" sz="2400" dirty="0"/>
              <a:t>Provide information about prevention strategies when applicable.</a:t>
            </a:r>
          </a:p>
        </p:txBody>
      </p:sp>
      <p:pic>
        <p:nvPicPr>
          <p:cNvPr id="8" name="Picture 7">
            <a:extLst>
              <a:ext uri="{FF2B5EF4-FFF2-40B4-BE49-F238E27FC236}">
                <a16:creationId xmlns:a16="http://schemas.microsoft.com/office/drawing/2014/main" id="{E6D0C64F-03F2-DE42-AE2D-6F292BBE0305}"/>
              </a:ext>
            </a:extLst>
          </p:cNvPr>
          <p:cNvPicPr>
            <a:picLocks noChangeAspect="1"/>
          </p:cNvPicPr>
          <p:nvPr/>
        </p:nvPicPr>
        <p:blipFill>
          <a:blip r:embed="rId3"/>
          <a:stretch>
            <a:fillRect/>
          </a:stretch>
        </p:blipFill>
        <p:spPr>
          <a:xfrm>
            <a:off x="508000" y="-10620"/>
            <a:ext cx="1398025" cy="1455149"/>
          </a:xfrm>
          <a:prstGeom prst="rect">
            <a:avLst/>
          </a:prstGeom>
        </p:spPr>
      </p:pic>
    </p:spTree>
    <p:extLst>
      <p:ext uri="{BB962C8B-B14F-4D97-AF65-F5344CB8AC3E}">
        <p14:creationId xmlns:p14="http://schemas.microsoft.com/office/powerpoint/2010/main" val="3804299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CCE002-B400-FC4D-95EB-453A1F645166}"/>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DF7A361-519F-DD4C-A550-D544AE315E5F}"/>
              </a:ext>
            </a:extLst>
          </p:cNvPr>
          <p:cNvSpPr txBox="1"/>
          <p:nvPr/>
        </p:nvSpPr>
        <p:spPr>
          <a:xfrm>
            <a:off x="3118685" y="501290"/>
            <a:ext cx="5954630"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Back to the Case Study…</a:t>
            </a:r>
          </a:p>
        </p:txBody>
      </p:sp>
      <p:pic>
        <p:nvPicPr>
          <p:cNvPr id="11" name="Picture 2" descr="Research Icon Png - Marketing Transparent PNG - 462x462 - Free Download on  NicePNG">
            <a:extLst>
              <a:ext uri="{FF2B5EF4-FFF2-40B4-BE49-F238E27FC236}">
                <a16:creationId xmlns:a16="http://schemas.microsoft.com/office/drawing/2014/main" id="{D60E0748-68E2-EF40-80AD-100EFE1805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59" t="8203" r="22621" b="7886"/>
          <a:stretch/>
        </p:blipFill>
        <p:spPr bwMode="auto">
          <a:xfrm>
            <a:off x="546144" y="168532"/>
            <a:ext cx="1299022" cy="1311849"/>
          </a:xfrm>
          <a:prstGeom prst="ellipse">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F1331473-815E-E743-9ECD-B194487D940C}"/>
              </a:ext>
            </a:extLst>
          </p:cNvPr>
          <p:cNvCxnSpPr/>
          <p:nvPr/>
        </p:nvCxnSpPr>
        <p:spPr>
          <a:xfrm>
            <a:off x="6096000" y="1304144"/>
            <a:ext cx="0" cy="5553856"/>
          </a:xfrm>
          <a:prstGeom prst="line">
            <a:avLst/>
          </a:prstGeom>
          <a:ln w="19050">
            <a:solidFill>
              <a:srgbClr val="00497F"/>
            </a:solidFill>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010696C3-2D15-884A-B920-CA5F38A893D2}"/>
              </a:ext>
            </a:extLst>
          </p:cNvPr>
          <p:cNvSpPr/>
          <p:nvPr/>
        </p:nvSpPr>
        <p:spPr>
          <a:xfrm>
            <a:off x="477085" y="2568943"/>
            <a:ext cx="5283200" cy="2769989"/>
          </a:xfrm>
          <a:prstGeom prst="rect">
            <a:avLst/>
          </a:prstGeom>
        </p:spPr>
        <p:txBody>
          <a:bodyPr wrap="square">
            <a:spAutoFit/>
          </a:bodyPr>
          <a:lstStyle/>
          <a:p>
            <a:pPr>
              <a:spcBef>
                <a:spcPts val="600"/>
              </a:spcBef>
            </a:pPr>
            <a:r>
              <a:rPr lang="en-US" sz="2000" b="1" dirty="0">
                <a:latin typeface="Avenir Book" panose="02000503020000020003" pitchFamily="2" charset="0"/>
              </a:rPr>
              <a:t>Ms. Y</a:t>
            </a:r>
          </a:p>
          <a:p>
            <a:pPr marL="342900" indent="-342900">
              <a:spcBef>
                <a:spcPts val="600"/>
              </a:spcBef>
              <a:buFont typeface="Arial" panose="020B0604020202020204" pitchFamily="34" charset="0"/>
              <a:buChar char="•"/>
            </a:pPr>
            <a:r>
              <a:rPr lang="en-US" dirty="0">
                <a:latin typeface="Avenir Book" panose="02000503020000020003" pitchFamily="2" charset="0"/>
              </a:rPr>
              <a:t>After starting </a:t>
            </a:r>
            <a:r>
              <a:rPr lang="en-US" dirty="0" err="1">
                <a:latin typeface="Avenir Book" panose="02000503020000020003" pitchFamily="2" charset="0"/>
              </a:rPr>
              <a:t>Axitinib</a:t>
            </a:r>
            <a:r>
              <a:rPr lang="en-US" dirty="0">
                <a:latin typeface="Avenir Book" panose="02000503020000020003" pitchFamily="2" charset="0"/>
              </a:rPr>
              <a:t> + Pembrolizumab, Ms. Y begins to notice some loose stools approximately 3 weeks after her treatment begins. </a:t>
            </a:r>
          </a:p>
          <a:p>
            <a:pPr marL="342900" indent="-342900">
              <a:spcBef>
                <a:spcPts val="600"/>
              </a:spcBef>
              <a:buFont typeface="Arial" panose="020B0604020202020204" pitchFamily="34" charset="0"/>
              <a:buChar char="•"/>
            </a:pPr>
            <a:r>
              <a:rPr lang="en-US" dirty="0">
                <a:latin typeface="Avenir Book" panose="02000503020000020003" pitchFamily="2" charset="0"/>
              </a:rPr>
              <a:t>Starts at 2 loose stools per day and increases to 8 stools per day over the course of a week with accompanying abdominal cramping. No bleeding or other GI symptoms.</a:t>
            </a:r>
          </a:p>
        </p:txBody>
      </p:sp>
      <p:sp>
        <p:nvSpPr>
          <p:cNvPr id="7" name="Rectangle 6">
            <a:extLst>
              <a:ext uri="{FF2B5EF4-FFF2-40B4-BE49-F238E27FC236}">
                <a16:creationId xmlns:a16="http://schemas.microsoft.com/office/drawing/2014/main" id="{BBE13DBA-4F2A-DB4C-AA56-04FADE135C92}"/>
              </a:ext>
            </a:extLst>
          </p:cNvPr>
          <p:cNvSpPr/>
          <p:nvPr/>
        </p:nvSpPr>
        <p:spPr>
          <a:xfrm>
            <a:off x="6470901" y="2568943"/>
            <a:ext cx="5204826" cy="3046988"/>
          </a:xfrm>
          <a:prstGeom prst="rect">
            <a:avLst/>
          </a:prstGeom>
        </p:spPr>
        <p:txBody>
          <a:bodyPr wrap="square">
            <a:spAutoFit/>
          </a:bodyPr>
          <a:lstStyle/>
          <a:p>
            <a:pPr>
              <a:spcBef>
                <a:spcPts val="600"/>
              </a:spcBef>
            </a:pPr>
            <a:r>
              <a:rPr lang="en-US" sz="2000" b="1" dirty="0">
                <a:latin typeface="Avenir Book" panose="02000503020000020003" pitchFamily="2" charset="0"/>
              </a:rPr>
              <a:t>Ms. Z</a:t>
            </a:r>
          </a:p>
          <a:p>
            <a:pPr marL="342900" indent="-342900">
              <a:spcBef>
                <a:spcPts val="600"/>
              </a:spcBef>
              <a:buFont typeface="Arial" panose="020B0604020202020204" pitchFamily="34" charset="0"/>
              <a:buChar char="•"/>
            </a:pPr>
            <a:r>
              <a:rPr lang="en-US" dirty="0">
                <a:latin typeface="Avenir Book" panose="02000503020000020003" pitchFamily="2" charset="0"/>
              </a:rPr>
              <a:t>After starting Nivolumab + Ipilimumab, Ms. Z notices no symptoms during the first cycle but then develops an itchy rash on her forearms. This responds to topical steroids.</a:t>
            </a:r>
          </a:p>
          <a:p>
            <a:pPr marL="342900" indent="-342900">
              <a:spcBef>
                <a:spcPts val="600"/>
              </a:spcBef>
              <a:buFont typeface="Arial" panose="020B0604020202020204" pitchFamily="34" charset="0"/>
              <a:buChar char="•"/>
            </a:pPr>
            <a:r>
              <a:rPr lang="en-US" dirty="0">
                <a:latin typeface="Avenir Book" panose="02000503020000020003" pitchFamily="2" charset="0"/>
              </a:rPr>
              <a:t>After cycle 3, Ms. Z begins to notice diarrhea that seems to start suddenly. She has 3 stools per day on one day and then 9 stools per day the next day. Associated with some red-streaked mucous and abdominal cramping.</a:t>
            </a:r>
          </a:p>
        </p:txBody>
      </p:sp>
      <p:pic>
        <p:nvPicPr>
          <p:cNvPr id="14" name="Picture 13">
            <a:extLst>
              <a:ext uri="{FF2B5EF4-FFF2-40B4-BE49-F238E27FC236}">
                <a16:creationId xmlns:a16="http://schemas.microsoft.com/office/drawing/2014/main" id="{B6266618-7674-AA49-BF5C-9C0356CA2C5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7482" t="19017" r="21272" b="5028"/>
          <a:stretch/>
        </p:blipFill>
        <p:spPr>
          <a:xfrm>
            <a:off x="2649187" y="1501883"/>
            <a:ext cx="938996" cy="1165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picture containing person, tree, outdoor, glasses&#10;&#10;Description automatically generated">
            <a:extLst>
              <a:ext uri="{FF2B5EF4-FFF2-40B4-BE49-F238E27FC236}">
                <a16:creationId xmlns:a16="http://schemas.microsoft.com/office/drawing/2014/main" id="{60A91EBB-0496-9746-9BFA-B098AEEB01EA}"/>
              </a:ext>
            </a:extLst>
          </p:cNvPr>
          <p:cNvPicPr>
            <a:picLocks noChangeAspect="1"/>
          </p:cNvPicPr>
          <p:nvPr/>
        </p:nvPicPr>
        <p:blipFill rotWithShape="1">
          <a:blip r:embed="rId5"/>
          <a:srcRect l="46262"/>
          <a:stretch/>
        </p:blipFill>
        <p:spPr>
          <a:xfrm>
            <a:off x="8622413" y="1532179"/>
            <a:ext cx="901803" cy="11188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D543ACCD-E3C9-F649-9640-372B5B8928A5}"/>
              </a:ext>
            </a:extLst>
          </p:cNvPr>
          <p:cNvSpPr/>
          <p:nvPr/>
        </p:nvSpPr>
        <p:spPr>
          <a:xfrm>
            <a:off x="3251203" y="5957447"/>
            <a:ext cx="5689594" cy="646331"/>
          </a:xfrm>
          <a:prstGeom prst="rect">
            <a:avLst/>
          </a:prstGeom>
          <a:gradFill flip="none" rotWithShape="1">
            <a:gsLst>
              <a:gs pos="0">
                <a:srgbClr val="FFD579">
                  <a:tint val="66000"/>
                  <a:satMod val="160000"/>
                </a:srgbClr>
              </a:gs>
              <a:gs pos="50000">
                <a:srgbClr val="FFD579">
                  <a:tint val="44500"/>
                  <a:satMod val="160000"/>
                </a:srgbClr>
              </a:gs>
              <a:gs pos="100000">
                <a:srgbClr val="FFD579">
                  <a:tint val="23500"/>
                  <a:satMod val="160000"/>
                </a:srgbClr>
              </a:gs>
            </a:gsLst>
            <a:lin ang="2700000" scaled="1"/>
            <a:tileRect/>
          </a:gradFill>
        </p:spPr>
        <p:txBody>
          <a:bodyPr wrap="square">
            <a:spAutoFit/>
          </a:bodyPr>
          <a:lstStyle/>
          <a:p>
            <a:pPr algn="ctr"/>
            <a:r>
              <a:rPr lang="en-US" dirty="0"/>
              <a:t>Given their different treatments, how would you approach each of these patients’ symptoms?</a:t>
            </a:r>
          </a:p>
        </p:txBody>
      </p:sp>
    </p:spTree>
    <p:extLst>
      <p:ext uri="{BB962C8B-B14F-4D97-AF65-F5344CB8AC3E}">
        <p14:creationId xmlns:p14="http://schemas.microsoft.com/office/powerpoint/2010/main" val="570268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7048A0-D6F3-224B-88A5-B3FC4E195066}"/>
              </a:ext>
            </a:extLst>
          </p:cNvPr>
          <p:cNvSpPr/>
          <p:nvPr/>
        </p:nvSpPr>
        <p:spPr>
          <a:xfrm>
            <a:off x="0" y="253334"/>
            <a:ext cx="12192000" cy="1356848"/>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D24E142-B240-2D45-838A-7279EDCF05E5}"/>
              </a:ext>
            </a:extLst>
          </p:cNvPr>
          <p:cNvSpPr txBox="1"/>
          <p:nvPr/>
        </p:nvSpPr>
        <p:spPr>
          <a:xfrm>
            <a:off x="2078800" y="331593"/>
            <a:ext cx="8034399" cy="1200329"/>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Toxicity During TKI + IO Treatment Attribution and Mitigation</a:t>
            </a:r>
          </a:p>
        </p:txBody>
      </p:sp>
      <p:pic>
        <p:nvPicPr>
          <p:cNvPr id="7" name="Picture 2">
            <a:extLst>
              <a:ext uri="{FF2B5EF4-FFF2-40B4-BE49-F238E27FC236}">
                <a16:creationId xmlns:a16="http://schemas.microsoft.com/office/drawing/2014/main" id="{D6CCD7DB-4E36-144E-A9DC-758ABC2F71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51" t="23858" r="20017" b="2954"/>
          <a:stretch/>
        </p:blipFill>
        <p:spPr bwMode="auto">
          <a:xfrm>
            <a:off x="2350697" y="1825625"/>
            <a:ext cx="6722020" cy="421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6073632A-0026-664F-BD19-A77BB951D890}"/>
              </a:ext>
            </a:extLst>
          </p:cNvPr>
          <p:cNvSpPr/>
          <p:nvPr/>
        </p:nvSpPr>
        <p:spPr>
          <a:xfrm>
            <a:off x="1666240" y="6238581"/>
            <a:ext cx="8859520" cy="276999"/>
          </a:xfrm>
          <a:prstGeom prst="rect">
            <a:avLst/>
          </a:prstGeom>
        </p:spPr>
        <p:txBody>
          <a:bodyPr wrap="square">
            <a:spAutoFit/>
          </a:bodyPr>
          <a:lstStyle/>
          <a:p>
            <a:r>
              <a:rPr lang="en-US" sz="1200" dirty="0" err="1">
                <a:latin typeface="Avenir Next" panose="020B0503020202020204" pitchFamily="34" charset="0"/>
              </a:rPr>
              <a:t>Plimack</a:t>
            </a:r>
            <a:r>
              <a:rPr lang="en-US" sz="1200" dirty="0">
                <a:latin typeface="Avenir Next" panose="020B0503020202020204" pitchFamily="34" charset="0"/>
              </a:rPr>
              <a:t>, E. Management of first-line treatment options for clear cell RCC. 2020 ASCO GU Symposium. San Francisco, CA.</a:t>
            </a:r>
          </a:p>
        </p:txBody>
      </p:sp>
      <p:pic>
        <p:nvPicPr>
          <p:cNvPr id="9" name="Picture 2" descr="Symptoms - Free medical icons">
            <a:extLst>
              <a:ext uri="{FF2B5EF4-FFF2-40B4-BE49-F238E27FC236}">
                <a16:creationId xmlns:a16="http://schemas.microsoft.com/office/drawing/2014/main" id="{A53A9F51-63A7-F54F-AD12-59475A59D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80" y="152222"/>
            <a:ext cx="1457960" cy="145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860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7048A0-D6F3-224B-88A5-B3FC4E195066}"/>
              </a:ext>
            </a:extLst>
          </p:cNvPr>
          <p:cNvSpPr/>
          <p:nvPr/>
        </p:nvSpPr>
        <p:spPr>
          <a:xfrm>
            <a:off x="0" y="253334"/>
            <a:ext cx="12192000" cy="1356848"/>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D24E142-B240-2D45-838A-7279EDCF05E5}"/>
              </a:ext>
            </a:extLst>
          </p:cNvPr>
          <p:cNvSpPr txBox="1"/>
          <p:nvPr/>
        </p:nvSpPr>
        <p:spPr>
          <a:xfrm>
            <a:off x="2078800" y="331593"/>
            <a:ext cx="8034399" cy="1200329"/>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Toxicity During TKI + IO Treatment Attribution and Mitigation, cont.</a:t>
            </a:r>
          </a:p>
        </p:txBody>
      </p:sp>
      <p:sp>
        <p:nvSpPr>
          <p:cNvPr id="2" name="Rectangle 1">
            <a:extLst>
              <a:ext uri="{FF2B5EF4-FFF2-40B4-BE49-F238E27FC236}">
                <a16:creationId xmlns:a16="http://schemas.microsoft.com/office/drawing/2014/main" id="{9B20D7F4-E09B-CB44-941A-32BC184983DB}"/>
              </a:ext>
            </a:extLst>
          </p:cNvPr>
          <p:cNvSpPr/>
          <p:nvPr/>
        </p:nvSpPr>
        <p:spPr>
          <a:xfrm>
            <a:off x="2235198" y="2450237"/>
            <a:ext cx="7721602" cy="2677656"/>
          </a:xfrm>
          <a:prstGeom prst="rect">
            <a:avLst/>
          </a:prstGeom>
        </p:spPr>
        <p:txBody>
          <a:bodyPr wrap="square">
            <a:spAutoFit/>
          </a:bodyPr>
          <a:lstStyle/>
          <a:p>
            <a:pPr marL="342900" indent="-342900">
              <a:spcBef>
                <a:spcPts val="1200"/>
              </a:spcBef>
              <a:buFont typeface="Arial" panose="020B0604020202020204" pitchFamily="34" charset="0"/>
              <a:buChar char="•"/>
            </a:pPr>
            <a:r>
              <a:rPr lang="en-US" sz="2600" dirty="0"/>
              <a:t>Some symptoms clearly attributable to one class of medication (e.g. hand-foot syndrome).</a:t>
            </a:r>
          </a:p>
          <a:p>
            <a:pPr marL="342900" indent="-342900">
              <a:spcBef>
                <a:spcPts val="1200"/>
              </a:spcBef>
              <a:buFont typeface="Arial" panose="020B0604020202020204" pitchFamily="34" charset="0"/>
              <a:buChar char="•"/>
            </a:pPr>
            <a:r>
              <a:rPr lang="en-US" sz="2600" dirty="0"/>
              <a:t>Many, however, are subject to overlap, which require further investigation. </a:t>
            </a:r>
          </a:p>
          <a:p>
            <a:pPr marL="800100" lvl="1" indent="-342900">
              <a:spcBef>
                <a:spcPts val="1200"/>
              </a:spcBef>
              <a:buFont typeface="Arial" panose="020B0604020202020204" pitchFamily="34" charset="0"/>
              <a:buChar char="•"/>
            </a:pPr>
            <a:r>
              <a:rPr lang="en-US" sz="2200" dirty="0"/>
              <a:t>“Investigation” is largely clinical, although labs and imaging can play a role in some cases.</a:t>
            </a:r>
          </a:p>
        </p:txBody>
      </p:sp>
      <p:pic>
        <p:nvPicPr>
          <p:cNvPr id="13314" name="Picture 2" descr="Symptoms - Free medical icons">
            <a:extLst>
              <a:ext uri="{FF2B5EF4-FFF2-40B4-BE49-F238E27FC236}">
                <a16:creationId xmlns:a16="http://schemas.microsoft.com/office/drawing/2014/main" id="{B857E5E6-B77E-1E40-BB9C-89B02F1A1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 y="152222"/>
            <a:ext cx="1457960" cy="145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606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38EE51-E617-A945-AA86-470D4F1DFEEE}"/>
              </a:ext>
            </a:extLst>
          </p:cNvPr>
          <p:cNvSpPr txBox="1"/>
          <p:nvPr/>
        </p:nvSpPr>
        <p:spPr>
          <a:xfrm>
            <a:off x="2800315" y="501293"/>
            <a:ext cx="6591370"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Conflict of Interest Disclosure</a:t>
            </a:r>
          </a:p>
        </p:txBody>
      </p:sp>
      <p:sp>
        <p:nvSpPr>
          <p:cNvPr id="7" name="Rectangle 6">
            <a:extLst>
              <a:ext uri="{FF2B5EF4-FFF2-40B4-BE49-F238E27FC236}">
                <a16:creationId xmlns:a16="http://schemas.microsoft.com/office/drawing/2014/main" id="{825AFDB9-6A47-2B46-9CE8-7A3452BE9C68}"/>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FD2F89F-EBDB-9949-A4C3-83092F98115B}"/>
              </a:ext>
            </a:extLst>
          </p:cNvPr>
          <p:cNvPicPr>
            <a:picLocks noChangeAspect="1"/>
          </p:cNvPicPr>
          <p:nvPr/>
        </p:nvPicPr>
        <p:blipFill>
          <a:blip r:embed="rId3">
            <a:alphaModFix amt="5000"/>
          </a:blip>
          <a:stretch>
            <a:fillRect/>
          </a:stretch>
        </p:blipFill>
        <p:spPr>
          <a:xfrm>
            <a:off x="1943423" y="-618318"/>
            <a:ext cx="8305153" cy="8305153"/>
          </a:xfrm>
          <a:prstGeom prst="rect">
            <a:avLst/>
          </a:prstGeom>
        </p:spPr>
      </p:pic>
      <p:sp>
        <p:nvSpPr>
          <p:cNvPr id="6" name="Rectangle 5">
            <a:extLst>
              <a:ext uri="{FF2B5EF4-FFF2-40B4-BE49-F238E27FC236}">
                <a16:creationId xmlns:a16="http://schemas.microsoft.com/office/drawing/2014/main" id="{DB31EA89-142B-AC47-AF19-17927C456B71}"/>
              </a:ext>
            </a:extLst>
          </p:cNvPr>
          <p:cNvSpPr/>
          <p:nvPr/>
        </p:nvSpPr>
        <p:spPr>
          <a:xfrm>
            <a:off x="666848" y="1639668"/>
            <a:ext cx="11175023" cy="4554965"/>
          </a:xfrm>
          <a:prstGeom prst="rect">
            <a:avLst/>
          </a:prstGeom>
        </p:spPr>
        <p:txBody>
          <a:bodyPr wrap="square">
            <a:spAutoFit/>
          </a:bodyPr>
          <a:lstStyle/>
          <a:p>
            <a:pPr>
              <a:lnSpc>
                <a:spcPct val="107000"/>
              </a:lnSpc>
              <a:spcAft>
                <a:spcPts val="800"/>
              </a:spcAft>
            </a:pPr>
            <a:r>
              <a:rPr lang="en-US" b="1"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Conflict of interest disclosures: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90000"/>
              </a:lnSpc>
              <a:spcBef>
                <a:spcPts val="0"/>
              </a:spcBef>
              <a:spcAft>
                <a:spcPts val="0"/>
              </a:spcAft>
            </a:pPr>
            <a:r>
              <a:rPr lang="en-US" dirty="0">
                <a:latin typeface="Times New Roman" panose="02020603050405020304" pitchFamily="18" charset="0"/>
                <a:ea typeface="Times New Roman" panose="02020603050405020304" pitchFamily="18" charset="0"/>
              </a:rPr>
              <a:t> </a:t>
            </a: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following presenters and/or planning committee members do not have any relevant financial relationships with any proprietary entities producing, marketing, re-selling, or distributing healthcare goods or services consumed by, or used on patients related to the content of their presentation:   </a:t>
            </a: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Jennifer Heins, PA; Catie Knight, MPH; Mary Beth Warren, MS, RN</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90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following presenters and planning committee member has disclosed  potentially relevant financial relationships with proprietary entities producing, marketing, re-selling or distributing healthcare goods or services consumed by, or used on, patients: </a:t>
            </a:r>
          </a:p>
          <a:p>
            <a:pPr marL="342900" marR="0" lvl="0" indent="-342900">
              <a:lnSpc>
                <a:spcPct val="90000"/>
              </a:lnSpc>
              <a:spcBef>
                <a:spcPts val="0"/>
              </a:spcBef>
              <a:spcAft>
                <a:spcPts val="0"/>
              </a:spcAft>
              <a:buFont typeface="Arial" panose="020B0604020202020204" pitchFamily="34" charset="0"/>
              <a:buChar char="•"/>
              <a:tabLst>
                <a:tab pos="457200" algn="l"/>
              </a:tabLst>
            </a:pPr>
            <a:endPar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dirty="0"/>
              <a:t>Elizabeth Wulff-Burchfield, MD received consulting fee from Astellas, Bristol Myers Squibb and </a:t>
            </a:r>
            <a:r>
              <a:rPr lang="en-US" dirty="0" err="1"/>
              <a:t>Exelixis</a:t>
            </a:r>
            <a:r>
              <a:rPr lang="en-US" dirty="0"/>
              <a:t>;  owns stock  in </a:t>
            </a:r>
            <a:r>
              <a:rPr lang="en-US" dirty="0" err="1"/>
              <a:t>Immunomedics</a:t>
            </a:r>
            <a:r>
              <a:rPr lang="en-US" dirty="0"/>
              <a:t> and </a:t>
            </a:r>
            <a:r>
              <a:rPr lang="en-US" dirty="0" err="1"/>
              <a:t>Nektar</a:t>
            </a:r>
            <a:endPar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90000"/>
              </a:lnSpc>
              <a:spcBef>
                <a:spcPts val="0"/>
              </a:spcBef>
              <a:spcAft>
                <a:spcPts val="0"/>
              </a:spcAft>
              <a:tabLst>
                <a:tab pos="457200" algn="l"/>
              </a:tabLst>
            </a:pPr>
            <a:endPar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Jennifer Klemp, PhD, MPH received honoraria from Novartis, Pfizer Oncology and Astra Zeneca</a:t>
            </a:r>
            <a:r>
              <a:rPr lang="en-US"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 </a:t>
            </a:r>
          </a:p>
          <a:p>
            <a:pPr marL="342900" marR="0" lvl="0" indent="-342900">
              <a:lnSpc>
                <a:spcPct val="90000"/>
              </a:lnSpc>
              <a:spcBef>
                <a:spcPts val="0"/>
              </a:spcBef>
              <a:spcAft>
                <a:spcPts val="0"/>
              </a:spcAft>
              <a:buFont typeface="Arial" panose="020B0604020202020204" pitchFamily="34" charset="0"/>
              <a:buChar char="•"/>
              <a:tabLst>
                <a:tab pos="457200" algn="l"/>
              </a:tabLst>
            </a:pPr>
            <a:endParaRPr lang="en-US"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dirty="0">
                <a:solidFill>
                  <a:srgbClr val="000000"/>
                </a:solidFill>
                <a:ea typeface="Times New Roman" panose="02020603050405020304" pitchFamily="18" charset="0"/>
                <a:cs typeface="Times New Roman" panose="02020603050405020304" pitchFamily="18" charset="0"/>
              </a:rPr>
              <a:t>Potential conflicts have been mitigated</a:t>
            </a:r>
            <a:endParaRPr lang="en-US" dirty="0">
              <a:ea typeface="Times New Roman" panose="02020603050405020304" pitchFamily="18" charset="0"/>
            </a:endParaRPr>
          </a:p>
        </p:txBody>
      </p:sp>
    </p:spTree>
    <p:extLst>
      <p:ext uri="{BB962C8B-B14F-4D97-AF65-F5344CB8AC3E}">
        <p14:creationId xmlns:p14="http://schemas.microsoft.com/office/powerpoint/2010/main" val="280031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7048A0-D6F3-224B-88A5-B3FC4E195066}"/>
              </a:ext>
            </a:extLst>
          </p:cNvPr>
          <p:cNvSpPr/>
          <p:nvPr/>
        </p:nvSpPr>
        <p:spPr>
          <a:xfrm>
            <a:off x="0" y="253334"/>
            <a:ext cx="12192000" cy="1356848"/>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D24E142-B240-2D45-838A-7279EDCF05E5}"/>
              </a:ext>
            </a:extLst>
          </p:cNvPr>
          <p:cNvSpPr txBox="1"/>
          <p:nvPr/>
        </p:nvSpPr>
        <p:spPr>
          <a:xfrm>
            <a:off x="2078800" y="331593"/>
            <a:ext cx="8034399" cy="1200329"/>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Toxicity During TKI + IO Treatment Attribution and Mitigation, cont.</a:t>
            </a:r>
          </a:p>
        </p:txBody>
      </p:sp>
      <p:sp>
        <p:nvSpPr>
          <p:cNvPr id="2" name="Rectangle 1">
            <a:extLst>
              <a:ext uri="{FF2B5EF4-FFF2-40B4-BE49-F238E27FC236}">
                <a16:creationId xmlns:a16="http://schemas.microsoft.com/office/drawing/2014/main" id="{9B20D7F4-E09B-CB44-941A-32BC184983DB}"/>
              </a:ext>
            </a:extLst>
          </p:cNvPr>
          <p:cNvSpPr/>
          <p:nvPr/>
        </p:nvSpPr>
        <p:spPr>
          <a:xfrm>
            <a:off x="1544318" y="2338477"/>
            <a:ext cx="9103362" cy="3354765"/>
          </a:xfrm>
          <a:prstGeom prst="rect">
            <a:avLst/>
          </a:prstGeom>
        </p:spPr>
        <p:txBody>
          <a:bodyPr wrap="square">
            <a:spAutoFit/>
          </a:bodyPr>
          <a:lstStyle/>
          <a:p>
            <a:pPr>
              <a:spcBef>
                <a:spcPts val="1200"/>
              </a:spcBef>
            </a:pPr>
            <a:r>
              <a:rPr lang="en-US" sz="2600" dirty="0"/>
              <a:t>Three major strategies exist:</a:t>
            </a:r>
          </a:p>
          <a:p>
            <a:pPr marL="914400" lvl="1" indent="-457200">
              <a:spcBef>
                <a:spcPts val="1200"/>
              </a:spcBef>
              <a:buFont typeface="+mj-lt"/>
              <a:buAutoNum type="arabicPeriod"/>
            </a:pPr>
            <a:r>
              <a:rPr lang="en-US" sz="2400" dirty="0"/>
              <a:t>If mild or (low-risk) moderate in severity – can treat as a TKI symptom and continue treatment for a </a:t>
            </a:r>
            <a:r>
              <a:rPr lang="en-US" sz="2400" u="sng" dirty="0"/>
              <a:t>time limited trial</a:t>
            </a:r>
            <a:r>
              <a:rPr lang="en-US" sz="2400" dirty="0"/>
              <a:t>. </a:t>
            </a:r>
          </a:p>
          <a:p>
            <a:pPr marL="914400" lvl="1" indent="-457200">
              <a:spcBef>
                <a:spcPts val="1200"/>
              </a:spcBef>
              <a:buFont typeface="+mj-lt"/>
              <a:buAutoNum type="arabicPeriod"/>
            </a:pPr>
            <a:r>
              <a:rPr lang="en-US" sz="2400" dirty="0"/>
              <a:t>Holding treatment with TKI </a:t>
            </a:r>
          </a:p>
          <a:p>
            <a:pPr marL="1257300" lvl="2" indent="-342900">
              <a:spcBef>
                <a:spcPts val="1200"/>
              </a:spcBef>
              <a:buFont typeface="Arial" panose="020B0604020202020204" pitchFamily="34" charset="0"/>
              <a:buChar char="•"/>
            </a:pPr>
            <a:r>
              <a:rPr lang="en-US" sz="2000" dirty="0"/>
              <a:t>This is a key strategy that can yield a great deal of helpful information</a:t>
            </a:r>
          </a:p>
          <a:p>
            <a:pPr marL="914400" lvl="1" indent="-457200">
              <a:spcBef>
                <a:spcPts val="1200"/>
              </a:spcBef>
              <a:buFont typeface="+mj-lt"/>
              <a:buAutoNum type="arabicPeriod"/>
            </a:pPr>
            <a:r>
              <a:rPr lang="en-US" sz="2400" dirty="0"/>
              <a:t>Empiric treatment as immune-mediated</a:t>
            </a:r>
          </a:p>
          <a:p>
            <a:pPr marL="1257300" lvl="2" indent="-342900">
              <a:spcBef>
                <a:spcPts val="1200"/>
              </a:spcBef>
              <a:buFont typeface="Arial" panose="020B0604020202020204" pitchFamily="34" charset="0"/>
              <a:buChar char="•"/>
            </a:pPr>
            <a:r>
              <a:rPr lang="en-US" sz="2000" dirty="0"/>
              <a:t>Reserve for high-risk moderate side effects or severe side effects</a:t>
            </a:r>
          </a:p>
        </p:txBody>
      </p:sp>
      <p:pic>
        <p:nvPicPr>
          <p:cNvPr id="13314" name="Picture 2" descr="Symptoms - Free medical icons">
            <a:extLst>
              <a:ext uri="{FF2B5EF4-FFF2-40B4-BE49-F238E27FC236}">
                <a16:creationId xmlns:a16="http://schemas.microsoft.com/office/drawing/2014/main" id="{B857E5E6-B77E-1E40-BB9C-89B02F1A1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 y="152222"/>
            <a:ext cx="1457960" cy="145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650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F40388-D0B4-964E-9C5E-74A87294F57B}"/>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D24079D-34C4-8948-B292-10DFDD670FAB}"/>
              </a:ext>
            </a:extLst>
          </p:cNvPr>
          <p:cNvSpPr txBox="1"/>
          <p:nvPr/>
        </p:nvSpPr>
        <p:spPr>
          <a:xfrm>
            <a:off x="2057180" y="482679"/>
            <a:ext cx="8077635"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Toxicity During IO + IO Treatment</a:t>
            </a:r>
          </a:p>
        </p:txBody>
      </p:sp>
      <p:sp>
        <p:nvSpPr>
          <p:cNvPr id="2" name="Rectangle 1">
            <a:extLst>
              <a:ext uri="{FF2B5EF4-FFF2-40B4-BE49-F238E27FC236}">
                <a16:creationId xmlns:a16="http://schemas.microsoft.com/office/drawing/2014/main" id="{C405BAA1-CD16-CF40-B725-DA3E4C8DE51A}"/>
              </a:ext>
            </a:extLst>
          </p:cNvPr>
          <p:cNvSpPr/>
          <p:nvPr/>
        </p:nvSpPr>
        <p:spPr>
          <a:xfrm>
            <a:off x="467357" y="1975902"/>
            <a:ext cx="11257279" cy="3877985"/>
          </a:xfrm>
          <a:prstGeom prst="rect">
            <a:avLst/>
          </a:prstGeom>
        </p:spPr>
        <p:txBody>
          <a:bodyPr wrap="square">
            <a:spAutoFit/>
          </a:bodyPr>
          <a:lstStyle/>
          <a:p>
            <a:pPr marL="285750" indent="-285750">
              <a:spcBef>
                <a:spcPts val="1200"/>
              </a:spcBef>
              <a:buFont typeface="Arial" panose="020B0604020202020204" pitchFamily="34" charset="0"/>
              <a:buChar char="•"/>
            </a:pPr>
            <a:r>
              <a:rPr lang="en-US" sz="2400" dirty="0"/>
              <a:t>Treatment toxicity during combination immunotherapy (or single-agent) immunotherapy treatment is simpler and revolves around grading of side effects.</a:t>
            </a:r>
          </a:p>
          <a:p>
            <a:pPr marL="285750" indent="-285750">
              <a:spcBef>
                <a:spcPts val="1200"/>
              </a:spcBef>
              <a:buFont typeface="Arial" panose="020B0604020202020204" pitchFamily="34" charset="0"/>
              <a:buChar char="•"/>
            </a:pPr>
            <a:r>
              <a:rPr lang="en-US" sz="2400" dirty="0"/>
              <a:t>Grading system is the Common Terminology Criteria for Adverse Events (CTCAE), which is used in all trials and guidelines.</a:t>
            </a:r>
          </a:p>
          <a:p>
            <a:pPr marL="742950" lvl="1" indent="-285750">
              <a:spcBef>
                <a:spcPts val="1200"/>
              </a:spcBef>
              <a:buFont typeface="Arial" panose="020B0604020202020204" pitchFamily="34" charset="0"/>
              <a:buChar char="•"/>
            </a:pPr>
            <a:r>
              <a:rPr lang="en-US" sz="2200" dirty="0"/>
              <a:t>Extensive grading system for every possible symptom and lab abnormality </a:t>
            </a:r>
          </a:p>
          <a:p>
            <a:pPr marL="742950" lvl="1" indent="-285750">
              <a:spcBef>
                <a:spcPts val="1200"/>
              </a:spcBef>
              <a:buFont typeface="Arial" panose="020B0604020202020204" pitchFamily="34" charset="0"/>
              <a:buChar char="•"/>
            </a:pPr>
            <a:r>
              <a:rPr lang="en-US" sz="2200" dirty="0"/>
              <a:t>Available for free online: </a:t>
            </a:r>
            <a:r>
              <a:rPr lang="en-US" sz="2200" dirty="0">
                <a:hlinkClick r:id="rId3"/>
              </a:rPr>
              <a:t>https://ctep.cancer.gov/protocoldevelopment/electronic_applications/ctc.htm</a:t>
            </a:r>
            <a:r>
              <a:rPr lang="en-US" sz="2200" dirty="0"/>
              <a:t> </a:t>
            </a:r>
          </a:p>
          <a:p>
            <a:pPr marL="742950" lvl="1" indent="-285750">
              <a:spcBef>
                <a:spcPts val="1200"/>
              </a:spcBef>
              <a:buFont typeface="Arial" panose="020B0604020202020204" pitchFamily="34" charset="0"/>
              <a:buChar char="•"/>
            </a:pPr>
            <a:r>
              <a:rPr lang="en-US" sz="2200" dirty="0"/>
              <a:t>Grading system from has unique criteria for every symptom and lab abnormality but generally follows mild = 1, moderate = 2, moderate-to-severe = 3, severe = 4, death = 5</a:t>
            </a:r>
          </a:p>
        </p:txBody>
      </p:sp>
      <p:pic>
        <p:nvPicPr>
          <p:cNvPr id="15362" name="Picture 2" descr="Using CTCAE to Report Immunotherapy Adverse Events | ONS Voice">
            <a:extLst>
              <a:ext uri="{FF2B5EF4-FFF2-40B4-BE49-F238E27FC236}">
                <a16:creationId xmlns:a16="http://schemas.microsoft.com/office/drawing/2014/main" id="{3B5FE4B5-771D-9B4F-8905-130C6B826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4774"/>
            <a:ext cx="2192842" cy="9593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con&#10;&#10;Description automatically generated">
            <a:extLst>
              <a:ext uri="{FF2B5EF4-FFF2-40B4-BE49-F238E27FC236}">
                <a16:creationId xmlns:a16="http://schemas.microsoft.com/office/drawing/2014/main" id="{64BCB1D0-2CFA-EC46-A916-7111FA41538D}"/>
              </a:ext>
            </a:extLst>
          </p:cNvPr>
          <p:cNvPicPr>
            <a:picLocks noChangeAspect="1"/>
          </p:cNvPicPr>
          <p:nvPr/>
        </p:nvPicPr>
        <p:blipFill>
          <a:blip r:embed="rId5"/>
          <a:stretch>
            <a:fillRect/>
          </a:stretch>
        </p:blipFill>
        <p:spPr>
          <a:xfrm>
            <a:off x="11084557" y="5978271"/>
            <a:ext cx="747665" cy="747665"/>
          </a:xfrm>
          <a:prstGeom prst="rect">
            <a:avLst/>
          </a:prstGeom>
        </p:spPr>
      </p:pic>
    </p:spTree>
    <p:extLst>
      <p:ext uri="{BB962C8B-B14F-4D97-AF65-F5344CB8AC3E}">
        <p14:creationId xmlns:p14="http://schemas.microsoft.com/office/powerpoint/2010/main" val="1055890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F40388-D0B4-964E-9C5E-74A87294F57B}"/>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D24079D-34C4-8948-B292-10DFDD670FAB}"/>
              </a:ext>
            </a:extLst>
          </p:cNvPr>
          <p:cNvSpPr txBox="1"/>
          <p:nvPr/>
        </p:nvSpPr>
        <p:spPr>
          <a:xfrm>
            <a:off x="2653041" y="501293"/>
            <a:ext cx="9057860"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Toxicity During IO + IO Treatment, cont.</a:t>
            </a:r>
          </a:p>
        </p:txBody>
      </p:sp>
      <p:pic>
        <p:nvPicPr>
          <p:cNvPr id="15362" name="Picture 2" descr="Using CTCAE to Report Immunotherapy Adverse Events | ONS Voice">
            <a:extLst>
              <a:ext uri="{FF2B5EF4-FFF2-40B4-BE49-F238E27FC236}">
                <a16:creationId xmlns:a16="http://schemas.microsoft.com/office/drawing/2014/main" id="{3B5FE4B5-771D-9B4F-8905-130C6B826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3918"/>
            <a:ext cx="2171943" cy="9502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A8BD90A-3532-F248-B532-B7D2FE43E513}"/>
              </a:ext>
            </a:extLst>
          </p:cNvPr>
          <p:cNvSpPr/>
          <p:nvPr/>
        </p:nvSpPr>
        <p:spPr>
          <a:xfrm>
            <a:off x="1010920" y="2103180"/>
            <a:ext cx="10170160" cy="3600986"/>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t>ASCO + SITC + NCCN have joined forces to create a set of guidelines for the management of immune-mediated toxicity.</a:t>
            </a:r>
          </a:p>
          <a:p>
            <a:pPr marL="342900" indent="-342900">
              <a:spcBef>
                <a:spcPts val="1200"/>
              </a:spcBef>
              <a:buFont typeface="Arial" panose="020B0604020202020204" pitchFamily="34" charset="0"/>
              <a:buChar char="•"/>
            </a:pPr>
            <a:r>
              <a:rPr lang="en-US" sz="2400" dirty="0"/>
              <a:t>NCCN website has guidelines organized into flow charts/algorithms and are commonly used:</a:t>
            </a:r>
          </a:p>
          <a:p>
            <a:pPr marL="800100" lvl="1" indent="-342900">
              <a:spcBef>
                <a:spcPts val="1200"/>
              </a:spcBef>
              <a:buFont typeface="Arial" panose="020B0604020202020204" pitchFamily="34" charset="0"/>
              <a:buChar char="•"/>
            </a:pPr>
            <a:r>
              <a:rPr lang="en-US" sz="2000" dirty="0"/>
              <a:t>NCCN guidelines are available for free with registration of user</a:t>
            </a:r>
          </a:p>
          <a:p>
            <a:pPr marL="342900" indent="-342900">
              <a:spcBef>
                <a:spcPts val="1200"/>
              </a:spcBef>
              <a:buFont typeface="Arial" panose="020B0604020202020204" pitchFamily="34" charset="0"/>
              <a:buChar char="•"/>
            </a:pPr>
            <a:r>
              <a:rPr lang="en-US" sz="2400" b="1" dirty="0"/>
              <a:t>For each immune-mediated toxicity, we recommend evaluating the CTCAE grade and following the guideline-concordant workup/management.</a:t>
            </a:r>
          </a:p>
          <a:p>
            <a:pPr marL="342900" indent="-342900">
              <a:spcBef>
                <a:spcPts val="1200"/>
              </a:spcBef>
              <a:buFont typeface="Arial" panose="020B0604020202020204" pitchFamily="34" charset="0"/>
              <a:buChar char="•"/>
            </a:pPr>
            <a:r>
              <a:rPr lang="en-US" sz="2400" dirty="0"/>
              <a:t>No need to reinvent the wheel!</a:t>
            </a:r>
          </a:p>
        </p:txBody>
      </p:sp>
    </p:spTree>
    <p:extLst>
      <p:ext uri="{BB962C8B-B14F-4D97-AF65-F5344CB8AC3E}">
        <p14:creationId xmlns:p14="http://schemas.microsoft.com/office/powerpoint/2010/main" val="1779023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F40388-D0B4-964E-9C5E-74A87294F57B}"/>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C9A09562-3FB7-C640-8722-22653536174A}"/>
              </a:ext>
            </a:extLst>
          </p:cNvPr>
          <p:cNvGrpSpPr/>
          <p:nvPr/>
        </p:nvGrpSpPr>
        <p:grpSpPr>
          <a:xfrm>
            <a:off x="395287" y="574321"/>
            <a:ext cx="11401425" cy="5938905"/>
            <a:chOff x="1007218" y="1825625"/>
            <a:chExt cx="10177564" cy="4961005"/>
          </a:xfrm>
        </p:grpSpPr>
        <p:pic>
          <p:nvPicPr>
            <p:cNvPr id="7" name="Picture 6">
              <a:extLst>
                <a:ext uri="{FF2B5EF4-FFF2-40B4-BE49-F238E27FC236}">
                  <a16:creationId xmlns:a16="http://schemas.microsoft.com/office/drawing/2014/main" id="{5F25B0FF-49F7-BC45-A196-8EB8ACB218C8}"/>
                </a:ext>
              </a:extLst>
            </p:cNvPr>
            <p:cNvPicPr>
              <a:picLocks noChangeAspect="1"/>
            </p:cNvPicPr>
            <p:nvPr/>
          </p:nvPicPr>
          <p:blipFill rotWithShape="1">
            <a:blip r:embed="rId3"/>
            <a:srcRect t="10299" r="50000" b="24347"/>
            <a:stretch/>
          </p:blipFill>
          <p:spPr>
            <a:xfrm>
              <a:off x="1007218" y="1825625"/>
              <a:ext cx="10177564" cy="4961005"/>
            </a:xfrm>
            <a:prstGeom prst="rect">
              <a:avLst/>
            </a:prstGeom>
            <a:ln>
              <a:noFill/>
            </a:ln>
          </p:spPr>
        </p:pic>
        <p:sp>
          <p:nvSpPr>
            <p:cNvPr id="8" name="Oval 7">
              <a:extLst>
                <a:ext uri="{FF2B5EF4-FFF2-40B4-BE49-F238E27FC236}">
                  <a16:creationId xmlns:a16="http://schemas.microsoft.com/office/drawing/2014/main" id="{D49CBBA1-B9FE-AB41-AE35-731C1683870C}"/>
                </a:ext>
              </a:extLst>
            </p:cNvPr>
            <p:cNvSpPr/>
            <p:nvPr/>
          </p:nvSpPr>
          <p:spPr>
            <a:xfrm>
              <a:off x="3081761" y="2525078"/>
              <a:ext cx="794406" cy="17875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4DE4FD-2FEE-F14D-90BE-574F8F5A9F8D}"/>
                </a:ext>
              </a:extLst>
            </p:cNvPr>
            <p:cNvSpPr/>
            <p:nvPr/>
          </p:nvSpPr>
          <p:spPr>
            <a:xfrm>
              <a:off x="3048020" y="3516617"/>
              <a:ext cx="916018" cy="17875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49C8B2-1113-C742-B8AB-5836C7543157}"/>
                </a:ext>
              </a:extLst>
            </p:cNvPr>
            <p:cNvSpPr/>
            <p:nvPr/>
          </p:nvSpPr>
          <p:spPr>
            <a:xfrm>
              <a:off x="6001965" y="3534950"/>
              <a:ext cx="1478605" cy="32084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Curved Right 7">
              <a:extLst>
                <a:ext uri="{FF2B5EF4-FFF2-40B4-BE49-F238E27FC236}">
                  <a16:creationId xmlns:a16="http://schemas.microsoft.com/office/drawing/2014/main" id="{D9B3BD94-2322-7747-8C5B-3359BF8D032C}"/>
                </a:ext>
              </a:extLst>
            </p:cNvPr>
            <p:cNvSpPr/>
            <p:nvPr/>
          </p:nvSpPr>
          <p:spPr>
            <a:xfrm>
              <a:off x="2654285" y="2568179"/>
              <a:ext cx="427476" cy="1177943"/>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Arrow: Curved Right 10">
              <a:extLst>
                <a:ext uri="{FF2B5EF4-FFF2-40B4-BE49-F238E27FC236}">
                  <a16:creationId xmlns:a16="http://schemas.microsoft.com/office/drawing/2014/main" id="{F026A50E-6710-DC43-A537-C871D3E18A5A}"/>
                </a:ext>
              </a:extLst>
            </p:cNvPr>
            <p:cNvSpPr/>
            <p:nvPr/>
          </p:nvSpPr>
          <p:spPr>
            <a:xfrm rot="16362872">
              <a:off x="4829798" y="2393557"/>
              <a:ext cx="481263" cy="3237686"/>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 name="Picture 13" descr="Icon&#10;&#10;Description automatically generated">
            <a:extLst>
              <a:ext uri="{FF2B5EF4-FFF2-40B4-BE49-F238E27FC236}">
                <a16:creationId xmlns:a16="http://schemas.microsoft.com/office/drawing/2014/main" id="{A8B75421-F15F-E94A-A105-47F8A199EA0B}"/>
              </a:ext>
            </a:extLst>
          </p:cNvPr>
          <p:cNvPicPr>
            <a:picLocks noChangeAspect="1"/>
          </p:cNvPicPr>
          <p:nvPr/>
        </p:nvPicPr>
        <p:blipFill>
          <a:blip r:embed="rId4"/>
          <a:stretch>
            <a:fillRect/>
          </a:stretch>
        </p:blipFill>
        <p:spPr>
          <a:xfrm>
            <a:off x="851170" y="213393"/>
            <a:ext cx="1412243" cy="1412243"/>
          </a:xfrm>
          <a:prstGeom prst="rect">
            <a:avLst/>
          </a:prstGeom>
        </p:spPr>
      </p:pic>
    </p:spTree>
    <p:extLst>
      <p:ext uri="{BB962C8B-B14F-4D97-AF65-F5344CB8AC3E}">
        <p14:creationId xmlns:p14="http://schemas.microsoft.com/office/powerpoint/2010/main" val="2570627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F40388-D0B4-964E-9C5E-74A87294F57B}"/>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83EB0AB3-FC45-EC4C-9518-0A0133809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644" y="691112"/>
            <a:ext cx="9734712" cy="547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id="{A49BFB8E-47FA-EC4B-AF0D-778AEC9185E7}"/>
              </a:ext>
            </a:extLst>
          </p:cNvPr>
          <p:cNvSpPr/>
          <p:nvPr/>
        </p:nvSpPr>
        <p:spPr>
          <a:xfrm>
            <a:off x="1666240" y="6028387"/>
            <a:ext cx="8859520" cy="276999"/>
          </a:xfrm>
          <a:prstGeom prst="rect">
            <a:avLst/>
          </a:prstGeom>
        </p:spPr>
        <p:txBody>
          <a:bodyPr wrap="square">
            <a:spAutoFit/>
          </a:bodyPr>
          <a:lstStyle/>
          <a:p>
            <a:r>
              <a:rPr lang="en-US" sz="1200" dirty="0" err="1">
                <a:latin typeface="Avenir Next" panose="020B0503020202020204" pitchFamily="34" charset="0"/>
              </a:rPr>
              <a:t>Plimack</a:t>
            </a:r>
            <a:r>
              <a:rPr lang="en-US" sz="1200" dirty="0">
                <a:latin typeface="Avenir Next" panose="020B0503020202020204" pitchFamily="34" charset="0"/>
              </a:rPr>
              <a:t>, E. Management of first-line treatment options for clear cell RCC. 2020 ASCO GU Symposium. San Francisco, CA.</a:t>
            </a:r>
          </a:p>
        </p:txBody>
      </p:sp>
    </p:spTree>
    <p:extLst>
      <p:ext uri="{BB962C8B-B14F-4D97-AF65-F5344CB8AC3E}">
        <p14:creationId xmlns:p14="http://schemas.microsoft.com/office/powerpoint/2010/main" val="2791170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F40388-D0B4-964E-9C5E-74A87294F57B}"/>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7029C1D9-9C87-7A41-94B0-0766069BB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714375"/>
            <a:ext cx="9651999" cy="542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a:extLst>
              <a:ext uri="{FF2B5EF4-FFF2-40B4-BE49-F238E27FC236}">
                <a16:creationId xmlns:a16="http://schemas.microsoft.com/office/drawing/2014/main" id="{5B19BBD1-3BF2-AA4C-AC01-E1191F6B94D4}"/>
              </a:ext>
            </a:extLst>
          </p:cNvPr>
          <p:cNvSpPr/>
          <p:nvPr/>
        </p:nvSpPr>
        <p:spPr>
          <a:xfrm>
            <a:off x="1666240" y="6028387"/>
            <a:ext cx="8859520" cy="276999"/>
          </a:xfrm>
          <a:prstGeom prst="rect">
            <a:avLst/>
          </a:prstGeom>
        </p:spPr>
        <p:txBody>
          <a:bodyPr wrap="square">
            <a:spAutoFit/>
          </a:bodyPr>
          <a:lstStyle/>
          <a:p>
            <a:r>
              <a:rPr lang="en-US" sz="1200" dirty="0" err="1">
                <a:latin typeface="Avenir Next" panose="020B0503020202020204" pitchFamily="34" charset="0"/>
              </a:rPr>
              <a:t>Plimack</a:t>
            </a:r>
            <a:r>
              <a:rPr lang="en-US" sz="1200" dirty="0">
                <a:latin typeface="Avenir Next" panose="020B0503020202020204" pitchFamily="34" charset="0"/>
              </a:rPr>
              <a:t>, E. Management of first-line treatment options for clear cell RCC. 2020 ASCO GU Symposium. San Francisco, CA.</a:t>
            </a:r>
          </a:p>
        </p:txBody>
      </p:sp>
    </p:spTree>
    <p:extLst>
      <p:ext uri="{BB962C8B-B14F-4D97-AF65-F5344CB8AC3E}">
        <p14:creationId xmlns:p14="http://schemas.microsoft.com/office/powerpoint/2010/main" val="1683721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F40388-D0B4-964E-9C5E-74A87294F57B}"/>
              </a:ext>
            </a:extLst>
          </p:cNvPr>
          <p:cNvSpPr/>
          <p:nvPr/>
        </p:nvSpPr>
        <p:spPr>
          <a:xfrm>
            <a:off x="0" y="193040"/>
            <a:ext cx="12192000" cy="1111104"/>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70E933D-DFE6-4A42-9E4B-5E8DC7C9D4B2}"/>
              </a:ext>
            </a:extLst>
          </p:cNvPr>
          <p:cNvSpPr txBox="1"/>
          <p:nvPr/>
        </p:nvSpPr>
        <p:spPr>
          <a:xfrm>
            <a:off x="2255520" y="240759"/>
            <a:ext cx="9057860" cy="1015663"/>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Toxicity During TKI + IO Treatment:</a:t>
            </a:r>
          </a:p>
          <a:p>
            <a:pPr algn="ctr"/>
            <a:r>
              <a:rPr lang="en-US" sz="3000" b="1" dirty="0">
                <a:solidFill>
                  <a:srgbClr val="004174"/>
                </a:solidFill>
                <a:latin typeface="Century Gothic" panose="020B0502020202020204" pitchFamily="34" charset="0"/>
              </a:rPr>
              <a:t>Workup and Management Best Practices</a:t>
            </a:r>
          </a:p>
        </p:txBody>
      </p:sp>
      <p:pic>
        <p:nvPicPr>
          <p:cNvPr id="19458" name="Picture 2" descr="Video Communications Best Practice Guide">
            <a:extLst>
              <a:ext uri="{FF2B5EF4-FFF2-40B4-BE49-F238E27FC236}">
                <a16:creationId xmlns:a16="http://schemas.microsoft.com/office/drawing/2014/main" id="{096E230B-6176-4643-91AA-712897EC5A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6" r="15556"/>
          <a:stretch/>
        </p:blipFill>
        <p:spPr bwMode="auto">
          <a:xfrm>
            <a:off x="386080" y="24691"/>
            <a:ext cx="1869440" cy="1447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C8202F0-DAE8-644F-9254-6F476F27DC28}"/>
              </a:ext>
            </a:extLst>
          </p:cNvPr>
          <p:cNvSpPr/>
          <p:nvPr/>
        </p:nvSpPr>
        <p:spPr>
          <a:xfrm>
            <a:off x="1320800" y="1856661"/>
            <a:ext cx="10284570" cy="4001095"/>
          </a:xfrm>
          <a:prstGeom prst="rect">
            <a:avLst/>
          </a:prstGeom>
        </p:spPr>
        <p:txBody>
          <a:bodyPr wrap="square">
            <a:spAutoFit/>
          </a:bodyPr>
          <a:lstStyle/>
          <a:p>
            <a:pPr marL="342900" indent="-342900">
              <a:spcBef>
                <a:spcPts val="600"/>
              </a:spcBef>
              <a:buFont typeface="Arial" panose="020B0604020202020204" pitchFamily="34" charset="0"/>
              <a:buChar char="•"/>
            </a:pPr>
            <a:r>
              <a:rPr lang="en-US" sz="2600" dirty="0"/>
              <a:t>Treat presumptively as a TKI symptom while continuing TKI</a:t>
            </a:r>
          </a:p>
          <a:p>
            <a:pPr marL="800100" lvl="1" indent="-342900">
              <a:spcBef>
                <a:spcPts val="600"/>
              </a:spcBef>
              <a:buFont typeface="Arial" panose="020B0604020202020204" pitchFamily="34" charset="0"/>
              <a:buChar char="•"/>
            </a:pPr>
            <a:r>
              <a:rPr lang="en-US" sz="2400" dirty="0"/>
              <a:t>Appropriate as a time-limited trial for low-grade symptoms</a:t>
            </a:r>
          </a:p>
          <a:p>
            <a:pPr marL="1257300" lvl="2" indent="-342900">
              <a:spcBef>
                <a:spcPts val="600"/>
              </a:spcBef>
              <a:buFont typeface="Wingdings" pitchFamily="2" charset="2"/>
              <a:buChar char="ü"/>
            </a:pPr>
            <a:r>
              <a:rPr lang="en-US" sz="2000" dirty="0"/>
              <a:t>Typically, 48-72 hours maximum</a:t>
            </a:r>
          </a:p>
          <a:p>
            <a:pPr marL="1257300" lvl="2" indent="-342900">
              <a:spcBef>
                <a:spcPts val="600"/>
              </a:spcBef>
              <a:buFont typeface="Wingdings" pitchFamily="2" charset="2"/>
              <a:buChar char="ü"/>
            </a:pPr>
            <a:r>
              <a:rPr lang="en-US" sz="2000" dirty="0"/>
              <a:t>May need ongoing supportive care (e.g., IV fluids) during this period </a:t>
            </a:r>
          </a:p>
          <a:p>
            <a:pPr marL="1257300" lvl="2" indent="-342900">
              <a:spcBef>
                <a:spcPts val="600"/>
              </a:spcBef>
              <a:buFont typeface="Wingdings" pitchFamily="2" charset="2"/>
              <a:buChar char="ü"/>
            </a:pPr>
            <a:r>
              <a:rPr lang="en-US" sz="2000" dirty="0"/>
              <a:t>Particularly helpful strategy for grade 1 diarrhea</a:t>
            </a:r>
          </a:p>
          <a:p>
            <a:pPr marL="1714500" lvl="3" indent="-342900">
              <a:spcBef>
                <a:spcPts val="600"/>
              </a:spcBef>
              <a:buFont typeface="Arial" panose="020B0604020202020204" pitchFamily="34" charset="0"/>
              <a:buChar char="•"/>
            </a:pPr>
            <a:r>
              <a:rPr lang="en-US" sz="2000" dirty="0"/>
              <a:t>PRN or scheduled antidiarrheal agents are typically the starting strategy </a:t>
            </a:r>
          </a:p>
          <a:p>
            <a:pPr marL="800100" lvl="1" indent="-342900">
              <a:spcBef>
                <a:spcPts val="600"/>
              </a:spcBef>
              <a:buFont typeface="Arial" panose="020B0604020202020204" pitchFamily="34" charset="0"/>
              <a:buChar char="•"/>
            </a:pPr>
            <a:r>
              <a:rPr lang="en-US" sz="2400" dirty="0"/>
              <a:t>Some symptoms have treatments that are similar regardless of underlying etiology, such as hypothyroidism or some low-grade skin eruptions. In those cases, the same philosophy applies – treat the symptom while continuing treatment</a:t>
            </a:r>
          </a:p>
        </p:txBody>
      </p:sp>
    </p:spTree>
    <p:extLst>
      <p:ext uri="{BB962C8B-B14F-4D97-AF65-F5344CB8AC3E}">
        <p14:creationId xmlns:p14="http://schemas.microsoft.com/office/powerpoint/2010/main" val="1569902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E1053-125B-D844-A85C-41BD42C954D9}"/>
              </a:ext>
            </a:extLst>
          </p:cNvPr>
          <p:cNvSpPr/>
          <p:nvPr/>
        </p:nvSpPr>
        <p:spPr>
          <a:xfrm>
            <a:off x="0" y="193040"/>
            <a:ext cx="12192000" cy="1111104"/>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6A29EED-A200-B94A-8A5E-4530EFE02FC3}"/>
              </a:ext>
            </a:extLst>
          </p:cNvPr>
          <p:cNvSpPr txBox="1"/>
          <p:nvPr/>
        </p:nvSpPr>
        <p:spPr>
          <a:xfrm>
            <a:off x="2255520" y="240759"/>
            <a:ext cx="9057860" cy="1015663"/>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Toxicity During TKI + IO Treatment:</a:t>
            </a:r>
          </a:p>
          <a:p>
            <a:pPr algn="ctr"/>
            <a:r>
              <a:rPr lang="en-US" sz="3000" b="1" dirty="0">
                <a:solidFill>
                  <a:srgbClr val="004174"/>
                </a:solidFill>
                <a:latin typeface="Century Gothic" panose="020B0502020202020204" pitchFamily="34" charset="0"/>
              </a:rPr>
              <a:t>Workup and Management Best Practices</a:t>
            </a:r>
          </a:p>
        </p:txBody>
      </p:sp>
      <p:pic>
        <p:nvPicPr>
          <p:cNvPr id="17" name="Picture 2" descr="Video Communications Best Practice Guide">
            <a:extLst>
              <a:ext uri="{FF2B5EF4-FFF2-40B4-BE49-F238E27FC236}">
                <a16:creationId xmlns:a16="http://schemas.microsoft.com/office/drawing/2014/main" id="{DF3740CF-ED0F-C849-9033-B140C1A5E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6" r="15556"/>
          <a:stretch/>
        </p:blipFill>
        <p:spPr bwMode="auto">
          <a:xfrm>
            <a:off x="386080" y="24691"/>
            <a:ext cx="1869440" cy="1447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735953C-EF9A-494A-AAB6-BF788B21F8C0}"/>
              </a:ext>
            </a:extLst>
          </p:cNvPr>
          <p:cNvSpPr/>
          <p:nvPr/>
        </p:nvSpPr>
        <p:spPr>
          <a:xfrm>
            <a:off x="1320800" y="1894622"/>
            <a:ext cx="10053320" cy="3847207"/>
          </a:xfrm>
          <a:prstGeom prst="rect">
            <a:avLst/>
          </a:prstGeom>
        </p:spPr>
        <p:txBody>
          <a:bodyPr wrap="square">
            <a:spAutoFit/>
          </a:bodyPr>
          <a:lstStyle/>
          <a:p>
            <a:pPr marL="342900" indent="-342900">
              <a:spcBef>
                <a:spcPts val="1200"/>
              </a:spcBef>
              <a:buFont typeface="Arial" panose="020B0604020202020204" pitchFamily="34" charset="0"/>
              <a:buChar char="•"/>
            </a:pPr>
            <a:r>
              <a:rPr lang="en-US" sz="2600" dirty="0"/>
              <a:t>Holding treatment with TKI </a:t>
            </a:r>
          </a:p>
          <a:p>
            <a:pPr marL="800100" lvl="1" indent="-342900">
              <a:spcBef>
                <a:spcPts val="1200"/>
              </a:spcBef>
              <a:buFont typeface="Arial" panose="020B0604020202020204" pitchFamily="34" charset="0"/>
              <a:buChar char="•"/>
            </a:pPr>
            <a:r>
              <a:rPr lang="en-US" sz="2200" dirty="0"/>
              <a:t>This is a key strategy that will often yield a great deal of information.</a:t>
            </a:r>
          </a:p>
          <a:p>
            <a:pPr marL="1257300" lvl="2" indent="-342900">
              <a:spcBef>
                <a:spcPts val="1200"/>
              </a:spcBef>
              <a:buFont typeface="Arial" panose="020B0604020202020204" pitchFamily="34" charset="0"/>
              <a:buChar char="•"/>
            </a:pPr>
            <a:r>
              <a:rPr lang="en-US" sz="2000" dirty="0"/>
              <a:t>Length of time that is necessary to assess improvement depends on the half-life of the TKI (e.g. </a:t>
            </a:r>
            <a:r>
              <a:rPr lang="en-US" sz="2000" dirty="0" err="1"/>
              <a:t>Axitinib</a:t>
            </a:r>
            <a:r>
              <a:rPr lang="en-US" sz="2000" dirty="0"/>
              <a:t> has half-life of ~6 hours, whereas </a:t>
            </a:r>
            <a:r>
              <a:rPr lang="en-US" sz="2000" dirty="0" err="1"/>
              <a:t>Cabozantinib</a:t>
            </a:r>
            <a:r>
              <a:rPr lang="en-US" sz="2000" dirty="0"/>
              <a:t> has a half-life of 55-99 hours).</a:t>
            </a:r>
          </a:p>
          <a:p>
            <a:pPr marL="800100" lvl="1" indent="-342900">
              <a:spcBef>
                <a:spcPts val="1200"/>
              </a:spcBef>
              <a:buFont typeface="Arial" panose="020B0604020202020204" pitchFamily="34" charset="0"/>
              <a:buChar char="•"/>
            </a:pPr>
            <a:r>
              <a:rPr lang="en-US" sz="2400" dirty="0"/>
              <a:t>After holding TKI, follow up is key to determine response to this change. </a:t>
            </a:r>
          </a:p>
          <a:p>
            <a:pPr marL="1257300" lvl="2" indent="-342900">
              <a:spcBef>
                <a:spcPts val="1200"/>
              </a:spcBef>
              <a:buFont typeface="Arial" panose="020B0604020202020204" pitchFamily="34" charset="0"/>
              <a:buChar char="•"/>
            </a:pPr>
            <a:r>
              <a:rPr lang="en-US" sz="2000" dirty="0"/>
              <a:t>Can often be done by phone, patient portal messages, in-person visits, or telemedicine depending on how the risk of the situation is assessed.</a:t>
            </a:r>
          </a:p>
          <a:p>
            <a:pPr marL="800100" lvl="1" indent="-342900">
              <a:spcBef>
                <a:spcPts val="1200"/>
              </a:spcBef>
              <a:buFont typeface="Arial" panose="020B0604020202020204" pitchFamily="34" charset="0"/>
              <a:buChar char="•"/>
            </a:pPr>
            <a:r>
              <a:rPr lang="en-US" sz="2400" dirty="0"/>
              <a:t>Lack of improvement indicates likely immune-mediated side effect.</a:t>
            </a:r>
          </a:p>
        </p:txBody>
      </p:sp>
    </p:spTree>
    <p:extLst>
      <p:ext uri="{BB962C8B-B14F-4D97-AF65-F5344CB8AC3E}">
        <p14:creationId xmlns:p14="http://schemas.microsoft.com/office/powerpoint/2010/main" val="2195610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E1053-125B-D844-A85C-41BD42C954D9}"/>
              </a:ext>
            </a:extLst>
          </p:cNvPr>
          <p:cNvSpPr/>
          <p:nvPr/>
        </p:nvSpPr>
        <p:spPr>
          <a:xfrm>
            <a:off x="0" y="193040"/>
            <a:ext cx="12192000" cy="1111104"/>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6A29EED-A200-B94A-8A5E-4530EFE02FC3}"/>
              </a:ext>
            </a:extLst>
          </p:cNvPr>
          <p:cNvSpPr txBox="1"/>
          <p:nvPr/>
        </p:nvSpPr>
        <p:spPr>
          <a:xfrm>
            <a:off x="2255520" y="240759"/>
            <a:ext cx="9057860" cy="1015663"/>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Toxicity During TKI + IO Treatment:</a:t>
            </a:r>
          </a:p>
          <a:p>
            <a:pPr algn="ctr"/>
            <a:r>
              <a:rPr lang="en-US" sz="3000" b="1" dirty="0">
                <a:solidFill>
                  <a:srgbClr val="004174"/>
                </a:solidFill>
                <a:latin typeface="Century Gothic" panose="020B0502020202020204" pitchFamily="34" charset="0"/>
              </a:rPr>
              <a:t>Workup and Management Best Practices</a:t>
            </a:r>
          </a:p>
        </p:txBody>
      </p:sp>
      <p:pic>
        <p:nvPicPr>
          <p:cNvPr id="17" name="Picture 2" descr="Video Communications Best Practice Guide">
            <a:extLst>
              <a:ext uri="{FF2B5EF4-FFF2-40B4-BE49-F238E27FC236}">
                <a16:creationId xmlns:a16="http://schemas.microsoft.com/office/drawing/2014/main" id="{DF3740CF-ED0F-C849-9033-B140C1A5E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6" r="15556"/>
          <a:stretch/>
        </p:blipFill>
        <p:spPr bwMode="auto">
          <a:xfrm>
            <a:off x="386080" y="24691"/>
            <a:ext cx="1869440" cy="144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3854EDE-8E3F-454E-B666-D0F5E00E8F0A}"/>
              </a:ext>
            </a:extLst>
          </p:cNvPr>
          <p:cNvSpPr/>
          <p:nvPr/>
        </p:nvSpPr>
        <p:spPr>
          <a:xfrm>
            <a:off x="1320800" y="2032060"/>
            <a:ext cx="9885680" cy="3416320"/>
          </a:xfrm>
          <a:prstGeom prst="rect">
            <a:avLst/>
          </a:prstGeom>
        </p:spPr>
        <p:txBody>
          <a:bodyPr wrap="square">
            <a:spAutoFit/>
          </a:bodyPr>
          <a:lstStyle/>
          <a:p>
            <a:pPr marL="342900" indent="-342900">
              <a:spcBef>
                <a:spcPts val="1200"/>
              </a:spcBef>
              <a:buFont typeface="Arial" panose="020B0604020202020204" pitchFamily="34" charset="0"/>
              <a:buChar char="•"/>
            </a:pPr>
            <a:r>
              <a:rPr lang="en-US" sz="2600" dirty="0"/>
              <a:t>Data-driven treatment as immune-mediated</a:t>
            </a:r>
          </a:p>
          <a:p>
            <a:pPr marL="800100" lvl="1" indent="-342900">
              <a:spcBef>
                <a:spcPts val="1200"/>
              </a:spcBef>
              <a:buFont typeface="Arial" panose="020B0604020202020204" pitchFamily="34" charset="0"/>
              <a:buChar char="•"/>
            </a:pPr>
            <a:r>
              <a:rPr lang="en-US" sz="2200" dirty="0"/>
              <a:t>There is variability in management strategies depending on which symptom/side effect you’re treating, but steps include:</a:t>
            </a:r>
          </a:p>
          <a:p>
            <a:pPr marL="1257300" lvl="2" indent="-342900">
              <a:spcBef>
                <a:spcPts val="1200"/>
              </a:spcBef>
              <a:buFont typeface="Wingdings" pitchFamily="2" charset="2"/>
              <a:buChar char="ü"/>
            </a:pPr>
            <a:r>
              <a:rPr lang="en-US" sz="2000" dirty="0"/>
              <a:t>Using CTCAE criteria to determine severity. Don’t “wing it” – use the criteria that trials and guidelines use.</a:t>
            </a:r>
          </a:p>
          <a:p>
            <a:pPr marL="1257300" lvl="2" indent="-342900">
              <a:spcBef>
                <a:spcPts val="1200"/>
              </a:spcBef>
              <a:buFont typeface="Wingdings" pitchFamily="2" charset="2"/>
              <a:buChar char="ü"/>
            </a:pPr>
            <a:r>
              <a:rPr lang="en-US" sz="2000" dirty="0"/>
              <a:t>Use ASCO/SITC/NCCN guidelines to determine necessary workup and treatment </a:t>
            </a:r>
          </a:p>
          <a:p>
            <a:pPr marL="800100" lvl="1" indent="-342900">
              <a:spcBef>
                <a:spcPts val="1200"/>
              </a:spcBef>
              <a:buFont typeface="Arial" panose="020B0604020202020204" pitchFamily="34" charset="0"/>
              <a:buChar char="•"/>
            </a:pPr>
            <a:r>
              <a:rPr lang="en-US" sz="2400" dirty="0"/>
              <a:t>We can “afford” to do this for mild or moderate symptoms, but usually </a:t>
            </a:r>
            <a:r>
              <a:rPr lang="en-US" sz="2400" i="1" dirty="0"/>
              <a:t>not</a:t>
            </a:r>
            <a:r>
              <a:rPr lang="en-US" sz="2400" dirty="0"/>
              <a:t> with severe symptoms.</a:t>
            </a:r>
          </a:p>
        </p:txBody>
      </p:sp>
    </p:spTree>
    <p:extLst>
      <p:ext uri="{BB962C8B-B14F-4D97-AF65-F5344CB8AC3E}">
        <p14:creationId xmlns:p14="http://schemas.microsoft.com/office/powerpoint/2010/main" val="185414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E1053-125B-D844-A85C-41BD42C954D9}"/>
              </a:ext>
            </a:extLst>
          </p:cNvPr>
          <p:cNvSpPr/>
          <p:nvPr/>
        </p:nvSpPr>
        <p:spPr>
          <a:xfrm>
            <a:off x="0" y="193040"/>
            <a:ext cx="12192000" cy="1111104"/>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6A29EED-A200-B94A-8A5E-4530EFE02FC3}"/>
              </a:ext>
            </a:extLst>
          </p:cNvPr>
          <p:cNvSpPr txBox="1"/>
          <p:nvPr/>
        </p:nvSpPr>
        <p:spPr>
          <a:xfrm>
            <a:off x="2255520" y="240759"/>
            <a:ext cx="9057860" cy="1015663"/>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Toxicity During TKI + IO Treatment:</a:t>
            </a:r>
          </a:p>
          <a:p>
            <a:pPr algn="ctr"/>
            <a:r>
              <a:rPr lang="en-US" sz="3000" b="1" dirty="0">
                <a:solidFill>
                  <a:srgbClr val="004174"/>
                </a:solidFill>
                <a:latin typeface="Century Gothic" panose="020B0502020202020204" pitchFamily="34" charset="0"/>
              </a:rPr>
              <a:t>Workup and Management Best Practices</a:t>
            </a:r>
          </a:p>
        </p:txBody>
      </p:sp>
      <p:pic>
        <p:nvPicPr>
          <p:cNvPr id="17" name="Picture 2" descr="Video Communications Best Practice Guide">
            <a:extLst>
              <a:ext uri="{FF2B5EF4-FFF2-40B4-BE49-F238E27FC236}">
                <a16:creationId xmlns:a16="http://schemas.microsoft.com/office/drawing/2014/main" id="{DF3740CF-ED0F-C849-9033-B140C1A5E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6" r="15556"/>
          <a:stretch/>
        </p:blipFill>
        <p:spPr bwMode="auto">
          <a:xfrm>
            <a:off x="386080" y="24691"/>
            <a:ext cx="1869440" cy="1447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AAFBAFD-DCC1-9B4A-8180-1A6EAE6F2F14}"/>
              </a:ext>
            </a:extLst>
          </p:cNvPr>
          <p:cNvSpPr/>
          <p:nvPr/>
        </p:nvSpPr>
        <p:spPr>
          <a:xfrm>
            <a:off x="1099710" y="1907461"/>
            <a:ext cx="9992580" cy="4031873"/>
          </a:xfrm>
          <a:prstGeom prst="rect">
            <a:avLst/>
          </a:prstGeom>
        </p:spPr>
        <p:txBody>
          <a:bodyPr wrap="square">
            <a:spAutoFit/>
          </a:bodyPr>
          <a:lstStyle/>
          <a:p>
            <a:pPr marL="457200" indent="-457200">
              <a:buFont typeface="Arial" panose="020B0604020202020204" pitchFamily="34" charset="0"/>
              <a:buChar char="•"/>
            </a:pPr>
            <a:r>
              <a:rPr lang="en-US" sz="2600" dirty="0"/>
              <a:t>Empiric treatment as immune-mediated</a:t>
            </a:r>
          </a:p>
          <a:p>
            <a:pPr marL="800100" lvl="1" indent="-342900">
              <a:buFont typeface="Arial" panose="020B0604020202020204" pitchFamily="34" charset="0"/>
              <a:buChar char="•"/>
            </a:pPr>
            <a:r>
              <a:rPr lang="en-US" sz="2200" dirty="0"/>
              <a:t>Most appropriate for severe side effects or high-risk side effects that could be rapidly dangerous if immune-related:</a:t>
            </a:r>
          </a:p>
          <a:p>
            <a:pPr marL="1257300" lvl="2" indent="-342900">
              <a:buFont typeface="Wingdings" pitchFamily="2" charset="2"/>
              <a:buChar char="ü"/>
            </a:pPr>
            <a:r>
              <a:rPr lang="en-US" sz="2000" dirty="0"/>
              <a:t>Pneumonitis</a:t>
            </a:r>
          </a:p>
          <a:p>
            <a:pPr marL="1257300" lvl="2" indent="-342900">
              <a:buFont typeface="Wingdings" pitchFamily="2" charset="2"/>
              <a:buChar char="ü"/>
            </a:pPr>
            <a:r>
              <a:rPr lang="en-US" sz="2000" dirty="0"/>
              <a:t>Myocarditis</a:t>
            </a:r>
          </a:p>
          <a:p>
            <a:pPr marL="1257300" lvl="2" indent="-342900">
              <a:buFont typeface="Wingdings" pitchFamily="2" charset="2"/>
              <a:buChar char="ü"/>
            </a:pPr>
            <a:r>
              <a:rPr lang="en-US" sz="2000" dirty="0"/>
              <a:t>Hepatitis</a:t>
            </a:r>
          </a:p>
          <a:p>
            <a:pPr marL="1257300" lvl="2" indent="-342900">
              <a:buFont typeface="Wingdings" pitchFamily="2" charset="2"/>
              <a:buChar char="ü"/>
            </a:pPr>
            <a:r>
              <a:rPr lang="en-US" sz="2000" dirty="0"/>
              <a:t>Encephalitis</a:t>
            </a:r>
          </a:p>
          <a:p>
            <a:pPr marL="1257300" lvl="2" indent="-342900">
              <a:buFont typeface="Wingdings" pitchFamily="2" charset="2"/>
              <a:buChar char="ü"/>
            </a:pPr>
            <a:r>
              <a:rPr lang="en-US" sz="2000" dirty="0"/>
              <a:t>Grade 3-4 colitis</a:t>
            </a:r>
          </a:p>
          <a:p>
            <a:pPr marL="1257300" lvl="2" indent="-342900">
              <a:buFont typeface="Wingdings" pitchFamily="2" charset="2"/>
              <a:buChar char="ü"/>
            </a:pPr>
            <a:r>
              <a:rPr lang="en-US" sz="2000" dirty="0"/>
              <a:t>Any grade 4 symptom</a:t>
            </a:r>
          </a:p>
          <a:p>
            <a:pPr marL="800100" lvl="1" indent="-342900">
              <a:buFont typeface="Arial" panose="020B0604020202020204" pitchFamily="34" charset="0"/>
              <a:buChar char="•"/>
            </a:pPr>
            <a:r>
              <a:rPr lang="en-US" sz="2200" dirty="0"/>
              <a:t>Despite empiric treatment as immune-mediated, still recommend continuing workup to determine etiology (e.g., BNP, troponin, endomyocardial biopsy for patient with suspected immune-mediated myocarditis).</a:t>
            </a:r>
          </a:p>
        </p:txBody>
      </p:sp>
    </p:spTree>
    <p:extLst>
      <p:ext uri="{BB962C8B-B14F-4D97-AF65-F5344CB8AC3E}">
        <p14:creationId xmlns:p14="http://schemas.microsoft.com/office/powerpoint/2010/main" val="1666364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42ED1-6FCC-524E-93DB-59FFBF91060E}"/>
              </a:ext>
            </a:extLst>
          </p:cNvPr>
          <p:cNvSpPr txBox="1"/>
          <p:nvPr/>
        </p:nvSpPr>
        <p:spPr>
          <a:xfrm>
            <a:off x="2422334" y="501293"/>
            <a:ext cx="7347332"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Continuing Education Statement</a:t>
            </a:r>
          </a:p>
        </p:txBody>
      </p:sp>
      <p:sp>
        <p:nvSpPr>
          <p:cNvPr id="8" name="Rectangle 7">
            <a:extLst>
              <a:ext uri="{FF2B5EF4-FFF2-40B4-BE49-F238E27FC236}">
                <a16:creationId xmlns:a16="http://schemas.microsoft.com/office/drawing/2014/main" id="{EC810670-2719-854D-88B6-258166F1983F}"/>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C9D95ED-8312-374B-B867-C8E96F221685}"/>
              </a:ext>
            </a:extLst>
          </p:cNvPr>
          <p:cNvPicPr>
            <a:picLocks noChangeAspect="1"/>
          </p:cNvPicPr>
          <p:nvPr/>
        </p:nvPicPr>
        <p:blipFill>
          <a:blip r:embed="rId2">
            <a:alphaModFix amt="5000"/>
          </a:blip>
          <a:stretch>
            <a:fillRect/>
          </a:stretch>
        </p:blipFill>
        <p:spPr>
          <a:xfrm>
            <a:off x="1943423" y="-600030"/>
            <a:ext cx="8305153" cy="8305153"/>
          </a:xfrm>
          <a:prstGeom prst="rect">
            <a:avLst/>
          </a:prstGeom>
        </p:spPr>
      </p:pic>
      <p:pic>
        <p:nvPicPr>
          <p:cNvPr id="7" name="Graphic 6" descr="Graduation cap with solid fill">
            <a:extLst>
              <a:ext uri="{FF2B5EF4-FFF2-40B4-BE49-F238E27FC236}">
                <a16:creationId xmlns:a16="http://schemas.microsoft.com/office/drawing/2014/main" id="{10AE3331-A20C-F047-9588-660EAEE4EE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768" y="367258"/>
            <a:ext cx="914400" cy="914400"/>
          </a:xfrm>
          <a:prstGeom prst="rect">
            <a:avLst/>
          </a:prstGeom>
        </p:spPr>
      </p:pic>
      <p:sp>
        <p:nvSpPr>
          <p:cNvPr id="10" name="Title 7">
            <a:extLst>
              <a:ext uri="{FF2B5EF4-FFF2-40B4-BE49-F238E27FC236}">
                <a16:creationId xmlns:a16="http://schemas.microsoft.com/office/drawing/2014/main" id="{83E8D85F-396B-274F-8A0D-D340AD466AC9}"/>
              </a:ext>
            </a:extLst>
          </p:cNvPr>
          <p:cNvSpPr>
            <a:spLocks noGrp="1"/>
          </p:cNvSpPr>
          <p:nvPr>
            <p:ph type="title"/>
          </p:nvPr>
        </p:nvSpPr>
        <p:spPr>
          <a:xfrm>
            <a:off x="837553" y="1438177"/>
            <a:ext cx="10515600" cy="1325563"/>
          </a:xfrm>
        </p:spPr>
        <p:txBody>
          <a:bodyPr>
            <a:noAutofit/>
          </a:bodyPr>
          <a:lstStyle/>
          <a:p>
            <a:br>
              <a:rPr lang="en-US" sz="2000" dirty="0">
                <a:latin typeface="+mn-lt"/>
              </a:rPr>
            </a:br>
            <a:r>
              <a:rPr lang="en-US" sz="2000" b="1" dirty="0">
                <a:latin typeface="+mn-lt"/>
              </a:rPr>
              <a:t>You must sign in to Zoom with your full name (first and last) so we can confirm your attendance. </a:t>
            </a:r>
            <a:r>
              <a:rPr lang="en-US" sz="2000" dirty="0">
                <a:latin typeface="+mn-lt"/>
              </a:rPr>
              <a:t>After  you sign in, if you discover you need to change your name to display your first and last name, click on the ‘Participants’ tab at the bottom of your screen where you see other meeting controls. </a:t>
            </a:r>
            <a:br>
              <a:rPr lang="en-US" sz="2000" dirty="0"/>
            </a:br>
            <a:endParaRPr lang="en-US" sz="2000" dirty="0"/>
          </a:p>
        </p:txBody>
      </p:sp>
      <p:sp>
        <p:nvSpPr>
          <p:cNvPr id="11" name="Content Placeholder 8">
            <a:extLst>
              <a:ext uri="{FF2B5EF4-FFF2-40B4-BE49-F238E27FC236}">
                <a16:creationId xmlns:a16="http://schemas.microsoft.com/office/drawing/2014/main" id="{69508102-904A-064A-9F47-B7151912C293}"/>
              </a:ext>
            </a:extLst>
          </p:cNvPr>
          <p:cNvSpPr>
            <a:spLocks noGrp="1"/>
          </p:cNvSpPr>
          <p:nvPr>
            <p:ph idx="1"/>
          </p:nvPr>
        </p:nvSpPr>
        <p:spPr>
          <a:xfrm>
            <a:off x="837553" y="5391815"/>
            <a:ext cx="10515600" cy="964892"/>
          </a:xfrm>
        </p:spPr>
        <p:txBody>
          <a:bodyPr>
            <a:normAutofit/>
          </a:bodyPr>
          <a:lstStyle/>
          <a:p>
            <a:pPr marL="0" indent="0">
              <a:buNone/>
            </a:pPr>
            <a:r>
              <a:rPr lang="en-US" sz="2000" dirty="0"/>
              <a:t>When the list of participants appears, hover your mouse over your name until you see the option to select ‘Rename’.  </a:t>
            </a:r>
            <a:r>
              <a:rPr lang="en-US" sz="2000" dirty="0">
                <a:highlight>
                  <a:srgbClr val="FFFF00"/>
                </a:highlight>
              </a:rPr>
              <a:t>Note—we will not be able to award continuing education credit or a certificate of attendance without your first and last name appearing on the Zoom attendance log.</a:t>
            </a:r>
            <a:endParaRPr lang="en-US" sz="2000" dirty="0"/>
          </a:p>
        </p:txBody>
      </p:sp>
      <p:pic>
        <p:nvPicPr>
          <p:cNvPr id="12" name="Picture 11">
            <a:extLst>
              <a:ext uri="{FF2B5EF4-FFF2-40B4-BE49-F238E27FC236}">
                <a16:creationId xmlns:a16="http://schemas.microsoft.com/office/drawing/2014/main" id="{7680C17B-B6D9-8F49-BF35-162C7188F26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86565" y="3027711"/>
            <a:ext cx="6617575" cy="1931786"/>
          </a:xfrm>
          <a:prstGeom prst="rect">
            <a:avLst/>
          </a:prstGeom>
          <a:noFill/>
          <a:ln>
            <a:noFill/>
          </a:ln>
        </p:spPr>
      </p:pic>
    </p:spTree>
    <p:extLst>
      <p:ext uri="{BB962C8B-B14F-4D97-AF65-F5344CB8AC3E}">
        <p14:creationId xmlns:p14="http://schemas.microsoft.com/office/powerpoint/2010/main" val="2219004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E1053-125B-D844-A85C-41BD42C954D9}"/>
              </a:ext>
            </a:extLst>
          </p:cNvPr>
          <p:cNvSpPr/>
          <p:nvPr/>
        </p:nvSpPr>
        <p:spPr>
          <a:xfrm>
            <a:off x="0" y="193040"/>
            <a:ext cx="12192000" cy="1111104"/>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6A29EED-A200-B94A-8A5E-4530EFE02FC3}"/>
              </a:ext>
            </a:extLst>
          </p:cNvPr>
          <p:cNvSpPr txBox="1"/>
          <p:nvPr/>
        </p:nvSpPr>
        <p:spPr>
          <a:xfrm>
            <a:off x="2255520" y="240759"/>
            <a:ext cx="9057860" cy="1015663"/>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Toxicity During TKI + IO Treatment:</a:t>
            </a:r>
          </a:p>
          <a:p>
            <a:pPr algn="ctr"/>
            <a:r>
              <a:rPr lang="en-US" sz="3000" b="1" dirty="0">
                <a:solidFill>
                  <a:srgbClr val="004174"/>
                </a:solidFill>
                <a:latin typeface="Century Gothic" panose="020B0502020202020204" pitchFamily="34" charset="0"/>
              </a:rPr>
              <a:t>Workup and Management Best Practices</a:t>
            </a:r>
          </a:p>
        </p:txBody>
      </p:sp>
      <p:pic>
        <p:nvPicPr>
          <p:cNvPr id="17" name="Picture 2" descr="Video Communications Best Practice Guide">
            <a:extLst>
              <a:ext uri="{FF2B5EF4-FFF2-40B4-BE49-F238E27FC236}">
                <a16:creationId xmlns:a16="http://schemas.microsoft.com/office/drawing/2014/main" id="{DF3740CF-ED0F-C849-9033-B140C1A5E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6" r="15556"/>
          <a:stretch/>
        </p:blipFill>
        <p:spPr bwMode="auto">
          <a:xfrm>
            <a:off x="386080" y="24691"/>
            <a:ext cx="1869440" cy="144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BB967F-2B73-0F47-BD99-AA4F37F3543E}"/>
              </a:ext>
            </a:extLst>
          </p:cNvPr>
          <p:cNvSpPr/>
          <p:nvPr/>
        </p:nvSpPr>
        <p:spPr>
          <a:xfrm>
            <a:off x="1320800" y="2413338"/>
            <a:ext cx="9448800" cy="2277547"/>
          </a:xfrm>
          <a:prstGeom prst="rect">
            <a:avLst/>
          </a:prstGeom>
        </p:spPr>
        <p:txBody>
          <a:bodyPr wrap="square">
            <a:spAutoFit/>
          </a:bodyPr>
          <a:lstStyle/>
          <a:p>
            <a:pPr marL="457200" indent="-457200">
              <a:spcBef>
                <a:spcPts val="1200"/>
              </a:spcBef>
              <a:buFont typeface="Arial" panose="020B0604020202020204" pitchFamily="34" charset="0"/>
              <a:buChar char="•"/>
            </a:pPr>
            <a:r>
              <a:rPr lang="en-US" sz="2600" dirty="0"/>
              <a:t>Finally – keep the differential broad</a:t>
            </a:r>
          </a:p>
          <a:p>
            <a:pPr marL="800100" lvl="1" indent="-342900">
              <a:spcBef>
                <a:spcPts val="1200"/>
              </a:spcBef>
              <a:buFont typeface="Wingdings" pitchFamily="2" charset="2"/>
              <a:buChar char="ü"/>
            </a:pPr>
            <a:r>
              <a:rPr lang="en-US" sz="2400" dirty="0"/>
              <a:t>Despite emphasis on TKI and immune-mediated toxicities, patients on these therapies can still have infections, heart attacks, strokes, insect bites, pulmonary emboli, food poisoning, etc. </a:t>
            </a:r>
          </a:p>
          <a:p>
            <a:pPr marL="800100" lvl="1" indent="-342900">
              <a:spcBef>
                <a:spcPts val="1200"/>
              </a:spcBef>
              <a:buFont typeface="Wingdings" pitchFamily="2" charset="2"/>
              <a:buChar char="ü"/>
            </a:pPr>
            <a:r>
              <a:rPr lang="en-US" sz="2400" dirty="0"/>
              <a:t>Take the time – </a:t>
            </a:r>
            <a:r>
              <a:rPr lang="en-US" sz="2400" i="1" dirty="0"/>
              <a:t>every time </a:t>
            </a:r>
            <a:r>
              <a:rPr lang="en-US" sz="2400" dirty="0"/>
              <a:t>– to do a thorough history. It will pay off. </a:t>
            </a:r>
          </a:p>
        </p:txBody>
      </p:sp>
    </p:spTree>
    <p:extLst>
      <p:ext uri="{BB962C8B-B14F-4D97-AF65-F5344CB8AC3E}">
        <p14:creationId xmlns:p14="http://schemas.microsoft.com/office/powerpoint/2010/main" val="2543022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FE1053-125B-D844-A85C-41BD42C954D9}"/>
              </a:ext>
            </a:extLst>
          </p:cNvPr>
          <p:cNvSpPr/>
          <p:nvPr/>
        </p:nvSpPr>
        <p:spPr>
          <a:xfrm>
            <a:off x="0" y="193040"/>
            <a:ext cx="12192000" cy="1111104"/>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6A29EED-A200-B94A-8A5E-4530EFE02FC3}"/>
              </a:ext>
            </a:extLst>
          </p:cNvPr>
          <p:cNvSpPr txBox="1"/>
          <p:nvPr/>
        </p:nvSpPr>
        <p:spPr>
          <a:xfrm>
            <a:off x="2255520" y="240759"/>
            <a:ext cx="9057860" cy="1015663"/>
          </a:xfrm>
          <a:prstGeom prst="rect">
            <a:avLst/>
          </a:prstGeom>
          <a:noFill/>
        </p:spPr>
        <p:txBody>
          <a:bodyPr wrap="square" rtlCol="0">
            <a:spAutoFit/>
          </a:bodyPr>
          <a:lstStyle/>
          <a:p>
            <a:pPr algn="ctr"/>
            <a:r>
              <a:rPr lang="en-US" sz="3000" b="1" dirty="0">
                <a:solidFill>
                  <a:srgbClr val="004174"/>
                </a:solidFill>
                <a:latin typeface="Century Gothic" panose="020B0502020202020204" pitchFamily="34" charset="0"/>
              </a:rPr>
              <a:t>Toxicity During IO Treatment:</a:t>
            </a:r>
          </a:p>
          <a:p>
            <a:pPr algn="ctr"/>
            <a:r>
              <a:rPr lang="en-US" sz="3000" b="1" dirty="0">
                <a:solidFill>
                  <a:srgbClr val="004174"/>
                </a:solidFill>
                <a:latin typeface="Century Gothic" panose="020B0502020202020204" pitchFamily="34" charset="0"/>
              </a:rPr>
              <a:t>Workup and Management Best Practices</a:t>
            </a:r>
          </a:p>
        </p:txBody>
      </p:sp>
      <p:pic>
        <p:nvPicPr>
          <p:cNvPr id="17" name="Picture 2" descr="Video Communications Best Practice Guide">
            <a:extLst>
              <a:ext uri="{FF2B5EF4-FFF2-40B4-BE49-F238E27FC236}">
                <a16:creationId xmlns:a16="http://schemas.microsoft.com/office/drawing/2014/main" id="{DF3740CF-ED0F-C849-9033-B140C1A5E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96" r="15556"/>
          <a:stretch/>
        </p:blipFill>
        <p:spPr bwMode="auto">
          <a:xfrm>
            <a:off x="386080" y="24691"/>
            <a:ext cx="1869440" cy="1447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A94AD71-8909-4749-A1F5-E51BF92B1D3C}"/>
              </a:ext>
            </a:extLst>
          </p:cNvPr>
          <p:cNvSpPr/>
          <p:nvPr/>
        </p:nvSpPr>
        <p:spPr>
          <a:xfrm>
            <a:off x="1163320" y="2335798"/>
            <a:ext cx="9865360" cy="2677656"/>
          </a:xfrm>
          <a:prstGeom prst="rect">
            <a:avLst/>
          </a:prstGeom>
        </p:spPr>
        <p:txBody>
          <a:bodyPr wrap="square">
            <a:spAutoFit/>
          </a:bodyPr>
          <a:lstStyle/>
          <a:p>
            <a:pPr marL="457200" indent="-457200">
              <a:spcBef>
                <a:spcPts val="1200"/>
              </a:spcBef>
              <a:buFont typeface="Arial" panose="020B0604020202020204" pitchFamily="34" charset="0"/>
              <a:buChar char="•"/>
            </a:pPr>
            <a:r>
              <a:rPr lang="en-US" sz="2600" dirty="0"/>
              <a:t>Treatment toxicity during combination immunotherapy (or single-agent) immunotherapy treatment is simpler and revolves around:</a:t>
            </a:r>
          </a:p>
          <a:p>
            <a:pPr marL="800100" lvl="1" indent="-342900">
              <a:spcBef>
                <a:spcPts val="1200"/>
              </a:spcBef>
              <a:buFont typeface="Arial" panose="020B0604020202020204" pitchFamily="34" charset="0"/>
              <a:buChar char="•"/>
            </a:pPr>
            <a:r>
              <a:rPr lang="en-US" sz="2400" dirty="0"/>
              <a:t>(CTCAE) grading of side effects and using the appropriate guideline. That’s it!</a:t>
            </a:r>
          </a:p>
          <a:p>
            <a:pPr marL="800100" lvl="1" indent="-342900">
              <a:spcBef>
                <a:spcPts val="1200"/>
              </a:spcBef>
              <a:buFont typeface="Arial" panose="020B0604020202020204" pitchFamily="34" charset="0"/>
              <a:buChar char="•"/>
            </a:pPr>
            <a:r>
              <a:rPr lang="en-US" sz="2400" dirty="0"/>
              <a:t>The prior information applies regarding decision-making re: data-driven versus empiric treatment of immune-mediated side effects.</a:t>
            </a:r>
          </a:p>
        </p:txBody>
      </p:sp>
    </p:spTree>
    <p:extLst>
      <p:ext uri="{BB962C8B-B14F-4D97-AF65-F5344CB8AC3E}">
        <p14:creationId xmlns:p14="http://schemas.microsoft.com/office/powerpoint/2010/main" val="2949213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65B5E0-ACC9-5941-A3FD-ECB961DB9765}"/>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797F50B-1465-0F49-A08A-BDCBF0A792A5}"/>
              </a:ext>
            </a:extLst>
          </p:cNvPr>
          <p:cNvSpPr txBox="1"/>
          <p:nvPr/>
        </p:nvSpPr>
        <p:spPr>
          <a:xfrm>
            <a:off x="3118685" y="501290"/>
            <a:ext cx="5954630"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Case Study: Ms. Y</a:t>
            </a:r>
          </a:p>
        </p:txBody>
      </p:sp>
      <p:pic>
        <p:nvPicPr>
          <p:cNvPr id="8" name="Picture 2" descr="Research Icon Png - Marketing Transparent PNG - 462x462 - Free Download on  NicePNG">
            <a:extLst>
              <a:ext uri="{FF2B5EF4-FFF2-40B4-BE49-F238E27FC236}">
                <a16:creationId xmlns:a16="http://schemas.microsoft.com/office/drawing/2014/main" id="{15E13678-3A73-8C4F-85F5-02EAE3351A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59" t="8203" r="22621" b="7886"/>
          <a:stretch/>
        </p:blipFill>
        <p:spPr bwMode="auto">
          <a:xfrm>
            <a:off x="546144" y="168532"/>
            <a:ext cx="1299022" cy="1311849"/>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1C8D8F8-7082-2E47-999C-221B0A1B94E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7482" t="19017" r="21272" b="5028"/>
          <a:stretch/>
        </p:blipFill>
        <p:spPr>
          <a:xfrm>
            <a:off x="10706860" y="241478"/>
            <a:ext cx="938996" cy="1165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9">
            <a:extLst>
              <a:ext uri="{FF2B5EF4-FFF2-40B4-BE49-F238E27FC236}">
                <a16:creationId xmlns:a16="http://schemas.microsoft.com/office/drawing/2014/main" id="{1EC96CAD-96C5-DE45-B197-B8DF517DB8A9}"/>
              </a:ext>
            </a:extLst>
          </p:cNvPr>
          <p:cNvGrpSpPr/>
          <p:nvPr/>
        </p:nvGrpSpPr>
        <p:grpSpPr>
          <a:xfrm>
            <a:off x="1509712" y="1731140"/>
            <a:ext cx="9172575" cy="4486275"/>
            <a:chOff x="1090612" y="1795462"/>
            <a:chExt cx="9172575" cy="4486275"/>
          </a:xfrm>
        </p:grpSpPr>
        <p:pic>
          <p:nvPicPr>
            <p:cNvPr id="11" name="Picture 10">
              <a:extLst>
                <a:ext uri="{FF2B5EF4-FFF2-40B4-BE49-F238E27FC236}">
                  <a16:creationId xmlns:a16="http://schemas.microsoft.com/office/drawing/2014/main" id="{ED674659-0586-EB43-AC53-B5318A8B9783}"/>
                </a:ext>
              </a:extLst>
            </p:cNvPr>
            <p:cNvPicPr>
              <a:picLocks noChangeAspect="1"/>
            </p:cNvPicPr>
            <p:nvPr/>
          </p:nvPicPr>
          <p:blipFill>
            <a:blip r:embed="rId6"/>
            <a:stretch>
              <a:fillRect/>
            </a:stretch>
          </p:blipFill>
          <p:spPr>
            <a:xfrm>
              <a:off x="1090612" y="1795462"/>
              <a:ext cx="9172575" cy="4486275"/>
            </a:xfrm>
            <a:prstGeom prst="rect">
              <a:avLst/>
            </a:prstGeom>
          </p:spPr>
        </p:pic>
        <p:sp>
          <p:nvSpPr>
            <p:cNvPr id="12" name="Oval 11">
              <a:extLst>
                <a:ext uri="{FF2B5EF4-FFF2-40B4-BE49-F238E27FC236}">
                  <a16:creationId xmlns:a16="http://schemas.microsoft.com/office/drawing/2014/main" id="{BBEDA065-3C35-A648-BDF5-7FB9DE79C7FB}"/>
                </a:ext>
              </a:extLst>
            </p:cNvPr>
            <p:cNvSpPr/>
            <p:nvPr/>
          </p:nvSpPr>
          <p:spPr>
            <a:xfrm>
              <a:off x="5905501" y="4838699"/>
              <a:ext cx="2171700" cy="12477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36243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570312-BA3A-C74E-9EA9-69B7756ED874}"/>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79C50E0-F0FB-A842-B31E-1EF0B97D61AB}"/>
              </a:ext>
            </a:extLst>
          </p:cNvPr>
          <p:cNvSpPr txBox="1"/>
          <p:nvPr/>
        </p:nvSpPr>
        <p:spPr>
          <a:xfrm>
            <a:off x="3118685" y="501290"/>
            <a:ext cx="5954630"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Case Study: Ms. Y</a:t>
            </a:r>
          </a:p>
        </p:txBody>
      </p:sp>
      <p:pic>
        <p:nvPicPr>
          <p:cNvPr id="8" name="Picture 2" descr="Research Icon Png - Marketing Transparent PNG - 462x462 - Free Download on  NicePNG">
            <a:extLst>
              <a:ext uri="{FF2B5EF4-FFF2-40B4-BE49-F238E27FC236}">
                <a16:creationId xmlns:a16="http://schemas.microsoft.com/office/drawing/2014/main" id="{8482DD0D-C986-3046-8B08-88BDCD54E9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59" t="8203" r="22621" b="7886"/>
          <a:stretch/>
        </p:blipFill>
        <p:spPr bwMode="auto">
          <a:xfrm>
            <a:off x="546144" y="168532"/>
            <a:ext cx="1299022" cy="1311849"/>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E721761-AE8D-E149-BAC0-DC6E9121EAD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7482" t="19017" r="21272" b="5028"/>
          <a:stretch/>
        </p:blipFill>
        <p:spPr>
          <a:xfrm>
            <a:off x="10706860" y="241478"/>
            <a:ext cx="938996" cy="1165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a:extLst>
              <a:ext uri="{FF2B5EF4-FFF2-40B4-BE49-F238E27FC236}">
                <a16:creationId xmlns:a16="http://schemas.microsoft.com/office/drawing/2014/main" id="{4F0530D6-FF1B-2246-BFB4-6671946D1F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676" y="1366556"/>
            <a:ext cx="8350648" cy="493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772A623-1420-564F-A3DF-718FAC12D447}"/>
              </a:ext>
            </a:extLst>
          </p:cNvPr>
          <p:cNvSpPr txBox="1"/>
          <p:nvPr/>
        </p:nvSpPr>
        <p:spPr>
          <a:xfrm>
            <a:off x="162560" y="6566357"/>
            <a:ext cx="12029440" cy="246221"/>
          </a:xfrm>
          <a:prstGeom prst="rect">
            <a:avLst/>
          </a:prstGeom>
          <a:noFill/>
        </p:spPr>
        <p:txBody>
          <a:bodyPr wrap="square" rtlCol="0">
            <a:spAutoFit/>
          </a:bodyPr>
          <a:lstStyle/>
          <a:p>
            <a:r>
              <a:rPr lang="en-US" sz="1000" dirty="0">
                <a:latin typeface="Avenir Book" panose="02000503020000020003" pitchFamily="2" charset="0"/>
                <a:cs typeface="Calibri" panose="020F0502020204030204" pitchFamily="34" charset="0"/>
              </a:rPr>
              <a:t>Grunwald V et al. </a:t>
            </a:r>
            <a:r>
              <a:rPr lang="en-US" sz="1000" dirty="0" err="1">
                <a:solidFill>
                  <a:srgbClr val="212121"/>
                </a:solidFill>
                <a:effectLst/>
                <a:latin typeface="Avenir Book" panose="02000503020000020003" pitchFamily="2" charset="0"/>
                <a:cs typeface="Calibri" panose="020F0502020204030204" pitchFamily="34" charset="0"/>
              </a:rPr>
              <a:t>Axitinib</a:t>
            </a:r>
            <a:r>
              <a:rPr lang="en-US" sz="1000" dirty="0">
                <a:solidFill>
                  <a:srgbClr val="212121"/>
                </a:solidFill>
                <a:effectLst/>
                <a:latin typeface="Avenir Book" panose="02000503020000020003" pitchFamily="2" charset="0"/>
                <a:cs typeface="Calibri" panose="020F0502020204030204" pitchFamily="34" charset="0"/>
              </a:rPr>
              <a:t> plus immune checkpoint inhibitor: evidence- and expert-based consensus recommendation for treatment </a:t>
            </a:r>
            <a:r>
              <a:rPr lang="en-US" sz="1000" dirty="0" err="1">
                <a:solidFill>
                  <a:srgbClr val="212121"/>
                </a:solidFill>
                <a:effectLst/>
                <a:latin typeface="Avenir Book" panose="02000503020000020003" pitchFamily="2" charset="0"/>
                <a:cs typeface="Calibri" panose="020F0502020204030204" pitchFamily="34" charset="0"/>
              </a:rPr>
              <a:t>optimisation</a:t>
            </a:r>
            <a:r>
              <a:rPr lang="en-US" sz="1000" dirty="0">
                <a:solidFill>
                  <a:srgbClr val="212121"/>
                </a:solidFill>
                <a:effectLst/>
                <a:latin typeface="Avenir Book" panose="02000503020000020003" pitchFamily="2" charset="0"/>
                <a:cs typeface="Calibri" panose="020F0502020204030204" pitchFamily="34" charset="0"/>
              </a:rPr>
              <a:t> and management of related adverse events. Br J Cancer.</a:t>
            </a:r>
            <a:r>
              <a:rPr lang="en-US" sz="1000" dirty="0">
                <a:solidFill>
                  <a:srgbClr val="212121"/>
                </a:solidFill>
                <a:latin typeface="Avenir Book" panose="02000503020000020003" pitchFamily="2" charset="0"/>
                <a:cs typeface="Calibri" panose="020F0502020204030204" pitchFamily="34" charset="0"/>
              </a:rPr>
              <a:t> 2020.</a:t>
            </a:r>
            <a:endParaRPr lang="en-US" sz="1000" dirty="0">
              <a:solidFill>
                <a:srgbClr val="212121"/>
              </a:solidFill>
              <a:effectLst/>
              <a:latin typeface="Avenir Book" panose="02000503020000020003" pitchFamily="2" charset="0"/>
              <a:cs typeface="Calibri" panose="020F0502020204030204" pitchFamily="34" charset="0"/>
            </a:endParaRPr>
          </a:p>
        </p:txBody>
      </p:sp>
    </p:spTree>
    <p:extLst>
      <p:ext uri="{BB962C8B-B14F-4D97-AF65-F5344CB8AC3E}">
        <p14:creationId xmlns:p14="http://schemas.microsoft.com/office/powerpoint/2010/main" val="4141395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9D2B74-9B9B-4547-92FA-A2B5DABEB51E}"/>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938A38C-DD6B-7E47-8880-BEAC99AC8E1A}"/>
              </a:ext>
            </a:extLst>
          </p:cNvPr>
          <p:cNvSpPr txBox="1"/>
          <p:nvPr/>
        </p:nvSpPr>
        <p:spPr>
          <a:xfrm>
            <a:off x="3118685" y="501290"/>
            <a:ext cx="5954630"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Case Study: Ms. Z</a:t>
            </a:r>
          </a:p>
        </p:txBody>
      </p:sp>
      <p:pic>
        <p:nvPicPr>
          <p:cNvPr id="8" name="Picture 2" descr="Research Icon Png - Marketing Transparent PNG - 462x462 - Free Download on  NicePNG">
            <a:extLst>
              <a:ext uri="{FF2B5EF4-FFF2-40B4-BE49-F238E27FC236}">
                <a16:creationId xmlns:a16="http://schemas.microsoft.com/office/drawing/2014/main" id="{CD0D19BD-9639-AC4B-82D8-08F762AA11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59" t="8203" r="22621" b="7886"/>
          <a:stretch/>
        </p:blipFill>
        <p:spPr bwMode="auto">
          <a:xfrm>
            <a:off x="546144" y="168532"/>
            <a:ext cx="1299022" cy="1311849"/>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tree, outdoor, glasses&#10;&#10;Description automatically generated">
            <a:extLst>
              <a:ext uri="{FF2B5EF4-FFF2-40B4-BE49-F238E27FC236}">
                <a16:creationId xmlns:a16="http://schemas.microsoft.com/office/drawing/2014/main" id="{5B2FA089-0E4E-E449-96AA-A6E04F559D9A}"/>
              </a:ext>
            </a:extLst>
          </p:cNvPr>
          <p:cNvPicPr>
            <a:picLocks noChangeAspect="1"/>
          </p:cNvPicPr>
          <p:nvPr/>
        </p:nvPicPr>
        <p:blipFill rotWithShape="1">
          <a:blip r:embed="rId4"/>
          <a:srcRect l="46262"/>
          <a:stretch/>
        </p:blipFill>
        <p:spPr>
          <a:xfrm>
            <a:off x="10106854" y="175668"/>
            <a:ext cx="1051606" cy="1304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9">
            <a:extLst>
              <a:ext uri="{FF2B5EF4-FFF2-40B4-BE49-F238E27FC236}">
                <a16:creationId xmlns:a16="http://schemas.microsoft.com/office/drawing/2014/main" id="{2BB7CCF4-2359-874D-AB81-52DA4411038B}"/>
              </a:ext>
            </a:extLst>
          </p:cNvPr>
          <p:cNvGrpSpPr/>
          <p:nvPr/>
        </p:nvGrpSpPr>
        <p:grpSpPr>
          <a:xfrm>
            <a:off x="1509712" y="1741488"/>
            <a:ext cx="9172575" cy="4486275"/>
            <a:chOff x="1414462" y="1690688"/>
            <a:chExt cx="9172575" cy="4486275"/>
          </a:xfrm>
        </p:grpSpPr>
        <p:pic>
          <p:nvPicPr>
            <p:cNvPr id="11" name="Picture 10">
              <a:extLst>
                <a:ext uri="{FF2B5EF4-FFF2-40B4-BE49-F238E27FC236}">
                  <a16:creationId xmlns:a16="http://schemas.microsoft.com/office/drawing/2014/main" id="{3F07F1A6-14BF-D142-B7B8-843626F9D889}"/>
                </a:ext>
              </a:extLst>
            </p:cNvPr>
            <p:cNvPicPr>
              <a:picLocks noChangeAspect="1"/>
            </p:cNvPicPr>
            <p:nvPr/>
          </p:nvPicPr>
          <p:blipFill>
            <a:blip r:embed="rId5"/>
            <a:stretch>
              <a:fillRect/>
            </a:stretch>
          </p:blipFill>
          <p:spPr>
            <a:xfrm>
              <a:off x="1414462" y="1690688"/>
              <a:ext cx="9172575" cy="4486275"/>
            </a:xfrm>
            <a:prstGeom prst="rect">
              <a:avLst/>
            </a:prstGeom>
          </p:spPr>
        </p:pic>
        <p:sp>
          <p:nvSpPr>
            <p:cNvPr id="12" name="Oval 11">
              <a:extLst>
                <a:ext uri="{FF2B5EF4-FFF2-40B4-BE49-F238E27FC236}">
                  <a16:creationId xmlns:a16="http://schemas.microsoft.com/office/drawing/2014/main" id="{05572B0F-1C19-AF42-85EC-E6B6C9FAFF80}"/>
                </a:ext>
              </a:extLst>
            </p:cNvPr>
            <p:cNvSpPr/>
            <p:nvPr/>
          </p:nvSpPr>
          <p:spPr>
            <a:xfrm>
              <a:off x="6324601" y="4724399"/>
              <a:ext cx="2171700" cy="12477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2696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9D2B74-9B9B-4547-92FA-A2B5DABEB51E}"/>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938A38C-DD6B-7E47-8880-BEAC99AC8E1A}"/>
              </a:ext>
            </a:extLst>
          </p:cNvPr>
          <p:cNvSpPr txBox="1"/>
          <p:nvPr/>
        </p:nvSpPr>
        <p:spPr>
          <a:xfrm>
            <a:off x="3118685" y="501290"/>
            <a:ext cx="5954630" cy="646331"/>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Case Study: Ms. Z</a:t>
            </a:r>
          </a:p>
        </p:txBody>
      </p:sp>
      <p:pic>
        <p:nvPicPr>
          <p:cNvPr id="8" name="Picture 2" descr="Research Icon Png - Marketing Transparent PNG - 462x462 - Free Download on  NicePNG">
            <a:extLst>
              <a:ext uri="{FF2B5EF4-FFF2-40B4-BE49-F238E27FC236}">
                <a16:creationId xmlns:a16="http://schemas.microsoft.com/office/drawing/2014/main" id="{CD0D19BD-9639-AC4B-82D8-08F762AA11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59" t="8203" r="22621" b="7886"/>
          <a:stretch/>
        </p:blipFill>
        <p:spPr bwMode="auto">
          <a:xfrm>
            <a:off x="546144" y="168532"/>
            <a:ext cx="1299022" cy="1311849"/>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person, tree, outdoor, glasses&#10;&#10;Description automatically generated">
            <a:extLst>
              <a:ext uri="{FF2B5EF4-FFF2-40B4-BE49-F238E27FC236}">
                <a16:creationId xmlns:a16="http://schemas.microsoft.com/office/drawing/2014/main" id="{5B2FA089-0E4E-E449-96AA-A6E04F559D9A}"/>
              </a:ext>
            </a:extLst>
          </p:cNvPr>
          <p:cNvPicPr>
            <a:picLocks noChangeAspect="1"/>
          </p:cNvPicPr>
          <p:nvPr/>
        </p:nvPicPr>
        <p:blipFill rotWithShape="1">
          <a:blip r:embed="rId4"/>
          <a:srcRect l="46262"/>
          <a:stretch/>
        </p:blipFill>
        <p:spPr>
          <a:xfrm>
            <a:off x="10106854" y="175668"/>
            <a:ext cx="1051606" cy="1304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0EC05778-178F-C043-BEF7-FD5F8C60DF49}"/>
              </a:ext>
            </a:extLst>
          </p:cNvPr>
          <p:cNvPicPr>
            <a:picLocks noChangeAspect="1"/>
          </p:cNvPicPr>
          <p:nvPr/>
        </p:nvPicPr>
        <p:blipFill>
          <a:blip r:embed="rId5"/>
          <a:stretch>
            <a:fillRect/>
          </a:stretch>
        </p:blipFill>
        <p:spPr>
          <a:xfrm>
            <a:off x="895715" y="1867675"/>
            <a:ext cx="10400566" cy="3606483"/>
          </a:xfrm>
          <a:prstGeom prst="rect">
            <a:avLst/>
          </a:prstGeom>
        </p:spPr>
      </p:pic>
      <p:sp>
        <p:nvSpPr>
          <p:cNvPr id="14" name="TextBox 13">
            <a:extLst>
              <a:ext uri="{FF2B5EF4-FFF2-40B4-BE49-F238E27FC236}">
                <a16:creationId xmlns:a16="http://schemas.microsoft.com/office/drawing/2014/main" id="{78161082-6322-594E-9CE3-7BCA90CC084F}"/>
              </a:ext>
            </a:extLst>
          </p:cNvPr>
          <p:cNvSpPr txBox="1"/>
          <p:nvPr/>
        </p:nvSpPr>
        <p:spPr>
          <a:xfrm>
            <a:off x="804703" y="6258579"/>
            <a:ext cx="6246337" cy="430887"/>
          </a:xfrm>
          <a:prstGeom prst="rect">
            <a:avLst/>
          </a:prstGeom>
          <a:noFill/>
        </p:spPr>
        <p:txBody>
          <a:bodyPr wrap="square" rtlCol="0">
            <a:spAutoFit/>
          </a:bodyPr>
          <a:lstStyle/>
          <a:p>
            <a:r>
              <a:rPr lang="en-US" sz="1100" dirty="0">
                <a:latin typeface="Avenir Next" panose="020B0503020202020204" pitchFamily="34" charset="0"/>
              </a:rPr>
              <a:t>Thompson JA, et al. Management of Immunotherapy-Related Toxicities. NCCN version 3.2021. https://www.nccn.org/professionals/physician_gls/pdf/immunotherapy.pdf</a:t>
            </a:r>
          </a:p>
        </p:txBody>
      </p:sp>
      <p:pic>
        <p:nvPicPr>
          <p:cNvPr id="15" name="Picture 14" descr="Icon&#10;&#10;Description automatically generated">
            <a:extLst>
              <a:ext uri="{FF2B5EF4-FFF2-40B4-BE49-F238E27FC236}">
                <a16:creationId xmlns:a16="http://schemas.microsoft.com/office/drawing/2014/main" id="{1D23A84C-3FD8-6242-8E8B-E3B523745D96}"/>
              </a:ext>
            </a:extLst>
          </p:cNvPr>
          <p:cNvPicPr>
            <a:picLocks noChangeAspect="1"/>
          </p:cNvPicPr>
          <p:nvPr/>
        </p:nvPicPr>
        <p:blipFill>
          <a:blip r:embed="rId6"/>
          <a:stretch>
            <a:fillRect/>
          </a:stretch>
        </p:blipFill>
        <p:spPr>
          <a:xfrm>
            <a:off x="57038" y="6100191"/>
            <a:ext cx="747665" cy="747665"/>
          </a:xfrm>
          <a:prstGeom prst="rect">
            <a:avLst/>
          </a:prstGeom>
        </p:spPr>
      </p:pic>
    </p:spTree>
    <p:extLst>
      <p:ext uri="{BB962C8B-B14F-4D97-AF65-F5344CB8AC3E}">
        <p14:creationId xmlns:p14="http://schemas.microsoft.com/office/powerpoint/2010/main" val="2804815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9D2B74-9B9B-4547-92FA-A2B5DABEB51E}"/>
              </a:ext>
            </a:extLst>
          </p:cNvPr>
          <p:cNvSpPr/>
          <p:nvPr/>
        </p:nvSpPr>
        <p:spPr>
          <a:xfrm>
            <a:off x="0" y="224294"/>
            <a:ext cx="12192000" cy="107985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938A38C-DD6B-7E47-8880-BEAC99AC8E1A}"/>
              </a:ext>
            </a:extLst>
          </p:cNvPr>
          <p:cNvSpPr txBox="1"/>
          <p:nvPr/>
        </p:nvSpPr>
        <p:spPr>
          <a:xfrm>
            <a:off x="1295400" y="164054"/>
            <a:ext cx="9601200" cy="1200329"/>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Summary:</a:t>
            </a:r>
          </a:p>
          <a:p>
            <a:pPr algn="ctr"/>
            <a:r>
              <a:rPr lang="en-US" sz="3600" b="1" dirty="0">
                <a:solidFill>
                  <a:srgbClr val="004174"/>
                </a:solidFill>
                <a:latin typeface="Century Gothic" panose="020B0502020202020204" pitchFamily="34" charset="0"/>
              </a:rPr>
              <a:t>Side Effects from TKI + IO Combinations</a:t>
            </a:r>
          </a:p>
        </p:txBody>
      </p:sp>
      <p:sp>
        <p:nvSpPr>
          <p:cNvPr id="2" name="Rectangle 1">
            <a:extLst>
              <a:ext uri="{FF2B5EF4-FFF2-40B4-BE49-F238E27FC236}">
                <a16:creationId xmlns:a16="http://schemas.microsoft.com/office/drawing/2014/main" id="{3271AD37-4615-2F46-B0B2-8BC69334E570}"/>
              </a:ext>
            </a:extLst>
          </p:cNvPr>
          <p:cNvSpPr/>
          <p:nvPr/>
        </p:nvSpPr>
        <p:spPr>
          <a:xfrm>
            <a:off x="741680" y="1692484"/>
            <a:ext cx="10708640" cy="4708981"/>
          </a:xfrm>
          <a:prstGeom prst="rect">
            <a:avLst/>
          </a:prstGeom>
        </p:spPr>
        <p:txBody>
          <a:bodyPr wrap="square">
            <a:spAutoFit/>
          </a:bodyPr>
          <a:lstStyle/>
          <a:p>
            <a:pPr marL="457200" indent="-457200">
              <a:spcBef>
                <a:spcPts val="1200"/>
              </a:spcBef>
              <a:buFont typeface="Arial" panose="020B0604020202020204" pitchFamily="34" charset="0"/>
              <a:buChar char="•"/>
            </a:pPr>
            <a:r>
              <a:rPr lang="en-US" sz="2600" dirty="0"/>
              <a:t>If the attribution of a given symptom is in question, hold both agents</a:t>
            </a:r>
          </a:p>
          <a:p>
            <a:pPr marL="800100" lvl="1" indent="-342900">
              <a:spcBef>
                <a:spcPts val="1200"/>
              </a:spcBef>
              <a:buFont typeface="Arial" panose="020B0604020202020204" pitchFamily="34" charset="0"/>
              <a:buChar char="•"/>
            </a:pPr>
            <a:r>
              <a:rPr lang="en-US" sz="2200" dirty="0"/>
              <a:t>If the symptom resolves quickly, it is probably due to TKI.</a:t>
            </a:r>
          </a:p>
          <a:p>
            <a:pPr marL="1257300" lvl="2" indent="-342900">
              <a:spcBef>
                <a:spcPts val="1200"/>
              </a:spcBef>
              <a:buFont typeface="Arial" panose="020B0604020202020204" pitchFamily="34" charset="0"/>
              <a:buChar char="•"/>
            </a:pPr>
            <a:r>
              <a:rPr lang="en-US" sz="2000" dirty="0"/>
              <a:t>Consider half-life of the medication when determining if a change has happened “quickly”</a:t>
            </a:r>
          </a:p>
          <a:p>
            <a:pPr marL="1257300" lvl="2" indent="-342900">
              <a:spcBef>
                <a:spcPts val="1200"/>
              </a:spcBef>
              <a:buFont typeface="Arial" panose="020B0604020202020204" pitchFamily="34" charset="0"/>
              <a:buChar char="•"/>
            </a:pPr>
            <a:r>
              <a:rPr lang="en-US" sz="2000" dirty="0"/>
              <a:t>It is often possible to restart the TKI at the next lowest dosing level when the symptom has resolved or improved to mild.</a:t>
            </a:r>
          </a:p>
          <a:p>
            <a:pPr marL="800100" lvl="1" indent="-342900">
              <a:spcBef>
                <a:spcPts val="1200"/>
              </a:spcBef>
              <a:buFont typeface="Arial" panose="020B0604020202020204" pitchFamily="34" charset="0"/>
              <a:buChar char="•"/>
            </a:pPr>
            <a:r>
              <a:rPr lang="en-US" sz="2200" dirty="0"/>
              <a:t>If the symptom does not resolve or worsens, it is probably due to immunotherapy</a:t>
            </a:r>
          </a:p>
          <a:p>
            <a:pPr marL="1257300" lvl="2" indent="-342900">
              <a:spcBef>
                <a:spcPts val="1200"/>
              </a:spcBef>
              <a:buFont typeface="Arial" panose="020B0604020202020204" pitchFamily="34" charset="0"/>
              <a:buChar char="•"/>
            </a:pPr>
            <a:r>
              <a:rPr lang="en-US" sz="2000" dirty="0"/>
              <a:t>In that case, you would initiate immunotherapy management protocol according to grade of side effect.</a:t>
            </a:r>
          </a:p>
          <a:p>
            <a:pPr marL="1257300" lvl="2" indent="-342900">
              <a:spcBef>
                <a:spcPts val="1200"/>
              </a:spcBef>
              <a:buFont typeface="Arial" panose="020B0604020202020204" pitchFamily="34" charset="0"/>
              <a:buChar char="•"/>
            </a:pPr>
            <a:r>
              <a:rPr lang="en-US" sz="2000" dirty="0"/>
              <a:t>Immunotherapy can sometimes be re-initiated – check the guidelines each time.</a:t>
            </a:r>
          </a:p>
          <a:p>
            <a:pPr marL="1257300" lvl="2" indent="-342900">
              <a:spcBef>
                <a:spcPts val="1200"/>
              </a:spcBef>
              <a:buFont typeface="Arial" panose="020B0604020202020204" pitchFamily="34" charset="0"/>
              <a:buChar char="•"/>
            </a:pPr>
            <a:r>
              <a:rPr lang="en-US" sz="2000" dirty="0"/>
              <a:t>Can often resume the TKI even while patients are continuing their steroid taper and down to 10-20 mg per day of Prednisone.</a:t>
            </a:r>
          </a:p>
        </p:txBody>
      </p:sp>
      <p:pic>
        <p:nvPicPr>
          <p:cNvPr id="22536" name="Picture 8" descr="Summary Icon Png, Transparent Png - kindpng">
            <a:extLst>
              <a:ext uri="{FF2B5EF4-FFF2-40B4-BE49-F238E27FC236}">
                <a16:creationId xmlns:a16="http://schemas.microsoft.com/office/drawing/2014/main" id="{AAF2C5E8-FFB4-C149-B7F1-3BFC3A0476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08" t="5186" r="3643" b="8148"/>
          <a:stretch/>
        </p:blipFill>
        <p:spPr bwMode="auto">
          <a:xfrm>
            <a:off x="330643" y="289946"/>
            <a:ext cx="964757" cy="94854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365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9D2B74-9B9B-4547-92FA-A2B5DABEB51E}"/>
              </a:ext>
            </a:extLst>
          </p:cNvPr>
          <p:cNvSpPr/>
          <p:nvPr/>
        </p:nvSpPr>
        <p:spPr>
          <a:xfrm>
            <a:off x="0" y="224294"/>
            <a:ext cx="12192000" cy="107985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938A38C-DD6B-7E47-8880-BEAC99AC8E1A}"/>
              </a:ext>
            </a:extLst>
          </p:cNvPr>
          <p:cNvSpPr txBox="1"/>
          <p:nvPr/>
        </p:nvSpPr>
        <p:spPr>
          <a:xfrm>
            <a:off x="1295400" y="164054"/>
            <a:ext cx="9601200" cy="1200329"/>
          </a:xfrm>
          <a:prstGeom prst="rect">
            <a:avLst/>
          </a:prstGeom>
          <a:noFill/>
        </p:spPr>
        <p:txBody>
          <a:bodyPr wrap="square" rtlCol="0">
            <a:spAutoFit/>
          </a:bodyPr>
          <a:lstStyle/>
          <a:p>
            <a:pPr algn="ctr"/>
            <a:r>
              <a:rPr lang="en-US" sz="3600" b="1" dirty="0">
                <a:solidFill>
                  <a:srgbClr val="004174"/>
                </a:solidFill>
                <a:latin typeface="Century Gothic" panose="020B0502020202020204" pitchFamily="34" charset="0"/>
              </a:rPr>
              <a:t>Summary:</a:t>
            </a:r>
          </a:p>
          <a:p>
            <a:pPr algn="ctr"/>
            <a:r>
              <a:rPr lang="en-US" sz="3600" b="1" dirty="0">
                <a:solidFill>
                  <a:srgbClr val="004174"/>
                </a:solidFill>
                <a:latin typeface="Century Gothic" panose="020B0502020202020204" pitchFamily="34" charset="0"/>
              </a:rPr>
              <a:t>Side Effects from IO + IO Combinations</a:t>
            </a:r>
          </a:p>
        </p:txBody>
      </p:sp>
      <p:pic>
        <p:nvPicPr>
          <p:cNvPr id="22536" name="Picture 8" descr="Summary Icon Png, Transparent Png - kindpng">
            <a:extLst>
              <a:ext uri="{FF2B5EF4-FFF2-40B4-BE49-F238E27FC236}">
                <a16:creationId xmlns:a16="http://schemas.microsoft.com/office/drawing/2014/main" id="{AAF2C5E8-FFB4-C149-B7F1-3BFC3A0476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08" t="5186" r="3643" b="8148"/>
          <a:stretch/>
        </p:blipFill>
        <p:spPr bwMode="auto">
          <a:xfrm>
            <a:off x="330643" y="289946"/>
            <a:ext cx="964757" cy="948543"/>
          </a:xfrm>
          <a:prstGeom prst="ellipse">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B07F018-65FB-194D-A504-E69778F773EB}"/>
              </a:ext>
            </a:extLst>
          </p:cNvPr>
          <p:cNvSpPr/>
          <p:nvPr/>
        </p:nvSpPr>
        <p:spPr>
          <a:xfrm>
            <a:off x="2179320" y="2875002"/>
            <a:ext cx="7833360" cy="1107996"/>
          </a:xfrm>
          <a:prstGeom prst="rect">
            <a:avLst/>
          </a:prstGeom>
        </p:spPr>
        <p:txBody>
          <a:bodyPr wrap="square">
            <a:spAutoFit/>
          </a:bodyPr>
          <a:lstStyle/>
          <a:p>
            <a:pPr marL="457200" indent="-457200">
              <a:spcBef>
                <a:spcPts val="1200"/>
              </a:spcBef>
              <a:buFont typeface="Wingdings" pitchFamily="2" charset="2"/>
              <a:buChar char="ü"/>
            </a:pPr>
            <a:r>
              <a:rPr lang="en-US" sz="2800" dirty="0"/>
              <a:t>Evaluate the CTCAE grade</a:t>
            </a:r>
          </a:p>
          <a:p>
            <a:pPr marL="457200" indent="-457200">
              <a:spcBef>
                <a:spcPts val="1200"/>
              </a:spcBef>
              <a:buFont typeface="Wingdings" pitchFamily="2" charset="2"/>
              <a:buChar char="ü"/>
            </a:pPr>
            <a:r>
              <a:rPr lang="en-US" sz="2800" dirty="0"/>
              <a:t>Use the guidelines – they’re available to help you! </a:t>
            </a:r>
          </a:p>
        </p:txBody>
      </p:sp>
    </p:spTree>
    <p:extLst>
      <p:ext uri="{BB962C8B-B14F-4D97-AF65-F5344CB8AC3E}">
        <p14:creationId xmlns:p14="http://schemas.microsoft.com/office/powerpoint/2010/main" val="1966306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B3B73C-7E9B-F849-9B9A-D4C2E2045C5B}"/>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2623E8-D70C-D549-93A7-7D6BC87B491F}"/>
              </a:ext>
            </a:extLst>
          </p:cNvPr>
          <p:cNvPicPr>
            <a:picLocks noChangeAspect="1"/>
          </p:cNvPicPr>
          <p:nvPr/>
        </p:nvPicPr>
        <p:blipFill>
          <a:blip r:embed="rId2">
            <a:alphaModFix amt="5000"/>
          </a:blip>
          <a:stretch>
            <a:fillRect/>
          </a:stretch>
        </p:blipFill>
        <p:spPr>
          <a:xfrm>
            <a:off x="1943422" y="-625808"/>
            <a:ext cx="8305153" cy="8305153"/>
          </a:xfrm>
          <a:prstGeom prst="rect">
            <a:avLst/>
          </a:prstGeom>
        </p:spPr>
      </p:pic>
      <p:sp>
        <p:nvSpPr>
          <p:cNvPr id="5" name="TextBox 4">
            <a:extLst>
              <a:ext uri="{FF2B5EF4-FFF2-40B4-BE49-F238E27FC236}">
                <a16:creationId xmlns:a16="http://schemas.microsoft.com/office/drawing/2014/main" id="{FC0DCA62-93EC-C445-B4F2-98960842FB01}"/>
              </a:ext>
            </a:extLst>
          </p:cNvPr>
          <p:cNvSpPr txBox="1"/>
          <p:nvPr/>
        </p:nvSpPr>
        <p:spPr>
          <a:xfrm>
            <a:off x="3454109" y="501293"/>
            <a:ext cx="5283781"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Discussion &amp; Questions</a:t>
            </a:r>
          </a:p>
        </p:txBody>
      </p:sp>
      <p:pic>
        <p:nvPicPr>
          <p:cNvPr id="2050" name="Picture 2" descr="7 Questions You've Always Wanted to Ask a Deaf Person | 3Play Media">
            <a:extLst>
              <a:ext uri="{FF2B5EF4-FFF2-40B4-BE49-F238E27FC236}">
                <a16:creationId xmlns:a16="http://schemas.microsoft.com/office/drawing/2014/main" id="{86216CD0-D6C8-B640-8E24-B1A9FB183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404" y="2606647"/>
            <a:ext cx="5745192" cy="225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595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54228D-E294-BF42-BF57-AAA1952C4C2F}"/>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E0AD2F1-2436-E54F-AD35-17DDB6EE53E3}"/>
              </a:ext>
            </a:extLst>
          </p:cNvPr>
          <p:cNvSpPr txBox="1"/>
          <p:nvPr/>
        </p:nvSpPr>
        <p:spPr>
          <a:xfrm>
            <a:off x="4696765" y="514800"/>
            <a:ext cx="2798470"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Next Steps!</a:t>
            </a:r>
          </a:p>
        </p:txBody>
      </p:sp>
      <p:pic>
        <p:nvPicPr>
          <p:cNvPr id="12" name="Picture 2" descr="Bullhorn Icon - Circle png - free transparent png images - pngaaa.com">
            <a:extLst>
              <a:ext uri="{FF2B5EF4-FFF2-40B4-BE49-F238E27FC236}">
                <a16:creationId xmlns:a16="http://schemas.microsoft.com/office/drawing/2014/main" id="{711E66E5-D597-CE47-8973-8E7DF3CE1B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72" t="8781" r="21892" b="8781"/>
          <a:stretch/>
        </p:blipFill>
        <p:spPr bwMode="auto">
          <a:xfrm>
            <a:off x="3209195" y="281246"/>
            <a:ext cx="1148575" cy="1113437"/>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DCAFEA-6B0E-554E-9B8D-EA81EEBB4BB4}"/>
              </a:ext>
            </a:extLst>
          </p:cNvPr>
          <p:cNvSpPr txBox="1"/>
          <p:nvPr/>
        </p:nvSpPr>
        <p:spPr>
          <a:xfrm>
            <a:off x="2300122" y="1664449"/>
            <a:ext cx="8219440" cy="153888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800" dirty="0"/>
              <a:t>Stay tuned for a Post-ECHO Survey coming soon!</a:t>
            </a:r>
          </a:p>
          <a:p>
            <a:pPr marL="285750" indent="-285750">
              <a:spcBef>
                <a:spcPts val="1200"/>
              </a:spcBef>
              <a:buFont typeface="Arial" panose="020B0604020202020204" pitchFamily="34" charset="0"/>
              <a:buChar char="•"/>
            </a:pPr>
            <a:r>
              <a:rPr lang="en-US" sz="2800" dirty="0"/>
              <a:t>Please complete the Workflow Analysis and send it to Catie (cknight2@kumc.edu).</a:t>
            </a:r>
          </a:p>
        </p:txBody>
      </p:sp>
      <p:pic>
        <p:nvPicPr>
          <p:cNvPr id="7" name="Picture 6" descr="Text&#10;&#10;Description automatically generated">
            <a:extLst>
              <a:ext uri="{FF2B5EF4-FFF2-40B4-BE49-F238E27FC236}">
                <a16:creationId xmlns:a16="http://schemas.microsoft.com/office/drawing/2014/main" id="{BA4405D7-4762-7947-8BE9-70BD28B24BA3}"/>
              </a:ext>
            </a:extLst>
          </p:cNvPr>
          <p:cNvPicPr>
            <a:picLocks noChangeAspect="1"/>
          </p:cNvPicPr>
          <p:nvPr/>
        </p:nvPicPr>
        <p:blipFill rotWithShape="1">
          <a:blip r:embed="rId3"/>
          <a:srcRect l="2703" r="2222" b="17213"/>
          <a:stretch/>
        </p:blipFill>
        <p:spPr>
          <a:xfrm>
            <a:off x="2860040" y="3473098"/>
            <a:ext cx="6471920" cy="3026621"/>
          </a:xfrm>
          <a:prstGeom prst="rect">
            <a:avLst/>
          </a:prstGeom>
          <a:ln>
            <a:noFill/>
          </a:ln>
          <a:effectLst>
            <a:outerShdw blurRad="292100" dist="139700" dir="2700000" algn="tl" rotWithShape="0">
              <a:srgbClr val="333333">
                <a:alpha val="65000"/>
              </a:srgbClr>
            </a:outerShdw>
          </a:effectLst>
        </p:spPr>
      </p:pic>
      <p:pic>
        <p:nvPicPr>
          <p:cNvPr id="1026" name="Picture 2" descr="3,020,153 BEST Arrow IMAGES, STOCK PHOTOS &amp;amp; VECTORS | Adobe Stock">
            <a:extLst>
              <a:ext uri="{FF2B5EF4-FFF2-40B4-BE49-F238E27FC236}">
                <a16:creationId xmlns:a16="http://schemas.microsoft.com/office/drawing/2014/main" id="{9F47A83E-3B01-FB4F-83CB-D4CBC2E48E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45" t="15082" r="78185" b="53000"/>
          <a:stretch/>
        </p:blipFill>
        <p:spPr bwMode="auto">
          <a:xfrm rot="1540610">
            <a:off x="1047661" y="2925004"/>
            <a:ext cx="1573930" cy="145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822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42ED1-6FCC-524E-93DB-59FFBF91060E}"/>
              </a:ext>
            </a:extLst>
          </p:cNvPr>
          <p:cNvSpPr txBox="1"/>
          <p:nvPr/>
        </p:nvSpPr>
        <p:spPr>
          <a:xfrm>
            <a:off x="2422334" y="501293"/>
            <a:ext cx="7347332"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Continuing Education Statement</a:t>
            </a:r>
          </a:p>
        </p:txBody>
      </p:sp>
      <p:sp>
        <p:nvSpPr>
          <p:cNvPr id="8" name="Rectangle 7">
            <a:extLst>
              <a:ext uri="{FF2B5EF4-FFF2-40B4-BE49-F238E27FC236}">
                <a16:creationId xmlns:a16="http://schemas.microsoft.com/office/drawing/2014/main" id="{EC810670-2719-854D-88B6-258166F1983F}"/>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C9D95ED-8312-374B-B867-C8E96F221685}"/>
              </a:ext>
            </a:extLst>
          </p:cNvPr>
          <p:cNvPicPr>
            <a:picLocks noChangeAspect="1"/>
          </p:cNvPicPr>
          <p:nvPr/>
        </p:nvPicPr>
        <p:blipFill>
          <a:blip r:embed="rId2">
            <a:alphaModFix amt="5000"/>
          </a:blip>
          <a:stretch>
            <a:fillRect/>
          </a:stretch>
        </p:blipFill>
        <p:spPr>
          <a:xfrm>
            <a:off x="1943423" y="-600030"/>
            <a:ext cx="8305153" cy="8305153"/>
          </a:xfrm>
          <a:prstGeom prst="rect">
            <a:avLst/>
          </a:prstGeom>
        </p:spPr>
      </p:pic>
      <p:pic>
        <p:nvPicPr>
          <p:cNvPr id="7" name="Graphic 6" descr="Graduation cap with solid fill">
            <a:extLst>
              <a:ext uri="{FF2B5EF4-FFF2-40B4-BE49-F238E27FC236}">
                <a16:creationId xmlns:a16="http://schemas.microsoft.com/office/drawing/2014/main" id="{10AE3331-A20C-F047-9588-660EAEE4EE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768" y="367258"/>
            <a:ext cx="914400" cy="914400"/>
          </a:xfrm>
          <a:prstGeom prst="rect">
            <a:avLst/>
          </a:prstGeom>
        </p:spPr>
      </p:pic>
      <p:sp>
        <p:nvSpPr>
          <p:cNvPr id="6" name="Rectangle 5">
            <a:extLst>
              <a:ext uri="{FF2B5EF4-FFF2-40B4-BE49-F238E27FC236}">
                <a16:creationId xmlns:a16="http://schemas.microsoft.com/office/drawing/2014/main" id="{3BBB243D-438C-CE45-8359-3E507F4E5455}"/>
              </a:ext>
            </a:extLst>
          </p:cNvPr>
          <p:cNvSpPr/>
          <p:nvPr/>
        </p:nvSpPr>
        <p:spPr>
          <a:xfrm>
            <a:off x="666749" y="1438177"/>
            <a:ext cx="10858500" cy="5333576"/>
          </a:xfrm>
          <a:prstGeom prst="rect">
            <a:avLst/>
          </a:prstGeom>
        </p:spPr>
        <p:txBody>
          <a:bodyPr wrap="square">
            <a:spAutoFit/>
          </a:bodyPr>
          <a:lstStyle/>
          <a:p>
            <a:pPr>
              <a:lnSpc>
                <a:spcPct val="107000"/>
              </a:lnSpc>
              <a:spcAft>
                <a:spcPts val="800"/>
              </a:spcAft>
            </a:pPr>
            <a:r>
              <a:rPr lang="en-US" sz="1600" b="1"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Continuing education credit statements for TOQQ 8.13.21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sz="1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Physicians:</a:t>
            </a: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The University of Kansas Medical Center Office of Continuing Medical Education is accredited by the Accreditation Council for Continuing Medical Education (ACCME) to provide continuing medical education for physicians.</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nSpc>
                <a:spcPct val="90000"/>
              </a:lnSpc>
              <a:spcBef>
                <a:spcPts val="0"/>
              </a:spcBef>
              <a:spcAft>
                <a:spcPts val="0"/>
              </a:spcAft>
            </a:pPr>
            <a:r>
              <a:rPr lang="en-US" sz="1600" dirty="0">
                <a:latin typeface="Times New Roman" panose="02020603050405020304" pitchFamily="18" charset="0"/>
                <a:ea typeface="Times New Roman" panose="02020603050405020304" pitchFamily="18" charset="0"/>
              </a:rPr>
              <a:t> </a:t>
            </a:r>
          </a:p>
          <a:p>
            <a:pPr marL="457200" marR="0">
              <a:lnSpc>
                <a:spcPct val="90000"/>
              </a:lnSpc>
              <a:spcBef>
                <a:spcPts val="0"/>
              </a:spcBef>
              <a:spcAft>
                <a:spcPts val="0"/>
              </a:spcAft>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University of Kansas Medical Center Office of Continuing Medical Education designates this live activity for a maximum of 1.0  </a:t>
            </a:r>
            <a:r>
              <a:rPr lang="en-US" sz="16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AMA PRA Category 1 Credit(s)™</a:t>
            </a: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Physicians should claim only the credit commensurate with the extent of their participation in the activity.</a:t>
            </a:r>
            <a:endParaRPr lang="en-US" sz="1600" dirty="0">
              <a:latin typeface="Times New Roman" panose="02020603050405020304" pitchFamily="18" charset="0"/>
              <a:ea typeface="Times New Roman" panose="02020603050405020304" pitchFamily="18" charset="0"/>
            </a:endParaRPr>
          </a:p>
          <a:p>
            <a:pPr marL="457200" marR="0">
              <a:lnSpc>
                <a:spcPct val="90000"/>
              </a:lnSpc>
              <a:spcBef>
                <a:spcPts val="0"/>
              </a:spcBef>
              <a:spcAft>
                <a:spcPts val="0"/>
              </a:spcAft>
            </a:pPr>
            <a:r>
              <a:rPr lang="en-US" sz="1600" dirty="0">
                <a:latin typeface="Times New Roman" panose="02020603050405020304" pitchFamily="18" charset="0"/>
                <a:ea typeface="Times New Roman" panose="02020603050405020304" pitchFamily="18" charset="0"/>
              </a:rPr>
              <a:t> </a:t>
            </a: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sz="1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APRN/RN</a:t>
            </a: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The University of Kansas Medical Center Area Health Education Center East is approved as a provider of CNE by the Kansas State Board of Nursing. This course offering is approved for 1.0 contact hours applicable for APRN, or RN </a:t>
            </a:r>
            <a:r>
              <a:rPr lang="en-US" sz="1600"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relicensure</a:t>
            </a: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Kansas State Board of Nursing provider number: LT0056-0749. Mary Beth Warren, MS, RN, Coordinator.</a:t>
            </a:r>
          </a:p>
          <a:p>
            <a:pPr marL="342900" marR="0" lvl="0" indent="-342900">
              <a:lnSpc>
                <a:spcPct val="90000"/>
              </a:lnSpc>
              <a:spcBef>
                <a:spcPts val="0"/>
              </a:spcBef>
              <a:spcAft>
                <a:spcPts val="0"/>
              </a:spcAft>
              <a:buFont typeface="Arial" panose="020B0604020202020204" pitchFamily="34" charset="0"/>
              <a:buChar char="•"/>
              <a:tabLst>
                <a:tab pos="457200" algn="l"/>
              </a:tabLst>
            </a:pPr>
            <a:endPar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r>
              <a:rPr lang="en-US" sz="1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Social Work:  </a:t>
            </a:r>
            <a:r>
              <a:rPr lang="en-US" sz="1600" dirty="0"/>
              <a:t>The University of Kansas Medical Center Area Health Education Center East, as an approved provider of continuing education by the Kansas Behavioral Sciences Regulatory Board presents this offering for a maximum of 1.0 hour credit applicable for </a:t>
            </a:r>
            <a:r>
              <a:rPr lang="en-US" sz="1600" dirty="0" err="1"/>
              <a:t>relicensure</a:t>
            </a:r>
            <a:r>
              <a:rPr lang="en-US" sz="1600" dirty="0"/>
              <a:t> of LASWs, LBSWs, LMSWs and LSCSWs. Kansas Provider Number 12-002. Mary Beth Warren, MS, RN, coordinator.</a:t>
            </a:r>
            <a:endParaRPr lang="en-US" sz="1600" b="1" dirty="0">
              <a:solidFill>
                <a:srgbClr val="000000"/>
              </a:solidFill>
              <a:ea typeface="Times New Roman" panose="02020603050405020304" pitchFamily="18" charset="0"/>
              <a:cs typeface="Times New Roman" panose="02020603050405020304" pitchFamily="18" charset="0"/>
            </a:endParaRPr>
          </a:p>
          <a:p>
            <a:pPr marL="342900" marR="0" lvl="0" indent="-342900">
              <a:lnSpc>
                <a:spcPct val="90000"/>
              </a:lnSpc>
              <a:spcBef>
                <a:spcPts val="0"/>
              </a:spcBef>
              <a:spcAft>
                <a:spcPts val="0"/>
              </a:spcAft>
              <a:buFont typeface="Arial" panose="020B0604020202020204" pitchFamily="34" charset="0"/>
              <a:buChar char="•"/>
              <a:tabLst>
                <a:tab pos="457200" algn="l"/>
              </a:tabLst>
            </a:pP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a:lnSpc>
                <a:spcPct val="90000"/>
              </a:lnSpc>
              <a:spcBef>
                <a:spcPts val="0"/>
              </a:spcBef>
              <a:spcAft>
                <a:spcPts val="0"/>
              </a:spcAft>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pPr marL="457200" marR="0">
              <a:lnSpc>
                <a:spcPct val="90000"/>
              </a:lnSpc>
              <a:spcBef>
                <a:spcPts val="0"/>
              </a:spcBef>
              <a:spcAft>
                <a:spcPts val="0"/>
              </a:spcAft>
            </a:pPr>
            <a:r>
              <a:rPr lang="en-US" sz="1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Attendance requirement for nurses and social workers</a:t>
            </a: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Participants missing more than 10% of this offering will not receive continuing education credit</a:t>
            </a:r>
            <a:endParaRPr lang="en-US" sz="1600" dirty="0">
              <a:latin typeface="Times New Roman" panose="02020603050405020304" pitchFamily="18" charset="0"/>
              <a:ea typeface="Times New Roman" panose="02020603050405020304" pitchFamily="18" charset="0"/>
            </a:endParaRPr>
          </a:p>
          <a:p>
            <a:pPr marL="457200" marR="0">
              <a:lnSpc>
                <a:spcPct val="90000"/>
              </a:lnSpc>
              <a:spcBef>
                <a:spcPts val="0"/>
              </a:spcBef>
              <a:spcAft>
                <a:spcPts val="0"/>
              </a:spcAft>
            </a:pP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endParaRPr>
          </a:p>
          <a:p>
            <a:pPr marL="457200" marR="0">
              <a:lnSpc>
                <a:spcPct val="90000"/>
              </a:lnSpc>
              <a:spcBef>
                <a:spcPts val="0"/>
              </a:spcBef>
              <a:spcAft>
                <a:spcPts val="0"/>
              </a:spcAft>
            </a:pPr>
            <a:r>
              <a:rPr lang="en-US" sz="1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Certificates of attendance</a:t>
            </a:r>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are available to other participants upon completion of documentation of attendance and evaluation</a:t>
            </a:r>
            <a:endParaRPr lang="en-US"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6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254228D-E294-BF42-BF57-AAA1952C4C2F}"/>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E0AD2F1-2436-E54F-AD35-17DDB6EE53E3}"/>
              </a:ext>
            </a:extLst>
          </p:cNvPr>
          <p:cNvSpPr txBox="1"/>
          <p:nvPr/>
        </p:nvSpPr>
        <p:spPr>
          <a:xfrm>
            <a:off x="2124660" y="492921"/>
            <a:ext cx="2395320"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Wrap-Up</a:t>
            </a:r>
          </a:p>
        </p:txBody>
      </p:sp>
      <p:sp>
        <p:nvSpPr>
          <p:cNvPr id="9" name="Content Placeholder 2">
            <a:extLst>
              <a:ext uri="{FF2B5EF4-FFF2-40B4-BE49-F238E27FC236}">
                <a16:creationId xmlns:a16="http://schemas.microsoft.com/office/drawing/2014/main" id="{18223773-F400-9E4A-A212-78C24130DFCF}"/>
              </a:ext>
            </a:extLst>
          </p:cNvPr>
          <p:cNvSpPr txBox="1">
            <a:spLocks/>
          </p:cNvSpPr>
          <p:nvPr/>
        </p:nvSpPr>
        <p:spPr>
          <a:xfrm>
            <a:off x="1292616" y="2886293"/>
            <a:ext cx="10588774" cy="140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t>Activity Identification Code: </a:t>
            </a:r>
            <a:r>
              <a:rPr lang="en-US" sz="2400" dirty="0">
                <a:solidFill>
                  <a:srgbClr val="FF0000"/>
                </a:solidFill>
              </a:rPr>
              <a:t>27torn</a:t>
            </a:r>
            <a:endParaRPr lang="en-US" sz="2200" b="1" dirty="0">
              <a:solidFill>
                <a:srgbClr val="FF0000"/>
              </a:solidFill>
            </a:endParaRPr>
          </a:p>
          <a:p>
            <a:pPr marL="0" indent="0">
              <a:buNone/>
            </a:pPr>
            <a:r>
              <a:rPr lang="en-US" sz="2200" b="1" dirty="0"/>
              <a:t>Due Date: </a:t>
            </a:r>
            <a:r>
              <a:rPr lang="en-US" sz="2200" dirty="0"/>
              <a:t>Thursday, August 19, 2021 at 5:00 PM </a:t>
            </a:r>
          </a:p>
          <a:p>
            <a:pPr marL="0" indent="0">
              <a:buNone/>
            </a:pPr>
            <a:r>
              <a:rPr lang="en-US" sz="2200" dirty="0"/>
              <a:t>Text the activity identification code to (828) 216-8114 or </a:t>
            </a:r>
            <a:r>
              <a:rPr lang="en-US" sz="2200" dirty="0">
                <a:solidFill>
                  <a:schemeClr val="bg2">
                    <a:lumMod val="25000"/>
                  </a:schemeClr>
                </a:solidFill>
                <a:hlinkClick r:id="rId2">
                  <a:extLst>
                    <a:ext uri="{A12FA001-AC4F-418D-AE19-62706E023703}">
                      <ahyp:hlinkClr xmlns:ahyp="http://schemas.microsoft.com/office/drawing/2018/hyperlinkcolor" val="tx"/>
                    </a:ext>
                  </a:extLst>
                </a:hlinkClick>
              </a:rPr>
              <a:t>www.eeds.com</a:t>
            </a:r>
            <a:r>
              <a:rPr lang="en-US" sz="2200" dirty="0">
                <a:solidFill>
                  <a:schemeClr val="bg2">
                    <a:lumMod val="25000"/>
                  </a:schemeClr>
                </a:solidFill>
              </a:rPr>
              <a:t> </a:t>
            </a:r>
            <a:endParaRPr lang="en-US" sz="2400" dirty="0">
              <a:solidFill>
                <a:srgbClr val="B57001"/>
              </a:solidFill>
              <a:cs typeface="Calibri" panose="020F0502020204030204" pitchFamily="34" charset="0"/>
            </a:endParaRPr>
          </a:p>
        </p:txBody>
      </p:sp>
      <p:pic>
        <p:nvPicPr>
          <p:cNvPr id="8" name="Graphic 7" descr="Graduation cap with solid fill">
            <a:extLst>
              <a:ext uri="{FF2B5EF4-FFF2-40B4-BE49-F238E27FC236}">
                <a16:creationId xmlns:a16="http://schemas.microsoft.com/office/drawing/2014/main" id="{4B21C219-133D-3D45-964B-DB1CC96BE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610" y="2974065"/>
            <a:ext cx="914400" cy="914400"/>
          </a:xfrm>
          <a:prstGeom prst="rect">
            <a:avLst/>
          </a:prstGeom>
        </p:spPr>
      </p:pic>
      <p:sp>
        <p:nvSpPr>
          <p:cNvPr id="2" name="Rectangle 1">
            <a:extLst>
              <a:ext uri="{FF2B5EF4-FFF2-40B4-BE49-F238E27FC236}">
                <a16:creationId xmlns:a16="http://schemas.microsoft.com/office/drawing/2014/main" id="{D246AFA2-9695-BF4A-81FD-AE49CB02FBC6}"/>
              </a:ext>
            </a:extLst>
          </p:cNvPr>
          <p:cNvSpPr/>
          <p:nvPr/>
        </p:nvSpPr>
        <p:spPr>
          <a:xfrm>
            <a:off x="1292616" y="1864386"/>
            <a:ext cx="7786910" cy="461665"/>
          </a:xfrm>
          <a:prstGeom prst="rect">
            <a:avLst/>
          </a:prstGeom>
        </p:spPr>
        <p:txBody>
          <a:bodyPr wrap="square">
            <a:spAutoFit/>
          </a:bodyPr>
          <a:lstStyle/>
          <a:p>
            <a:r>
              <a:rPr lang="en-US" sz="2400" b="1" dirty="0">
                <a:cs typeface="Calibri"/>
              </a:rPr>
              <a:t>Don’t forget to </a:t>
            </a:r>
            <a:r>
              <a:rPr lang="en-US" sz="2400" b="1" u="sng" dirty="0">
                <a:solidFill>
                  <a:srgbClr val="004C97"/>
                </a:solidFill>
                <a:cs typeface="Calibri"/>
              </a:rPr>
              <a:t>sign-in</a:t>
            </a:r>
            <a:r>
              <a:rPr lang="en-US" sz="2400" b="1" dirty="0">
                <a:solidFill>
                  <a:srgbClr val="004C97"/>
                </a:solidFill>
                <a:cs typeface="Calibri"/>
              </a:rPr>
              <a:t> </a:t>
            </a:r>
            <a:r>
              <a:rPr lang="en-US" sz="2400" b="1" dirty="0">
                <a:cs typeface="Calibri"/>
              </a:rPr>
              <a:t>by putting your name in the chat box.</a:t>
            </a:r>
          </a:p>
        </p:txBody>
      </p:sp>
      <p:sp>
        <p:nvSpPr>
          <p:cNvPr id="3" name="Rectangle 2">
            <a:extLst>
              <a:ext uri="{FF2B5EF4-FFF2-40B4-BE49-F238E27FC236}">
                <a16:creationId xmlns:a16="http://schemas.microsoft.com/office/drawing/2014/main" id="{CB2B2FB8-30E2-AF44-AC2E-EB1A40E67076}"/>
              </a:ext>
            </a:extLst>
          </p:cNvPr>
          <p:cNvSpPr/>
          <p:nvPr/>
        </p:nvSpPr>
        <p:spPr>
          <a:xfrm>
            <a:off x="1292616" y="4705214"/>
            <a:ext cx="10178024" cy="1107996"/>
          </a:xfrm>
          <a:prstGeom prst="rect">
            <a:avLst/>
          </a:prstGeom>
        </p:spPr>
        <p:txBody>
          <a:bodyPr wrap="square">
            <a:spAutoFit/>
          </a:bodyPr>
          <a:lstStyle/>
          <a:p>
            <a:r>
              <a:rPr lang="en-US" sz="2200" dirty="0">
                <a:cs typeface="Calibri" panose="020F0502020204030204" pitchFamily="34" charset="0"/>
              </a:rPr>
              <a:t>A recording of the previous session didactics and toolbox items are available on the MCA website on the </a:t>
            </a:r>
            <a:r>
              <a:rPr lang="en-US" sz="2200" dirty="0" err="1">
                <a:cs typeface="Calibri" panose="020F0502020204030204" pitchFamily="34" charset="0"/>
              </a:rPr>
              <a:t>Telementoring</a:t>
            </a:r>
            <a:r>
              <a:rPr lang="en-US" sz="2200" dirty="0">
                <a:cs typeface="Calibri" panose="020F0502020204030204" pitchFamily="34" charset="0"/>
              </a:rPr>
              <a:t> page. </a:t>
            </a:r>
            <a:r>
              <a:rPr lang="en-US" sz="2200" dirty="0">
                <a:cs typeface="Calibri" panose="020F0502020204030204" pitchFamily="34" charset="0"/>
                <a:hlinkClick r:id="rId5"/>
              </a:rPr>
              <a:t>www.masoniccanceralliance.org</a:t>
            </a:r>
            <a:endParaRPr lang="en-US" sz="2200" dirty="0">
              <a:cs typeface="Calibri" panose="020F0502020204030204" pitchFamily="34" charset="0"/>
            </a:endParaRPr>
          </a:p>
          <a:p>
            <a:endParaRPr lang="en-US" sz="2200" dirty="0">
              <a:solidFill>
                <a:schemeClr val="tx1">
                  <a:lumMod val="65000"/>
                  <a:lumOff val="35000"/>
                </a:schemeClr>
              </a:solidFill>
              <a:cs typeface="Calibri" panose="020F0502020204030204" pitchFamily="34" charset="0"/>
            </a:endParaRPr>
          </a:p>
        </p:txBody>
      </p:sp>
      <p:pic>
        <p:nvPicPr>
          <p:cNvPr id="10" name="Picture 9" descr="Icon&#10;&#10;Description automatically generated">
            <a:extLst>
              <a:ext uri="{FF2B5EF4-FFF2-40B4-BE49-F238E27FC236}">
                <a16:creationId xmlns:a16="http://schemas.microsoft.com/office/drawing/2014/main" id="{299CB097-1795-A14C-82C2-F7B0A91C204F}"/>
              </a:ext>
            </a:extLst>
          </p:cNvPr>
          <p:cNvPicPr>
            <a:picLocks noChangeAspect="1"/>
          </p:cNvPicPr>
          <p:nvPr/>
        </p:nvPicPr>
        <p:blipFill>
          <a:blip r:embed="rId6"/>
          <a:stretch>
            <a:fillRect/>
          </a:stretch>
        </p:blipFill>
        <p:spPr>
          <a:xfrm>
            <a:off x="416737" y="4714013"/>
            <a:ext cx="761137" cy="761137"/>
          </a:xfrm>
          <a:prstGeom prst="rect">
            <a:avLst/>
          </a:prstGeom>
        </p:spPr>
      </p:pic>
      <p:pic>
        <p:nvPicPr>
          <p:cNvPr id="12" name="Picture 2" descr="Bullhorn Icon - Circle png - free transparent png images - pngaaa.com">
            <a:extLst>
              <a:ext uri="{FF2B5EF4-FFF2-40B4-BE49-F238E27FC236}">
                <a16:creationId xmlns:a16="http://schemas.microsoft.com/office/drawing/2014/main" id="{711E66E5-D597-CE47-8973-8E7DF3CE1B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072" t="8781" r="21892" b="8781"/>
          <a:stretch/>
        </p:blipFill>
        <p:spPr bwMode="auto">
          <a:xfrm>
            <a:off x="575774" y="259369"/>
            <a:ext cx="1148575" cy="1113437"/>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F83D78E-D1FE-8A42-8395-817E494E69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2958" y="816086"/>
            <a:ext cx="3439042" cy="343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485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810670-2719-854D-88B6-258166F1983F}"/>
              </a:ext>
            </a:extLst>
          </p:cNvPr>
          <p:cNvSpPr/>
          <p:nvPr/>
        </p:nvSpPr>
        <p:spPr>
          <a:xfrm>
            <a:off x="0" y="367258"/>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C9D95ED-8312-374B-B867-C8E96F221685}"/>
              </a:ext>
            </a:extLst>
          </p:cNvPr>
          <p:cNvPicPr>
            <a:picLocks noChangeAspect="1"/>
          </p:cNvPicPr>
          <p:nvPr/>
        </p:nvPicPr>
        <p:blipFill>
          <a:blip r:embed="rId2">
            <a:alphaModFix amt="5000"/>
          </a:blip>
          <a:stretch>
            <a:fillRect/>
          </a:stretch>
        </p:blipFill>
        <p:spPr>
          <a:xfrm>
            <a:off x="1943423" y="-588879"/>
            <a:ext cx="8305153" cy="8305153"/>
          </a:xfrm>
          <a:prstGeom prst="rect">
            <a:avLst/>
          </a:prstGeom>
        </p:spPr>
      </p:pic>
      <p:sp>
        <p:nvSpPr>
          <p:cNvPr id="5" name="TextBox 4">
            <a:extLst>
              <a:ext uri="{FF2B5EF4-FFF2-40B4-BE49-F238E27FC236}">
                <a16:creationId xmlns:a16="http://schemas.microsoft.com/office/drawing/2014/main" id="{89C42ED1-6FCC-524E-93DB-59FFBF91060E}"/>
              </a:ext>
            </a:extLst>
          </p:cNvPr>
          <p:cNvSpPr txBox="1"/>
          <p:nvPr/>
        </p:nvSpPr>
        <p:spPr>
          <a:xfrm>
            <a:off x="1118239" y="585333"/>
            <a:ext cx="9955520" cy="523220"/>
          </a:xfrm>
          <a:prstGeom prst="rect">
            <a:avLst/>
          </a:prstGeom>
          <a:noFill/>
        </p:spPr>
        <p:txBody>
          <a:bodyPr wrap="square" rtlCol="0">
            <a:spAutoFit/>
          </a:bodyPr>
          <a:lstStyle/>
          <a:p>
            <a:r>
              <a:rPr lang="en-US" sz="2800" b="1" dirty="0">
                <a:solidFill>
                  <a:srgbClr val="004174"/>
                </a:solidFill>
                <a:latin typeface="Century Gothic" panose="020B0502020202020204" pitchFamily="34" charset="0"/>
              </a:rPr>
              <a:t>Continuing Education Credit or Certificate of Attendance</a:t>
            </a:r>
          </a:p>
        </p:txBody>
      </p:sp>
      <p:pic>
        <p:nvPicPr>
          <p:cNvPr id="7" name="Graphic 6" descr="Graduation cap with solid fill">
            <a:extLst>
              <a:ext uri="{FF2B5EF4-FFF2-40B4-BE49-F238E27FC236}">
                <a16:creationId xmlns:a16="http://schemas.microsoft.com/office/drawing/2014/main" id="{10AE3331-A20C-F047-9588-660EAEE4EE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839" y="389743"/>
            <a:ext cx="914400" cy="914400"/>
          </a:xfrm>
          <a:prstGeom prst="rect">
            <a:avLst/>
          </a:prstGeom>
        </p:spPr>
      </p:pic>
      <p:sp>
        <p:nvSpPr>
          <p:cNvPr id="10" name="Rectangle 9">
            <a:extLst>
              <a:ext uri="{FF2B5EF4-FFF2-40B4-BE49-F238E27FC236}">
                <a16:creationId xmlns:a16="http://schemas.microsoft.com/office/drawing/2014/main" id="{4FC28A95-7664-3B4E-9939-47AA9F6039AC}"/>
              </a:ext>
            </a:extLst>
          </p:cNvPr>
          <p:cNvSpPr/>
          <p:nvPr/>
        </p:nvSpPr>
        <p:spPr>
          <a:xfrm>
            <a:off x="408972" y="1855537"/>
            <a:ext cx="11783028" cy="3416320"/>
          </a:xfrm>
          <a:prstGeom prst="rect">
            <a:avLst/>
          </a:prstGeom>
        </p:spPr>
        <p:txBody>
          <a:bodyPr wrap="square">
            <a:spAutoFit/>
          </a:bodyPr>
          <a:lstStyle/>
          <a:p>
            <a:pPr lvl="0" algn="ctr"/>
            <a:r>
              <a:rPr lang="en-US" sz="2800" dirty="0"/>
              <a:t>ACTIVITY IDENTIFICATION/SIGN IN CODE: </a:t>
            </a:r>
            <a:r>
              <a:rPr lang="en-US" sz="2800" dirty="0">
                <a:solidFill>
                  <a:srgbClr val="FF0000"/>
                </a:solidFill>
              </a:rPr>
              <a:t>27torn</a:t>
            </a:r>
            <a:endParaRPr lang="en-US" sz="3600" b="1" dirty="0">
              <a:solidFill>
                <a:srgbClr val="FF0000"/>
              </a:solidFill>
            </a:endParaRPr>
          </a:p>
          <a:p>
            <a:pPr lvl="0" algn="ctr"/>
            <a:endParaRPr lang="en-US" sz="2000" dirty="0"/>
          </a:p>
          <a:p>
            <a:pPr lvl="0" algn="ctr"/>
            <a:r>
              <a:rPr lang="en-US" sz="2000" dirty="0"/>
              <a:t>DEADLINE TO ENTER CODE AND COMPLETE EVALUATION: </a:t>
            </a:r>
            <a:r>
              <a:rPr lang="en-US" sz="2000" dirty="0">
                <a:solidFill>
                  <a:srgbClr val="FF0000"/>
                </a:solidFill>
              </a:rPr>
              <a:t>Thursday, August 19, 2021 at 5:00 PM </a:t>
            </a:r>
          </a:p>
          <a:p>
            <a:pPr lvl="0" algn="ctr"/>
            <a:endParaRPr lang="en-US" sz="2000" dirty="0"/>
          </a:p>
          <a:p>
            <a:pPr lvl="0"/>
            <a:endParaRPr lang="en-US" sz="2000" dirty="0"/>
          </a:p>
          <a:p>
            <a:pPr lvl="0" algn="ctr"/>
            <a:r>
              <a:rPr lang="en-US" sz="2000" dirty="0"/>
              <a:t>Using your mobile phone, you can text the activity identification code to (828) 216-8114. </a:t>
            </a:r>
          </a:p>
          <a:p>
            <a:pPr lvl="0" algn="ctr"/>
            <a:r>
              <a:rPr lang="en-US" sz="2000" b="1" dirty="0"/>
              <a:t>OR</a:t>
            </a:r>
            <a:endParaRPr lang="en-US" sz="2000" dirty="0"/>
          </a:p>
          <a:p>
            <a:pPr lvl="0" algn="ctr"/>
            <a:r>
              <a:rPr lang="en-US" sz="2000" dirty="0"/>
              <a:t>Accessing </a:t>
            </a:r>
            <a:r>
              <a:rPr lang="en-US" sz="2000" u="sng" dirty="0">
                <a:hlinkClick r:id="rId5"/>
              </a:rPr>
              <a:t>www.eeds.com</a:t>
            </a:r>
            <a:r>
              <a:rPr lang="en-US" sz="2000" dirty="0"/>
              <a:t> from a mobile device or PC and entering the activity identification code; </a:t>
            </a:r>
          </a:p>
          <a:p>
            <a:pPr algn="ctr"/>
            <a:r>
              <a:rPr lang="en-US" sz="2000" b="1" dirty="0"/>
              <a:t>OR</a:t>
            </a:r>
          </a:p>
          <a:p>
            <a:pPr lvl="0" algn="ctr"/>
            <a:r>
              <a:rPr lang="en-US" sz="2000" dirty="0"/>
              <a:t>Downloading the eeds mobile app (iOS, Android) and using the activity identification code to sign-in to events.</a:t>
            </a:r>
          </a:p>
        </p:txBody>
      </p:sp>
    </p:spTree>
    <p:extLst>
      <p:ext uri="{BB962C8B-B14F-4D97-AF65-F5344CB8AC3E}">
        <p14:creationId xmlns:p14="http://schemas.microsoft.com/office/powerpoint/2010/main" val="321857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4C430B-6AE7-2047-BA45-BD437D38B9B0}"/>
              </a:ext>
            </a:extLst>
          </p:cNvPr>
          <p:cNvPicPr>
            <a:picLocks noChangeAspect="1"/>
          </p:cNvPicPr>
          <p:nvPr/>
        </p:nvPicPr>
        <p:blipFill>
          <a:blip r:embed="rId2">
            <a:alphaModFix amt="5000"/>
          </a:blip>
          <a:stretch>
            <a:fillRect/>
          </a:stretch>
        </p:blipFill>
        <p:spPr>
          <a:xfrm>
            <a:off x="1943421" y="-618320"/>
            <a:ext cx="8305153" cy="8305153"/>
          </a:xfrm>
          <a:prstGeom prst="rect">
            <a:avLst/>
          </a:prstGeom>
        </p:spPr>
      </p:pic>
      <p:sp>
        <p:nvSpPr>
          <p:cNvPr id="5" name="TextBox 4">
            <a:extLst>
              <a:ext uri="{FF2B5EF4-FFF2-40B4-BE49-F238E27FC236}">
                <a16:creationId xmlns:a16="http://schemas.microsoft.com/office/drawing/2014/main" id="{65186D3C-A348-FC4B-AFEC-6FF47AA6FDA3}"/>
              </a:ext>
            </a:extLst>
          </p:cNvPr>
          <p:cNvSpPr txBox="1"/>
          <p:nvPr/>
        </p:nvSpPr>
        <p:spPr>
          <a:xfrm>
            <a:off x="4277806" y="501293"/>
            <a:ext cx="3636387"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Funding Source</a:t>
            </a:r>
          </a:p>
        </p:txBody>
      </p:sp>
      <p:sp>
        <p:nvSpPr>
          <p:cNvPr id="6" name="TextBox 5">
            <a:extLst>
              <a:ext uri="{FF2B5EF4-FFF2-40B4-BE49-F238E27FC236}">
                <a16:creationId xmlns:a16="http://schemas.microsoft.com/office/drawing/2014/main" id="{EC0D2BDC-B493-DF4D-B900-52290356A901}"/>
              </a:ext>
            </a:extLst>
          </p:cNvPr>
          <p:cNvSpPr txBox="1"/>
          <p:nvPr/>
        </p:nvSpPr>
        <p:spPr>
          <a:xfrm>
            <a:off x="936603" y="2841758"/>
            <a:ext cx="10318787" cy="1384995"/>
          </a:xfrm>
          <a:prstGeom prst="rect">
            <a:avLst/>
          </a:prstGeom>
          <a:noFill/>
        </p:spPr>
        <p:txBody>
          <a:bodyPr wrap="square" rtlCol="0">
            <a:spAutoFit/>
          </a:bodyPr>
          <a:lstStyle/>
          <a:p>
            <a:pPr algn="ctr"/>
            <a:r>
              <a:rPr lang="en-US" sz="2800" dirty="0">
                <a:solidFill>
                  <a:srgbClr val="004174"/>
                </a:solidFill>
              </a:rPr>
              <a:t>This project is funded by a Pfizer Independent Grant for Learning and Change with additional support from The University of Kansas Cancer Center and Masonic Cancer Alliance.</a:t>
            </a:r>
          </a:p>
        </p:txBody>
      </p:sp>
      <p:sp>
        <p:nvSpPr>
          <p:cNvPr id="7" name="Rectangle 6">
            <a:extLst>
              <a:ext uri="{FF2B5EF4-FFF2-40B4-BE49-F238E27FC236}">
                <a16:creationId xmlns:a16="http://schemas.microsoft.com/office/drawing/2014/main" id="{59FEDC9C-BACD-A649-AD92-CACD7EEACCD7}"/>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350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ABF60D-8E78-1D49-BD88-B7D9550339CE}"/>
              </a:ext>
            </a:extLst>
          </p:cNvPr>
          <p:cNvSpPr txBox="1"/>
          <p:nvPr/>
        </p:nvSpPr>
        <p:spPr>
          <a:xfrm>
            <a:off x="4832682" y="501293"/>
            <a:ext cx="2526622"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Recording</a:t>
            </a:r>
          </a:p>
        </p:txBody>
      </p:sp>
      <p:sp>
        <p:nvSpPr>
          <p:cNvPr id="10" name="TextBox 9">
            <a:extLst>
              <a:ext uri="{FF2B5EF4-FFF2-40B4-BE49-F238E27FC236}">
                <a16:creationId xmlns:a16="http://schemas.microsoft.com/office/drawing/2014/main" id="{6E25E727-1F5D-FE42-939F-BC31924E18F2}"/>
              </a:ext>
            </a:extLst>
          </p:cNvPr>
          <p:cNvSpPr txBox="1"/>
          <p:nvPr/>
        </p:nvSpPr>
        <p:spPr>
          <a:xfrm>
            <a:off x="539255" y="3179491"/>
            <a:ext cx="11113476" cy="1225848"/>
          </a:xfrm>
          <a:prstGeom prst="rect">
            <a:avLst/>
          </a:prstGeom>
          <a:noFill/>
        </p:spPr>
        <p:txBody>
          <a:bodyPr wrap="square" rtlCol="0">
            <a:spAutoFit/>
          </a:bodyPr>
          <a:lstStyle/>
          <a:p>
            <a:pPr algn="ctr">
              <a:lnSpc>
                <a:spcPct val="150000"/>
              </a:lnSpc>
            </a:pPr>
            <a:r>
              <a:rPr lang="en-US" sz="2400" dirty="0">
                <a:solidFill>
                  <a:srgbClr val="004174"/>
                </a:solidFill>
              </a:rPr>
              <a:t>This ECHO session will be recorded for educational and quality improvement purposes.</a:t>
            </a:r>
          </a:p>
          <a:p>
            <a:pPr algn="ctr">
              <a:lnSpc>
                <a:spcPct val="150000"/>
              </a:lnSpc>
            </a:pPr>
            <a:r>
              <a:rPr lang="en-US" sz="2800" b="1" dirty="0">
                <a:solidFill>
                  <a:srgbClr val="004174"/>
                </a:solidFill>
              </a:rPr>
              <a:t>By participating in this ECHO clinic, you are consenting to be recorded. </a:t>
            </a:r>
          </a:p>
        </p:txBody>
      </p:sp>
      <p:pic>
        <p:nvPicPr>
          <p:cNvPr id="8200" name="Picture 8" descr="Zoom Icon Logo transparent PNG - StickPNG">
            <a:extLst>
              <a:ext uri="{FF2B5EF4-FFF2-40B4-BE49-F238E27FC236}">
                <a16:creationId xmlns:a16="http://schemas.microsoft.com/office/drawing/2014/main" id="{8863932D-3332-5E42-A066-118DA920FE55}"/>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3373261" y="1244875"/>
            <a:ext cx="5445467" cy="5445467"/>
          </a:xfrm>
          <a:prstGeom prst="rect">
            <a:avLst/>
          </a:prstGeom>
          <a:noFill/>
          <a:effectLst>
            <a:glow>
              <a:schemeClr val="accent1">
                <a:alpha val="40000"/>
              </a:schemeClr>
            </a:glow>
            <a:softEdge rad="317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306A696-E9EC-0D4F-A37F-90FD47C9064E}"/>
              </a:ext>
            </a:extLst>
          </p:cNvPr>
          <p:cNvSpPr/>
          <p:nvPr/>
        </p:nvSpPr>
        <p:spPr>
          <a:xfrm>
            <a:off x="0" y="344774"/>
            <a:ext cx="12192000" cy="959370"/>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6395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5994419-6E89-5D43-924C-214466EDDE32}"/>
              </a:ext>
            </a:extLst>
          </p:cNvPr>
          <p:cNvSpPr/>
          <p:nvPr/>
        </p:nvSpPr>
        <p:spPr>
          <a:xfrm>
            <a:off x="0" y="444495"/>
            <a:ext cx="8161006" cy="746053"/>
          </a:xfrm>
          <a:prstGeom prst="rect">
            <a:avLst/>
          </a:prstGeom>
          <a:solidFill>
            <a:srgbClr val="00497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4DB1742-E2C2-4E49-BCBA-4198D09D5FFD}"/>
              </a:ext>
            </a:extLst>
          </p:cNvPr>
          <p:cNvSpPr txBox="1"/>
          <p:nvPr/>
        </p:nvSpPr>
        <p:spPr>
          <a:xfrm>
            <a:off x="4128791" y="501292"/>
            <a:ext cx="4108555" cy="646331"/>
          </a:xfrm>
          <a:prstGeom prst="rect">
            <a:avLst/>
          </a:prstGeom>
          <a:noFill/>
        </p:spPr>
        <p:txBody>
          <a:bodyPr wrap="square" rtlCol="0">
            <a:spAutoFit/>
          </a:bodyPr>
          <a:lstStyle/>
          <a:p>
            <a:r>
              <a:rPr lang="en-US" sz="3600" b="1" dirty="0">
                <a:solidFill>
                  <a:srgbClr val="004174"/>
                </a:solidFill>
                <a:latin typeface="Century Gothic" panose="020B0502020202020204" pitchFamily="34" charset="0"/>
              </a:rPr>
              <a:t>ECHO Clinic Tips</a:t>
            </a:r>
          </a:p>
        </p:txBody>
      </p:sp>
      <p:grpSp>
        <p:nvGrpSpPr>
          <p:cNvPr id="23" name="Group 22">
            <a:extLst>
              <a:ext uri="{FF2B5EF4-FFF2-40B4-BE49-F238E27FC236}">
                <a16:creationId xmlns:a16="http://schemas.microsoft.com/office/drawing/2014/main" id="{D4A7EA90-FB95-154B-B46C-0E46E07A9D47}"/>
              </a:ext>
            </a:extLst>
          </p:cNvPr>
          <p:cNvGrpSpPr/>
          <p:nvPr/>
        </p:nvGrpSpPr>
        <p:grpSpPr>
          <a:xfrm>
            <a:off x="236600" y="4135665"/>
            <a:ext cx="3678937" cy="2124856"/>
            <a:chOff x="7848439" y="1304144"/>
            <a:chExt cx="3678937" cy="2124856"/>
          </a:xfrm>
        </p:grpSpPr>
        <p:pic>
          <p:nvPicPr>
            <p:cNvPr id="9220" name="Picture 4" descr="Zoom call etiquette – Academic Technology Help Center">
              <a:extLst>
                <a:ext uri="{FF2B5EF4-FFF2-40B4-BE49-F238E27FC236}">
                  <a16:creationId xmlns:a16="http://schemas.microsoft.com/office/drawing/2014/main" id="{BBE070CC-04B5-9846-8595-59ABFBD99E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26" t="28464" b="8495"/>
            <a:stretch/>
          </p:blipFill>
          <p:spPr bwMode="auto">
            <a:xfrm>
              <a:off x="7851647" y="2112264"/>
              <a:ext cx="3675729" cy="131673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C40C5825-9496-C649-9ACE-842425380168}"/>
                </a:ext>
              </a:extLst>
            </p:cNvPr>
            <p:cNvSpPr/>
            <p:nvPr/>
          </p:nvSpPr>
          <p:spPr>
            <a:xfrm>
              <a:off x="7848439" y="1304144"/>
              <a:ext cx="3678937" cy="746811"/>
            </a:xfrm>
            <a:prstGeom prst="roundRect">
              <a:avLst/>
            </a:prstGeom>
            <a:solidFill>
              <a:schemeClr val="bg2">
                <a:lumMod val="75000"/>
                <a:alpha val="6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174"/>
                </a:solidFill>
              </a:endParaRPr>
            </a:p>
            <a:p>
              <a:pPr algn="ctr"/>
              <a:r>
                <a:rPr lang="en-US" sz="2000" b="1" dirty="0">
                  <a:solidFill>
                    <a:srgbClr val="004174"/>
                  </a:solidFill>
                </a:rPr>
                <a:t>MUTE YOURSELF</a:t>
              </a:r>
            </a:p>
            <a:p>
              <a:pPr algn="ctr"/>
              <a:r>
                <a:rPr lang="en-US" dirty="0">
                  <a:solidFill>
                    <a:srgbClr val="004174"/>
                  </a:solidFill>
                </a:rPr>
                <a:t>when you’re not speaking.</a:t>
              </a:r>
            </a:p>
            <a:p>
              <a:pPr algn="ctr"/>
              <a:endParaRPr lang="en-US" dirty="0">
                <a:solidFill>
                  <a:schemeClr val="accent3"/>
                </a:solidFill>
              </a:endParaRPr>
            </a:p>
          </p:txBody>
        </p:sp>
      </p:grpSp>
      <p:grpSp>
        <p:nvGrpSpPr>
          <p:cNvPr id="24" name="Group 23">
            <a:extLst>
              <a:ext uri="{FF2B5EF4-FFF2-40B4-BE49-F238E27FC236}">
                <a16:creationId xmlns:a16="http://schemas.microsoft.com/office/drawing/2014/main" id="{97021D05-1FDA-2646-AE7D-EDD205790734}"/>
              </a:ext>
            </a:extLst>
          </p:cNvPr>
          <p:cNvGrpSpPr/>
          <p:nvPr/>
        </p:nvGrpSpPr>
        <p:grpSpPr>
          <a:xfrm>
            <a:off x="27684" y="1322355"/>
            <a:ext cx="4171408" cy="2641606"/>
            <a:chOff x="7736194" y="160623"/>
            <a:chExt cx="4171408" cy="2641606"/>
          </a:xfrm>
        </p:grpSpPr>
        <p:sp>
          <p:nvSpPr>
            <p:cNvPr id="22" name="Rounded Rectangle 21">
              <a:extLst>
                <a:ext uri="{FF2B5EF4-FFF2-40B4-BE49-F238E27FC236}">
                  <a16:creationId xmlns:a16="http://schemas.microsoft.com/office/drawing/2014/main" id="{8509B968-4EC4-D448-B6F4-FB032E8338B5}"/>
                </a:ext>
              </a:extLst>
            </p:cNvPr>
            <p:cNvSpPr/>
            <p:nvPr/>
          </p:nvSpPr>
          <p:spPr>
            <a:xfrm>
              <a:off x="8449056" y="160623"/>
              <a:ext cx="2746726" cy="2641606"/>
            </a:xfrm>
            <a:prstGeom prst="roundRect">
              <a:avLst/>
            </a:prstGeom>
            <a:solidFill>
              <a:schemeClr val="bg2">
                <a:lumMod val="75000"/>
                <a:alpha val="6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4174"/>
                </a:solidFill>
              </a:endParaRPr>
            </a:p>
            <a:p>
              <a:pPr algn="ctr"/>
              <a:endParaRPr lang="en-US" dirty="0">
                <a:solidFill>
                  <a:schemeClr val="accent3"/>
                </a:solidFill>
              </a:endParaRPr>
            </a:p>
          </p:txBody>
        </p:sp>
        <p:sp>
          <p:nvSpPr>
            <p:cNvPr id="12" name="Rectangle 11">
              <a:extLst>
                <a:ext uri="{FF2B5EF4-FFF2-40B4-BE49-F238E27FC236}">
                  <a16:creationId xmlns:a16="http://schemas.microsoft.com/office/drawing/2014/main" id="{89414C73-0B87-784C-98FA-7E6C16145F13}"/>
                </a:ext>
              </a:extLst>
            </p:cNvPr>
            <p:cNvSpPr/>
            <p:nvPr/>
          </p:nvSpPr>
          <p:spPr>
            <a:xfrm>
              <a:off x="7736194" y="332327"/>
              <a:ext cx="4171408" cy="954107"/>
            </a:xfrm>
            <a:prstGeom prst="rect">
              <a:avLst/>
            </a:prstGeom>
          </p:spPr>
          <p:txBody>
            <a:bodyPr wrap="square">
              <a:spAutoFit/>
            </a:bodyPr>
            <a:lstStyle/>
            <a:p>
              <a:pPr algn="ctr"/>
              <a:r>
                <a:rPr lang="en-US" sz="2000" b="1" dirty="0">
                  <a:solidFill>
                    <a:srgbClr val="004174"/>
                  </a:solidFill>
                </a:rPr>
                <a:t>TESTING 1, 2, 3</a:t>
              </a:r>
            </a:p>
            <a:p>
              <a:pPr algn="ctr"/>
              <a:r>
                <a:rPr lang="en-US" dirty="0">
                  <a:solidFill>
                    <a:srgbClr val="004174"/>
                  </a:solidFill>
                </a:rPr>
                <a:t>Test both audio &amp;</a:t>
              </a:r>
            </a:p>
            <a:p>
              <a:pPr algn="ctr"/>
              <a:r>
                <a:rPr lang="en-US" dirty="0">
                  <a:solidFill>
                    <a:srgbClr val="004174"/>
                  </a:solidFill>
                </a:rPr>
                <a:t>video in advance.</a:t>
              </a:r>
            </a:p>
          </p:txBody>
        </p:sp>
        <p:pic>
          <p:nvPicPr>
            <p:cNvPr id="9224" name="Picture 8" descr="Sound icon PNG">
              <a:extLst>
                <a:ext uri="{FF2B5EF4-FFF2-40B4-BE49-F238E27FC236}">
                  <a16:creationId xmlns:a16="http://schemas.microsoft.com/office/drawing/2014/main" id="{E969BBF1-EB33-1B46-B6E5-802DDA828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866" y="1485540"/>
              <a:ext cx="1172063" cy="1172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0FF0A604-0363-5A48-A0EA-4BA32C9410CC}"/>
              </a:ext>
            </a:extLst>
          </p:cNvPr>
          <p:cNvGrpSpPr/>
          <p:nvPr/>
        </p:nvGrpSpPr>
        <p:grpSpPr>
          <a:xfrm>
            <a:off x="4274082" y="1885738"/>
            <a:ext cx="3436667" cy="4688127"/>
            <a:chOff x="671655" y="2522161"/>
            <a:chExt cx="3920182" cy="5361521"/>
          </a:xfrm>
        </p:grpSpPr>
        <p:sp>
          <p:nvSpPr>
            <p:cNvPr id="34" name="Rounded Rectangle 33">
              <a:extLst>
                <a:ext uri="{FF2B5EF4-FFF2-40B4-BE49-F238E27FC236}">
                  <a16:creationId xmlns:a16="http://schemas.microsoft.com/office/drawing/2014/main" id="{77105E95-7235-D248-AA4C-72778651F7C3}"/>
                </a:ext>
              </a:extLst>
            </p:cNvPr>
            <p:cNvSpPr/>
            <p:nvPr/>
          </p:nvSpPr>
          <p:spPr>
            <a:xfrm>
              <a:off x="671655" y="2522161"/>
              <a:ext cx="3920182" cy="5361521"/>
            </a:xfrm>
            <a:prstGeom prst="roundRect">
              <a:avLst/>
            </a:prstGeom>
            <a:solidFill>
              <a:schemeClr val="bg2">
                <a:lumMod val="75000"/>
                <a:alpha val="6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25" name="Rectangle 24">
              <a:extLst>
                <a:ext uri="{FF2B5EF4-FFF2-40B4-BE49-F238E27FC236}">
                  <a16:creationId xmlns:a16="http://schemas.microsoft.com/office/drawing/2014/main" id="{4FCFDD71-22C8-DF41-823E-BA3D17F8A36C}"/>
                </a:ext>
              </a:extLst>
            </p:cNvPr>
            <p:cNvSpPr/>
            <p:nvPr/>
          </p:nvSpPr>
          <p:spPr>
            <a:xfrm>
              <a:off x="820572" y="2805942"/>
              <a:ext cx="3657719" cy="1091153"/>
            </a:xfrm>
            <a:prstGeom prst="rect">
              <a:avLst/>
            </a:prstGeom>
          </p:spPr>
          <p:txBody>
            <a:bodyPr wrap="square">
              <a:spAutoFit/>
            </a:bodyPr>
            <a:lstStyle/>
            <a:p>
              <a:pPr algn="ctr"/>
              <a:r>
                <a:rPr lang="en-US" sz="2000" b="1" dirty="0">
                  <a:solidFill>
                    <a:srgbClr val="004174"/>
                  </a:solidFill>
                </a:rPr>
                <a:t>PARTICIPATE</a:t>
              </a:r>
            </a:p>
            <a:p>
              <a:pPr algn="ctr"/>
              <a:r>
                <a:rPr lang="en-US" dirty="0">
                  <a:solidFill>
                    <a:srgbClr val="004174"/>
                  </a:solidFill>
                </a:rPr>
                <a:t>Speak clearly, use the chat box, and actively engage.</a:t>
              </a:r>
            </a:p>
          </p:txBody>
        </p:sp>
      </p:grpSp>
      <p:grpSp>
        <p:nvGrpSpPr>
          <p:cNvPr id="21" name="Group 20">
            <a:extLst>
              <a:ext uri="{FF2B5EF4-FFF2-40B4-BE49-F238E27FC236}">
                <a16:creationId xmlns:a16="http://schemas.microsoft.com/office/drawing/2014/main" id="{B22CDD3A-F3FC-0341-B630-F0142F2EA444}"/>
              </a:ext>
            </a:extLst>
          </p:cNvPr>
          <p:cNvGrpSpPr/>
          <p:nvPr/>
        </p:nvGrpSpPr>
        <p:grpSpPr>
          <a:xfrm>
            <a:off x="8069294" y="506412"/>
            <a:ext cx="3921962" cy="5907093"/>
            <a:chOff x="-63563" y="1450663"/>
            <a:chExt cx="3414737" cy="5238342"/>
          </a:xfrm>
        </p:grpSpPr>
        <p:sp>
          <p:nvSpPr>
            <p:cNvPr id="14" name="Rounded Rectangle 13">
              <a:extLst>
                <a:ext uri="{FF2B5EF4-FFF2-40B4-BE49-F238E27FC236}">
                  <a16:creationId xmlns:a16="http://schemas.microsoft.com/office/drawing/2014/main" id="{6F3F4C98-BC8D-5946-8708-7E5F6AE7B691}"/>
                </a:ext>
              </a:extLst>
            </p:cNvPr>
            <p:cNvSpPr/>
            <p:nvPr/>
          </p:nvSpPr>
          <p:spPr>
            <a:xfrm>
              <a:off x="297097" y="1450663"/>
              <a:ext cx="2560484" cy="5238342"/>
            </a:xfrm>
            <a:prstGeom prst="roundRect">
              <a:avLst/>
            </a:prstGeom>
            <a:solidFill>
              <a:schemeClr val="bg2">
                <a:lumMod val="75000"/>
                <a:alpha val="65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pic>
          <p:nvPicPr>
            <p:cNvPr id="15" name="Picture 8">
              <a:extLst>
                <a:ext uri="{FF2B5EF4-FFF2-40B4-BE49-F238E27FC236}">
                  <a16:creationId xmlns:a16="http://schemas.microsoft.com/office/drawing/2014/main" id="{D2B7B8F9-2A7B-5B41-824E-A587B0333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3" y="2935360"/>
              <a:ext cx="2538561" cy="164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6678290E-968C-7641-B0AB-E56032FC3C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289" y="4729043"/>
              <a:ext cx="2500885" cy="17680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5640CF-DAB7-7B40-A30E-2AF98E6E07F3}"/>
                </a:ext>
              </a:extLst>
            </p:cNvPr>
            <p:cNvSpPr txBox="1"/>
            <p:nvPr/>
          </p:nvSpPr>
          <p:spPr>
            <a:xfrm>
              <a:off x="397763" y="1646824"/>
              <a:ext cx="2359152" cy="1091731"/>
            </a:xfrm>
            <a:prstGeom prst="rect">
              <a:avLst/>
            </a:prstGeom>
            <a:noFill/>
          </p:spPr>
          <p:txBody>
            <a:bodyPr wrap="square" rtlCol="0">
              <a:spAutoFit/>
            </a:bodyPr>
            <a:lstStyle/>
            <a:p>
              <a:pPr algn="ctr"/>
              <a:r>
                <a:rPr lang="en-US" sz="2000" b="1" dirty="0">
                  <a:solidFill>
                    <a:srgbClr val="004174"/>
                  </a:solidFill>
                </a:rPr>
                <a:t>CAMERAS ON</a:t>
              </a:r>
            </a:p>
            <a:p>
              <a:pPr algn="ctr"/>
              <a:r>
                <a:rPr lang="en-US" dirty="0">
                  <a:solidFill>
                    <a:srgbClr val="004174"/>
                  </a:solidFill>
                </a:rPr>
                <a:t>Well-lit faces are</a:t>
              </a:r>
            </a:p>
            <a:p>
              <a:pPr algn="ctr"/>
              <a:r>
                <a:rPr lang="en-US" dirty="0">
                  <a:solidFill>
                    <a:srgbClr val="004174"/>
                  </a:solidFill>
                </a:rPr>
                <a:t>more engaging!</a:t>
              </a:r>
            </a:p>
            <a:p>
              <a:endParaRPr lang="en-US" dirty="0"/>
            </a:p>
          </p:txBody>
        </p:sp>
        <p:pic>
          <p:nvPicPr>
            <p:cNvPr id="17" name="Graphic 16" descr="Thumbs up sign with solid fill">
              <a:extLst>
                <a:ext uri="{FF2B5EF4-FFF2-40B4-BE49-F238E27FC236}">
                  <a16:creationId xmlns:a16="http://schemas.microsoft.com/office/drawing/2014/main" id="{E0565D82-2B1A-7E45-BF83-CC2DCDD825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9434" y="3514891"/>
              <a:ext cx="554943" cy="554943"/>
            </a:xfrm>
            <a:prstGeom prst="rect">
              <a:avLst/>
            </a:prstGeom>
          </p:spPr>
        </p:pic>
        <p:pic>
          <p:nvPicPr>
            <p:cNvPr id="20" name="Graphic 19" descr="Thumbs Down with solid fill">
              <a:extLst>
                <a:ext uri="{FF2B5EF4-FFF2-40B4-BE49-F238E27FC236}">
                  <a16:creationId xmlns:a16="http://schemas.microsoft.com/office/drawing/2014/main" id="{706E4AE0-2A44-754B-904F-0D8E69BA21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7603" y="5407337"/>
              <a:ext cx="571181" cy="571181"/>
            </a:xfrm>
            <a:prstGeom prst="rect">
              <a:avLst/>
            </a:prstGeom>
          </p:spPr>
        </p:pic>
      </p:grpSp>
      <p:pic>
        <p:nvPicPr>
          <p:cNvPr id="9238" name="Picture 22" descr="19,548 Zoom Meeting Illustrations &amp; Clip Art - iStock">
            <a:extLst>
              <a:ext uri="{FF2B5EF4-FFF2-40B4-BE49-F238E27FC236}">
                <a16:creationId xmlns:a16="http://schemas.microsoft.com/office/drawing/2014/main" id="{C7510839-AFDE-6F4D-B402-52D074E418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2834" y="3276418"/>
            <a:ext cx="2603853" cy="195289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EA1C280-E726-9D45-A25B-B720CA7332BB}"/>
              </a:ext>
            </a:extLst>
          </p:cNvPr>
          <p:cNvSpPr txBox="1"/>
          <p:nvPr/>
        </p:nvSpPr>
        <p:spPr>
          <a:xfrm>
            <a:off x="3322559" y="39628"/>
            <a:ext cx="916062" cy="1569660"/>
          </a:xfrm>
          <a:prstGeom prst="rect">
            <a:avLst/>
          </a:prstGeom>
          <a:noFill/>
        </p:spPr>
        <p:txBody>
          <a:bodyPr wrap="square" rtlCol="0">
            <a:spAutoFit/>
          </a:bodyPr>
          <a:lstStyle/>
          <a:p>
            <a:r>
              <a:rPr lang="en-US" sz="9600" dirty="0">
                <a:solidFill>
                  <a:srgbClr val="C00000"/>
                </a:solidFill>
                <a:latin typeface="Chalkboard SE" panose="03050602040202020205" pitchFamily="66" charset="77"/>
                <a:cs typeface="Algerian" panose="020F0502020204030204" pitchFamily="34" charset="0"/>
              </a:rPr>
              <a:t>4</a:t>
            </a:r>
          </a:p>
        </p:txBody>
      </p:sp>
      <p:pic>
        <p:nvPicPr>
          <p:cNvPr id="31" name="Picture 30" descr="Logo&#10;&#10;Description automatically generated">
            <a:extLst>
              <a:ext uri="{FF2B5EF4-FFF2-40B4-BE49-F238E27FC236}">
                <a16:creationId xmlns:a16="http://schemas.microsoft.com/office/drawing/2014/main" id="{A05BBDF2-1A4A-034F-8267-1E309D61026C}"/>
              </a:ext>
            </a:extLst>
          </p:cNvPr>
          <p:cNvPicPr>
            <a:picLocks noChangeAspect="1"/>
          </p:cNvPicPr>
          <p:nvPr/>
        </p:nvPicPr>
        <p:blipFill>
          <a:blip r:embed="rId11"/>
          <a:stretch>
            <a:fillRect/>
          </a:stretch>
        </p:blipFill>
        <p:spPr>
          <a:xfrm>
            <a:off x="5235281" y="5460836"/>
            <a:ext cx="1512018" cy="746812"/>
          </a:xfrm>
          <a:prstGeom prst="rect">
            <a:avLst/>
          </a:prstGeom>
        </p:spPr>
      </p:pic>
    </p:spTree>
    <p:extLst>
      <p:ext uri="{BB962C8B-B14F-4D97-AF65-F5344CB8AC3E}">
        <p14:creationId xmlns:p14="http://schemas.microsoft.com/office/powerpoint/2010/main" val="4080942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9919</TotalTime>
  <Words>4069</Words>
  <Application>Microsoft Macintosh PowerPoint</Application>
  <PresentationFormat>Widescreen</PresentationFormat>
  <Paragraphs>353</Paragraphs>
  <Slides>50</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Avenir Book</vt:lpstr>
      <vt:lpstr>Avenir Next</vt:lpstr>
      <vt:lpstr>Calibri</vt:lpstr>
      <vt:lpstr>Calibri Light</vt:lpstr>
      <vt:lpstr>Century Gothic</vt:lpstr>
      <vt:lpstr>Chalkboard SE</vt:lpstr>
      <vt:lpstr>Garamond</vt:lpstr>
      <vt:lpstr>Times New Roman</vt:lpstr>
      <vt:lpstr>Wingdings</vt:lpstr>
      <vt:lpstr>Office Theme</vt:lpstr>
      <vt:lpstr>PowerPoint Presentation</vt:lpstr>
      <vt:lpstr>PowerPoint Presentation</vt:lpstr>
      <vt:lpstr>PowerPoint Presentation</vt:lpstr>
      <vt:lpstr> You must sign in to Zoom with your full name (first and last) so we can confirm your attendance. After  you sign in, if you discover you need to change your name to display your first and last name, click on the ‘Participants’ tab at the bottom of your screen where you see other meeting controls.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Catie Knight</dc:creator>
  <cp:lastModifiedBy>Catie Knight</cp:lastModifiedBy>
  <cp:revision>296</cp:revision>
  <dcterms:created xsi:type="dcterms:W3CDTF">2021-03-02T16:34:15Z</dcterms:created>
  <dcterms:modified xsi:type="dcterms:W3CDTF">2021-08-13T13:20:51Z</dcterms:modified>
</cp:coreProperties>
</file>