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6" r:id="rId1"/>
  </p:sldMasterIdLst>
  <p:notesMasterIdLst>
    <p:notesMasterId r:id="rId35"/>
  </p:notesMasterIdLst>
  <p:sldIdLst>
    <p:sldId id="256" r:id="rId2"/>
    <p:sldId id="257" r:id="rId3"/>
    <p:sldId id="266" r:id="rId4"/>
    <p:sldId id="258" r:id="rId5"/>
    <p:sldId id="259" r:id="rId6"/>
    <p:sldId id="260" r:id="rId7"/>
    <p:sldId id="261" r:id="rId8"/>
    <p:sldId id="263" r:id="rId9"/>
    <p:sldId id="264" r:id="rId10"/>
    <p:sldId id="265" r:id="rId11"/>
    <p:sldId id="292" r:id="rId12"/>
    <p:sldId id="289" r:id="rId13"/>
    <p:sldId id="293" r:id="rId14"/>
    <p:sldId id="294" r:id="rId15"/>
    <p:sldId id="295" r:id="rId16"/>
    <p:sldId id="297" r:id="rId17"/>
    <p:sldId id="298" r:id="rId18"/>
    <p:sldId id="299" r:id="rId19"/>
    <p:sldId id="300" r:id="rId20"/>
    <p:sldId id="301" r:id="rId21"/>
    <p:sldId id="302" r:id="rId22"/>
    <p:sldId id="314" r:id="rId23"/>
    <p:sldId id="303" r:id="rId24"/>
    <p:sldId id="304" r:id="rId25"/>
    <p:sldId id="306" r:id="rId26"/>
    <p:sldId id="305" r:id="rId27"/>
    <p:sldId id="307" r:id="rId28"/>
    <p:sldId id="315" r:id="rId29"/>
    <p:sldId id="309" r:id="rId30"/>
    <p:sldId id="310" r:id="rId31"/>
    <p:sldId id="268" r:id="rId32"/>
    <p:sldId id="269" r:id="rId33"/>
    <p:sldId id="27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97F"/>
    <a:srgbClr val="FFD579"/>
    <a:srgbClr val="EEE5DC"/>
    <a:srgbClr val="F7B363"/>
    <a:srgbClr val="E0B46F"/>
    <a:srgbClr val="004174"/>
    <a:srgbClr val="DAE3E3"/>
    <a:srgbClr val="002D4B"/>
    <a:srgbClr val="92AEA9"/>
    <a:srgbClr val="4242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08"/>
    <p:restoredTop sz="62755"/>
  </p:normalViewPr>
  <p:slideViewPr>
    <p:cSldViewPr snapToGrid="0" snapToObjects="1">
      <p:cViewPr varScale="1">
        <p:scale>
          <a:sx n="83" d="100"/>
          <a:sy n="83" d="100"/>
        </p:scale>
        <p:origin x="600" y="2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F9B4D7-0F9B-467D-8316-206AC2DB67FE}"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84507A3A-A67E-4928-96DD-6A3A58A5B79A}">
      <dgm:prSet custT="1"/>
      <dgm:spPr/>
      <dgm:t>
        <a:bodyPr/>
        <a:lstStyle/>
        <a:p>
          <a:r>
            <a:rPr lang="en-US" sz="2800" dirty="0"/>
            <a:t>Cytoreductive Nephrectomy</a:t>
          </a:r>
        </a:p>
      </dgm:t>
    </dgm:pt>
    <dgm:pt modelId="{5B3AAA63-81BC-429F-9A44-3903F6AB1D38}" type="parTrans" cxnId="{97F5CD6B-9F87-4F99-9B37-59E953EF17C7}">
      <dgm:prSet/>
      <dgm:spPr/>
      <dgm:t>
        <a:bodyPr/>
        <a:lstStyle/>
        <a:p>
          <a:endParaRPr lang="en-US"/>
        </a:p>
      </dgm:t>
    </dgm:pt>
    <dgm:pt modelId="{F6C71D01-BE98-48FF-89D0-7949F1EECACC}" type="sibTrans" cxnId="{97F5CD6B-9F87-4F99-9B37-59E953EF17C7}">
      <dgm:prSet/>
      <dgm:spPr/>
      <dgm:t>
        <a:bodyPr/>
        <a:lstStyle/>
        <a:p>
          <a:endParaRPr lang="en-US"/>
        </a:p>
      </dgm:t>
    </dgm:pt>
    <dgm:pt modelId="{896A5C8A-01DC-4A73-BF2E-A215351A11D4}">
      <dgm:prSet custT="1"/>
      <dgm:spPr/>
      <dgm:t>
        <a:bodyPr/>
        <a:lstStyle/>
        <a:p>
          <a:r>
            <a:rPr lang="en-US" sz="2600" dirty="0"/>
            <a:t>Radical nephrectomy for the purposes of disease control</a:t>
          </a:r>
        </a:p>
      </dgm:t>
    </dgm:pt>
    <dgm:pt modelId="{4F93C3B0-4667-4EB9-B6EC-579673E02E9B}" type="parTrans" cxnId="{26C918E9-4D63-46B0-A223-A6C9DC5694B7}">
      <dgm:prSet/>
      <dgm:spPr/>
      <dgm:t>
        <a:bodyPr/>
        <a:lstStyle/>
        <a:p>
          <a:endParaRPr lang="en-US"/>
        </a:p>
      </dgm:t>
    </dgm:pt>
    <dgm:pt modelId="{63EE274D-19A3-467E-B878-8DB5742017EB}" type="sibTrans" cxnId="{26C918E9-4D63-46B0-A223-A6C9DC5694B7}">
      <dgm:prSet/>
      <dgm:spPr/>
      <dgm:t>
        <a:bodyPr/>
        <a:lstStyle/>
        <a:p>
          <a:endParaRPr lang="en-US"/>
        </a:p>
      </dgm:t>
    </dgm:pt>
    <dgm:pt modelId="{A71F16DD-C824-4E61-97C0-A1AB27DB7556}">
      <dgm:prSet custT="1"/>
      <dgm:spPr/>
      <dgm:t>
        <a:bodyPr/>
        <a:lstStyle/>
        <a:p>
          <a:r>
            <a:rPr lang="en-US" sz="2800" dirty="0"/>
            <a:t>Palliative Nephrectomy </a:t>
          </a:r>
        </a:p>
      </dgm:t>
    </dgm:pt>
    <dgm:pt modelId="{739D7D80-7021-41D3-8B9F-0D87CCD438B1}" type="parTrans" cxnId="{1C1A6F41-1A21-417C-9DEE-CC8C9D82061D}">
      <dgm:prSet/>
      <dgm:spPr/>
      <dgm:t>
        <a:bodyPr/>
        <a:lstStyle/>
        <a:p>
          <a:endParaRPr lang="en-US"/>
        </a:p>
      </dgm:t>
    </dgm:pt>
    <dgm:pt modelId="{12F32244-2959-4430-AA7C-7A7F4299022F}" type="sibTrans" cxnId="{1C1A6F41-1A21-417C-9DEE-CC8C9D82061D}">
      <dgm:prSet/>
      <dgm:spPr/>
      <dgm:t>
        <a:bodyPr/>
        <a:lstStyle/>
        <a:p>
          <a:endParaRPr lang="en-US"/>
        </a:p>
      </dgm:t>
    </dgm:pt>
    <dgm:pt modelId="{FFEA22DF-5AC3-4669-9EA7-568D54FADBC4}">
      <dgm:prSet custT="1"/>
      <dgm:spPr/>
      <dgm:t>
        <a:bodyPr/>
        <a:lstStyle/>
        <a:p>
          <a:pPr algn="l"/>
          <a:r>
            <a:rPr lang="en-US" sz="2600" dirty="0"/>
            <a:t>Radical nephrectomy for the purposes of relieving suffering from a kidney cancer</a:t>
          </a:r>
          <a:endParaRPr lang="en-US" sz="2000" dirty="0"/>
        </a:p>
      </dgm:t>
    </dgm:pt>
    <dgm:pt modelId="{F95C836F-FAAD-4F7C-A805-4EB6AAC96D4D}" type="parTrans" cxnId="{CFA2FA29-6D1B-45F6-A2E7-24AFCF878802}">
      <dgm:prSet/>
      <dgm:spPr/>
      <dgm:t>
        <a:bodyPr/>
        <a:lstStyle/>
        <a:p>
          <a:endParaRPr lang="en-US"/>
        </a:p>
      </dgm:t>
    </dgm:pt>
    <dgm:pt modelId="{4C8289ED-0819-4961-BFB9-B52936597766}" type="sibTrans" cxnId="{CFA2FA29-6D1B-45F6-A2E7-24AFCF878802}">
      <dgm:prSet/>
      <dgm:spPr/>
      <dgm:t>
        <a:bodyPr/>
        <a:lstStyle/>
        <a:p>
          <a:endParaRPr lang="en-US"/>
        </a:p>
      </dgm:t>
    </dgm:pt>
    <dgm:pt modelId="{C53C1501-DDBA-CF45-AD76-84D92594F068}">
      <dgm:prSet custT="1"/>
      <dgm:spPr/>
      <dgm:t>
        <a:bodyPr/>
        <a:lstStyle/>
        <a:p>
          <a:pPr algn="ctr">
            <a:buFontTx/>
            <a:buNone/>
          </a:pPr>
          <a:r>
            <a:rPr lang="en-US" sz="2000" dirty="0"/>
            <a:t>(e.g., pain, bleeding, blood loss anemia)</a:t>
          </a:r>
        </a:p>
      </dgm:t>
    </dgm:pt>
    <dgm:pt modelId="{85258D6C-17C7-9B45-B270-22A7E62CC2A0}" type="parTrans" cxnId="{8DED9D77-EF4E-D144-8A36-B4C28A0227BA}">
      <dgm:prSet/>
      <dgm:spPr/>
      <dgm:t>
        <a:bodyPr/>
        <a:lstStyle/>
        <a:p>
          <a:endParaRPr lang="en-US"/>
        </a:p>
      </dgm:t>
    </dgm:pt>
    <dgm:pt modelId="{ABF75FE1-914E-7545-8444-C034982BA24C}" type="sibTrans" cxnId="{8DED9D77-EF4E-D144-8A36-B4C28A0227BA}">
      <dgm:prSet/>
      <dgm:spPr/>
      <dgm:t>
        <a:bodyPr/>
        <a:lstStyle/>
        <a:p>
          <a:endParaRPr lang="en-US"/>
        </a:p>
      </dgm:t>
    </dgm:pt>
    <dgm:pt modelId="{A48BAA40-6DB9-2C4D-807E-878069F11FB6}" type="pres">
      <dgm:prSet presAssocID="{02F9B4D7-0F9B-467D-8316-206AC2DB67FE}" presName="Name0" presStyleCnt="0">
        <dgm:presLayoutVars>
          <dgm:dir/>
          <dgm:animLvl val="lvl"/>
          <dgm:resizeHandles val="exact"/>
        </dgm:presLayoutVars>
      </dgm:prSet>
      <dgm:spPr/>
    </dgm:pt>
    <dgm:pt modelId="{1927E02F-74A2-9E4B-A897-BAF2C0658B68}" type="pres">
      <dgm:prSet presAssocID="{84507A3A-A67E-4928-96DD-6A3A58A5B79A}" presName="composite" presStyleCnt="0"/>
      <dgm:spPr/>
    </dgm:pt>
    <dgm:pt modelId="{52CECEA0-4ABB-6D48-A412-C794A0946679}" type="pres">
      <dgm:prSet presAssocID="{84507A3A-A67E-4928-96DD-6A3A58A5B79A}" presName="parTx" presStyleLbl="alignNode1" presStyleIdx="0" presStyleCnt="2">
        <dgm:presLayoutVars>
          <dgm:chMax val="0"/>
          <dgm:chPref val="0"/>
          <dgm:bulletEnabled val="1"/>
        </dgm:presLayoutVars>
      </dgm:prSet>
      <dgm:spPr/>
    </dgm:pt>
    <dgm:pt modelId="{1039D473-0332-7E4F-A8A0-1CD4B079FA31}" type="pres">
      <dgm:prSet presAssocID="{84507A3A-A67E-4928-96DD-6A3A58A5B79A}" presName="desTx" presStyleLbl="alignAccFollowNode1" presStyleIdx="0" presStyleCnt="2">
        <dgm:presLayoutVars>
          <dgm:bulletEnabled val="1"/>
        </dgm:presLayoutVars>
      </dgm:prSet>
      <dgm:spPr/>
    </dgm:pt>
    <dgm:pt modelId="{7182EB1F-DF89-8A4C-AEF6-E23D02652E88}" type="pres">
      <dgm:prSet presAssocID="{F6C71D01-BE98-48FF-89D0-7949F1EECACC}" presName="space" presStyleCnt="0"/>
      <dgm:spPr/>
    </dgm:pt>
    <dgm:pt modelId="{EAADAE6C-B04D-214D-9864-FDF98AEF8E77}" type="pres">
      <dgm:prSet presAssocID="{A71F16DD-C824-4E61-97C0-A1AB27DB7556}" presName="composite" presStyleCnt="0"/>
      <dgm:spPr/>
    </dgm:pt>
    <dgm:pt modelId="{CF612494-E3BF-2B49-9842-104F5E4C4E00}" type="pres">
      <dgm:prSet presAssocID="{A71F16DD-C824-4E61-97C0-A1AB27DB7556}" presName="parTx" presStyleLbl="alignNode1" presStyleIdx="1" presStyleCnt="2">
        <dgm:presLayoutVars>
          <dgm:chMax val="0"/>
          <dgm:chPref val="0"/>
          <dgm:bulletEnabled val="1"/>
        </dgm:presLayoutVars>
      </dgm:prSet>
      <dgm:spPr/>
    </dgm:pt>
    <dgm:pt modelId="{6296D771-0A81-D440-AC3B-0DB150741972}" type="pres">
      <dgm:prSet presAssocID="{A71F16DD-C824-4E61-97C0-A1AB27DB7556}" presName="desTx" presStyleLbl="alignAccFollowNode1" presStyleIdx="1" presStyleCnt="2">
        <dgm:presLayoutVars>
          <dgm:bulletEnabled val="1"/>
        </dgm:presLayoutVars>
      </dgm:prSet>
      <dgm:spPr/>
    </dgm:pt>
  </dgm:ptLst>
  <dgm:cxnLst>
    <dgm:cxn modelId="{BD9DB613-ED83-484B-989F-C91C3C9181E0}" type="presOf" srcId="{FFEA22DF-5AC3-4669-9EA7-568D54FADBC4}" destId="{6296D771-0A81-D440-AC3B-0DB150741972}" srcOrd="0" destOrd="0" presId="urn:microsoft.com/office/officeart/2005/8/layout/hList1"/>
    <dgm:cxn modelId="{CFA2FA29-6D1B-45F6-A2E7-24AFCF878802}" srcId="{A71F16DD-C824-4E61-97C0-A1AB27DB7556}" destId="{FFEA22DF-5AC3-4669-9EA7-568D54FADBC4}" srcOrd="0" destOrd="0" parTransId="{F95C836F-FAAD-4F7C-A805-4EB6AAC96D4D}" sibTransId="{4C8289ED-0819-4961-BFB9-B52936597766}"/>
    <dgm:cxn modelId="{1C1A6F41-1A21-417C-9DEE-CC8C9D82061D}" srcId="{02F9B4D7-0F9B-467D-8316-206AC2DB67FE}" destId="{A71F16DD-C824-4E61-97C0-A1AB27DB7556}" srcOrd="1" destOrd="0" parTransId="{739D7D80-7021-41D3-8B9F-0D87CCD438B1}" sibTransId="{12F32244-2959-4430-AA7C-7A7F4299022F}"/>
    <dgm:cxn modelId="{480D685C-5FC2-1C4A-8273-8F2C1334C190}" type="presOf" srcId="{A71F16DD-C824-4E61-97C0-A1AB27DB7556}" destId="{CF612494-E3BF-2B49-9842-104F5E4C4E00}" srcOrd="0" destOrd="0" presId="urn:microsoft.com/office/officeart/2005/8/layout/hList1"/>
    <dgm:cxn modelId="{5AAD4467-81E5-A040-A7C2-ECD4A0BEE668}" type="presOf" srcId="{02F9B4D7-0F9B-467D-8316-206AC2DB67FE}" destId="{A48BAA40-6DB9-2C4D-807E-878069F11FB6}" srcOrd="0" destOrd="0" presId="urn:microsoft.com/office/officeart/2005/8/layout/hList1"/>
    <dgm:cxn modelId="{97F5CD6B-9F87-4F99-9B37-59E953EF17C7}" srcId="{02F9B4D7-0F9B-467D-8316-206AC2DB67FE}" destId="{84507A3A-A67E-4928-96DD-6A3A58A5B79A}" srcOrd="0" destOrd="0" parTransId="{5B3AAA63-81BC-429F-9A44-3903F6AB1D38}" sibTransId="{F6C71D01-BE98-48FF-89D0-7949F1EECACC}"/>
    <dgm:cxn modelId="{8DED9D77-EF4E-D144-8A36-B4C28A0227BA}" srcId="{A71F16DD-C824-4E61-97C0-A1AB27DB7556}" destId="{C53C1501-DDBA-CF45-AD76-84D92594F068}" srcOrd="1" destOrd="0" parTransId="{85258D6C-17C7-9B45-B270-22A7E62CC2A0}" sibTransId="{ABF75FE1-914E-7545-8444-C034982BA24C}"/>
    <dgm:cxn modelId="{F49704C7-303B-B34B-A591-472A7AA3BF6B}" type="presOf" srcId="{896A5C8A-01DC-4A73-BF2E-A215351A11D4}" destId="{1039D473-0332-7E4F-A8A0-1CD4B079FA31}" srcOrd="0" destOrd="0" presId="urn:microsoft.com/office/officeart/2005/8/layout/hList1"/>
    <dgm:cxn modelId="{1478EDC8-F05B-4B4F-A938-2A7A36352AF0}" type="presOf" srcId="{C53C1501-DDBA-CF45-AD76-84D92594F068}" destId="{6296D771-0A81-D440-AC3B-0DB150741972}" srcOrd="0" destOrd="1" presId="urn:microsoft.com/office/officeart/2005/8/layout/hList1"/>
    <dgm:cxn modelId="{26C918E9-4D63-46B0-A223-A6C9DC5694B7}" srcId="{84507A3A-A67E-4928-96DD-6A3A58A5B79A}" destId="{896A5C8A-01DC-4A73-BF2E-A215351A11D4}" srcOrd="0" destOrd="0" parTransId="{4F93C3B0-4667-4EB9-B6EC-579673E02E9B}" sibTransId="{63EE274D-19A3-467E-B878-8DB5742017EB}"/>
    <dgm:cxn modelId="{7863DCF4-746D-9846-B3DD-C10E6CAD9AA2}" type="presOf" srcId="{84507A3A-A67E-4928-96DD-6A3A58A5B79A}" destId="{52CECEA0-4ABB-6D48-A412-C794A0946679}" srcOrd="0" destOrd="0" presId="urn:microsoft.com/office/officeart/2005/8/layout/hList1"/>
    <dgm:cxn modelId="{D1771594-7FAA-5442-A697-6EDD5382EFDA}" type="presParOf" srcId="{A48BAA40-6DB9-2C4D-807E-878069F11FB6}" destId="{1927E02F-74A2-9E4B-A897-BAF2C0658B68}" srcOrd="0" destOrd="0" presId="urn:microsoft.com/office/officeart/2005/8/layout/hList1"/>
    <dgm:cxn modelId="{8F0D4267-C73E-7240-BB58-FDF8F3F33167}" type="presParOf" srcId="{1927E02F-74A2-9E4B-A897-BAF2C0658B68}" destId="{52CECEA0-4ABB-6D48-A412-C794A0946679}" srcOrd="0" destOrd="0" presId="urn:microsoft.com/office/officeart/2005/8/layout/hList1"/>
    <dgm:cxn modelId="{AF98F90D-5534-8B43-BF42-D5C5C33D6AC5}" type="presParOf" srcId="{1927E02F-74A2-9E4B-A897-BAF2C0658B68}" destId="{1039D473-0332-7E4F-A8A0-1CD4B079FA31}" srcOrd="1" destOrd="0" presId="urn:microsoft.com/office/officeart/2005/8/layout/hList1"/>
    <dgm:cxn modelId="{03201844-D59B-2947-A035-2E2E72965908}" type="presParOf" srcId="{A48BAA40-6DB9-2C4D-807E-878069F11FB6}" destId="{7182EB1F-DF89-8A4C-AEF6-E23D02652E88}" srcOrd="1" destOrd="0" presId="urn:microsoft.com/office/officeart/2005/8/layout/hList1"/>
    <dgm:cxn modelId="{1D90D05C-A72C-FD43-9D49-334C3C92DC53}" type="presParOf" srcId="{A48BAA40-6DB9-2C4D-807E-878069F11FB6}" destId="{EAADAE6C-B04D-214D-9864-FDF98AEF8E77}" srcOrd="2" destOrd="0" presId="urn:microsoft.com/office/officeart/2005/8/layout/hList1"/>
    <dgm:cxn modelId="{86E52C9E-8B55-EF43-A94C-828D47686DF5}" type="presParOf" srcId="{EAADAE6C-B04D-214D-9864-FDF98AEF8E77}" destId="{CF612494-E3BF-2B49-9842-104F5E4C4E00}" srcOrd="0" destOrd="0" presId="urn:microsoft.com/office/officeart/2005/8/layout/hList1"/>
    <dgm:cxn modelId="{47C62ECD-6911-0E4C-88DD-2B9B783277A2}" type="presParOf" srcId="{EAADAE6C-B04D-214D-9864-FDF98AEF8E77}" destId="{6296D771-0A81-D440-AC3B-0DB15074197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5BE3D3-A31F-7F44-89C2-875CF3B5C318}" type="doc">
      <dgm:prSet loTypeId="urn:microsoft.com/office/officeart/2005/8/layout/vList3" loCatId="list" qsTypeId="urn:microsoft.com/office/officeart/2005/8/quickstyle/simple1" qsCatId="simple" csTypeId="urn:microsoft.com/office/officeart/2005/8/colors/colorful5" csCatId="colorful" phldr="1"/>
      <dgm:spPr/>
      <dgm:t>
        <a:bodyPr/>
        <a:lstStyle/>
        <a:p>
          <a:endParaRPr lang="en-US"/>
        </a:p>
      </dgm:t>
    </dgm:pt>
    <dgm:pt modelId="{97104E37-ECA9-C149-9FF0-177966A3CAB1}">
      <dgm:prSet phldrT="[Text]"/>
      <dgm:spPr/>
      <dgm:t>
        <a:bodyPr/>
        <a:lstStyle/>
        <a:p>
          <a:r>
            <a:rPr lang="en-US" b="1" dirty="0">
              <a:sym typeface="Wingdings" panose="05000000000000000000" pitchFamily="2" charset="2"/>
            </a:rPr>
            <a:t>NORDIC-SUN (NCT 03977571)</a:t>
          </a:r>
        </a:p>
        <a:p>
          <a:r>
            <a:rPr lang="en-US" dirty="0">
              <a:sym typeface="Wingdings" panose="05000000000000000000" pitchFamily="2" charset="2"/>
            </a:rPr>
            <a:t>Up-front </a:t>
          </a:r>
          <a:r>
            <a:rPr lang="en-US" dirty="0" err="1">
              <a:sym typeface="Wingdings" panose="05000000000000000000" pitchFamily="2" charset="2"/>
            </a:rPr>
            <a:t>Nivo</a:t>
          </a:r>
          <a:r>
            <a:rPr lang="en-US" dirty="0">
              <a:sym typeface="Wingdings" panose="05000000000000000000" pitchFamily="2" charset="2"/>
            </a:rPr>
            <a:t> + </a:t>
          </a:r>
          <a:r>
            <a:rPr lang="en-US" dirty="0" err="1">
              <a:sym typeface="Wingdings" panose="05000000000000000000" pitchFamily="2" charset="2"/>
            </a:rPr>
            <a:t>Ipi</a:t>
          </a:r>
          <a:r>
            <a:rPr lang="en-US" dirty="0">
              <a:sym typeface="Wingdings" panose="05000000000000000000" pitchFamily="2" charset="2"/>
            </a:rPr>
            <a:t>, then randomization to delayed nephrectomy followed by Nivolumab </a:t>
          </a:r>
          <a:r>
            <a:rPr lang="en-US" dirty="0" err="1">
              <a:sym typeface="Wingdings" panose="05000000000000000000" pitchFamily="2" charset="2"/>
            </a:rPr>
            <a:t>vs.maintenance</a:t>
          </a:r>
          <a:r>
            <a:rPr lang="en-US" dirty="0">
              <a:sym typeface="Wingdings" panose="05000000000000000000" pitchFamily="2" charset="2"/>
            </a:rPr>
            <a:t> Nivolumab alone </a:t>
          </a:r>
          <a:endParaRPr lang="en-US" dirty="0"/>
        </a:p>
      </dgm:t>
    </dgm:pt>
    <dgm:pt modelId="{1A86C229-4FF2-5349-ADC7-066A76930E0A}" type="parTrans" cxnId="{FD5A3763-F6D5-ED48-B89B-1F39B4B56B53}">
      <dgm:prSet/>
      <dgm:spPr/>
      <dgm:t>
        <a:bodyPr/>
        <a:lstStyle/>
        <a:p>
          <a:endParaRPr lang="en-US"/>
        </a:p>
      </dgm:t>
    </dgm:pt>
    <dgm:pt modelId="{696DED41-29BB-8949-B89B-B1BB0FF48C93}" type="sibTrans" cxnId="{FD5A3763-F6D5-ED48-B89B-1F39B4B56B53}">
      <dgm:prSet/>
      <dgm:spPr/>
      <dgm:t>
        <a:bodyPr/>
        <a:lstStyle/>
        <a:p>
          <a:endParaRPr lang="en-US"/>
        </a:p>
      </dgm:t>
    </dgm:pt>
    <dgm:pt modelId="{9C722308-C9CD-E74B-AFAD-3D1FAC47D94B}">
      <dgm:prSet phldrT="[Text]"/>
      <dgm:spPr/>
      <dgm:t>
        <a:bodyPr/>
        <a:lstStyle/>
        <a:p>
          <a:r>
            <a:rPr lang="en-US" b="1" dirty="0">
              <a:sym typeface="Wingdings" panose="05000000000000000000" pitchFamily="2" charset="2"/>
            </a:rPr>
            <a:t>CYTOSHRINK (NCT 04090710) </a:t>
          </a:r>
        </a:p>
        <a:p>
          <a:r>
            <a:rPr lang="en-US" b="0" dirty="0">
              <a:sym typeface="Wingdings" panose="05000000000000000000" pitchFamily="2" charset="2"/>
            </a:rPr>
            <a:t>Up-front </a:t>
          </a:r>
          <a:r>
            <a:rPr lang="en-US" b="0" dirty="0" err="1">
              <a:sym typeface="Wingdings" panose="05000000000000000000" pitchFamily="2" charset="2"/>
            </a:rPr>
            <a:t>Nivo</a:t>
          </a:r>
          <a:r>
            <a:rPr lang="en-US" b="0" dirty="0">
              <a:sym typeface="Wingdings" panose="05000000000000000000" pitchFamily="2" charset="2"/>
            </a:rPr>
            <a:t> + </a:t>
          </a:r>
          <a:r>
            <a:rPr lang="en-US" b="0" dirty="0" err="1">
              <a:sym typeface="Wingdings" panose="05000000000000000000" pitchFamily="2" charset="2"/>
            </a:rPr>
            <a:t>Ipi</a:t>
          </a:r>
          <a:r>
            <a:rPr lang="en-US" b="0" dirty="0">
              <a:sym typeface="Wingdings" panose="05000000000000000000" pitchFamily="2" charset="2"/>
            </a:rPr>
            <a:t> vs. </a:t>
          </a:r>
          <a:r>
            <a:rPr lang="en-US" b="0" dirty="0" err="1">
              <a:sym typeface="Wingdings" panose="05000000000000000000" pitchFamily="2" charset="2"/>
            </a:rPr>
            <a:t>Nivo</a:t>
          </a:r>
          <a:r>
            <a:rPr lang="en-US" b="0" dirty="0">
              <a:sym typeface="Wingdings" panose="05000000000000000000" pitchFamily="2" charset="2"/>
            </a:rPr>
            <a:t> + </a:t>
          </a:r>
          <a:r>
            <a:rPr lang="en-US" b="0" dirty="0" err="1">
              <a:sym typeface="Wingdings" panose="05000000000000000000" pitchFamily="2" charset="2"/>
            </a:rPr>
            <a:t>Ipi</a:t>
          </a:r>
          <a:r>
            <a:rPr lang="en-US" b="0" dirty="0">
              <a:sym typeface="Wingdings" panose="05000000000000000000" pitchFamily="2" charset="2"/>
            </a:rPr>
            <a:t> plus SBRT to primary kidney mass</a:t>
          </a:r>
        </a:p>
      </dgm:t>
    </dgm:pt>
    <dgm:pt modelId="{018960A0-A244-AE48-AE62-FBCDC598FD9D}" type="parTrans" cxnId="{2C1AA960-782B-064E-89A4-7C3FDBB7609C}">
      <dgm:prSet/>
      <dgm:spPr/>
      <dgm:t>
        <a:bodyPr/>
        <a:lstStyle/>
        <a:p>
          <a:endParaRPr lang="en-US"/>
        </a:p>
      </dgm:t>
    </dgm:pt>
    <dgm:pt modelId="{2AD52FE7-3F24-2441-B5AA-9CACA234860D}" type="sibTrans" cxnId="{2C1AA960-782B-064E-89A4-7C3FDBB7609C}">
      <dgm:prSet/>
      <dgm:spPr/>
      <dgm:t>
        <a:bodyPr/>
        <a:lstStyle/>
        <a:p>
          <a:endParaRPr lang="en-US"/>
        </a:p>
      </dgm:t>
    </dgm:pt>
    <dgm:pt modelId="{AA4BA845-FD64-8949-864E-668F7AECE72B}">
      <dgm:prSet phldrT="[Text]"/>
      <dgm:spPr/>
      <dgm:t>
        <a:bodyPr/>
        <a:lstStyle/>
        <a:p>
          <a:r>
            <a:rPr lang="en-US" b="1" dirty="0"/>
            <a:t>PROBE (NCT 04510597)</a:t>
          </a:r>
        </a:p>
        <a:p>
          <a:r>
            <a:rPr lang="en-US" dirty="0"/>
            <a:t>Up-front immunotherapy combination treatment; for patients with partial response or stable disease, randomization to continued systemic therapy vs. nephrectomy followed by standard systemic therapy </a:t>
          </a:r>
        </a:p>
      </dgm:t>
    </dgm:pt>
    <dgm:pt modelId="{BAD658DE-04F1-B342-8A0D-B9DCC1A72894}" type="parTrans" cxnId="{44E0033E-2651-4E4D-BA61-EC9C19B84949}">
      <dgm:prSet/>
      <dgm:spPr/>
      <dgm:t>
        <a:bodyPr/>
        <a:lstStyle/>
        <a:p>
          <a:endParaRPr lang="en-US"/>
        </a:p>
      </dgm:t>
    </dgm:pt>
    <dgm:pt modelId="{6525AFA8-99FB-674B-933E-EDFC17629FC9}" type="sibTrans" cxnId="{44E0033E-2651-4E4D-BA61-EC9C19B84949}">
      <dgm:prSet/>
      <dgm:spPr/>
      <dgm:t>
        <a:bodyPr/>
        <a:lstStyle/>
        <a:p>
          <a:endParaRPr lang="en-US"/>
        </a:p>
      </dgm:t>
    </dgm:pt>
    <dgm:pt modelId="{8F7F4496-515A-DC42-B3AD-2D4358C66E0F}" type="pres">
      <dgm:prSet presAssocID="{105BE3D3-A31F-7F44-89C2-875CF3B5C318}" presName="linearFlow" presStyleCnt="0">
        <dgm:presLayoutVars>
          <dgm:dir/>
          <dgm:resizeHandles val="exact"/>
        </dgm:presLayoutVars>
      </dgm:prSet>
      <dgm:spPr/>
    </dgm:pt>
    <dgm:pt modelId="{1C06B6AC-6B35-314E-AA97-F41BC796968B}" type="pres">
      <dgm:prSet presAssocID="{97104E37-ECA9-C149-9FF0-177966A3CAB1}" presName="composite" presStyleCnt="0"/>
      <dgm:spPr/>
    </dgm:pt>
    <dgm:pt modelId="{5237C250-C3B6-CC42-89C6-A1BC83E2E8EE}" type="pres">
      <dgm:prSet presAssocID="{97104E37-ECA9-C149-9FF0-177966A3CAB1}" presName="imgShp" presStyleLbl="fgImgPlace1" presStyleIdx="0" presStyleCnt="3" custLinFactNeighborX="-88383" custLinFactNeighborY="-43"/>
      <dgm:spPr/>
    </dgm:pt>
    <dgm:pt modelId="{D20C2FF2-FFDF-0C46-83A1-C439C14F3F97}" type="pres">
      <dgm:prSet presAssocID="{97104E37-ECA9-C149-9FF0-177966A3CAB1}" presName="txShp" presStyleLbl="node1" presStyleIdx="0" presStyleCnt="3" custScaleX="120484">
        <dgm:presLayoutVars>
          <dgm:bulletEnabled val="1"/>
        </dgm:presLayoutVars>
      </dgm:prSet>
      <dgm:spPr/>
    </dgm:pt>
    <dgm:pt modelId="{0D5D14BD-488E-9045-B1FC-B50D7691ACD5}" type="pres">
      <dgm:prSet presAssocID="{696DED41-29BB-8949-B89B-B1BB0FF48C93}" presName="spacing" presStyleCnt="0"/>
      <dgm:spPr/>
    </dgm:pt>
    <dgm:pt modelId="{1D7B48F6-E89D-A344-8C05-A413A0CE8786}" type="pres">
      <dgm:prSet presAssocID="{9C722308-C9CD-E74B-AFAD-3D1FAC47D94B}" presName="composite" presStyleCnt="0"/>
      <dgm:spPr/>
    </dgm:pt>
    <dgm:pt modelId="{073BC538-0C10-7B4A-B2BD-F8D72E66D746}" type="pres">
      <dgm:prSet presAssocID="{9C722308-C9CD-E74B-AFAD-3D1FAC47D94B}" presName="imgShp" presStyleLbl="fgImgPlace1" presStyleIdx="1" presStyleCnt="3" custLinFactNeighborX="-86805"/>
      <dgm:spPr/>
    </dgm:pt>
    <dgm:pt modelId="{D357A4F5-D244-854B-86B2-95B408218EDF}" type="pres">
      <dgm:prSet presAssocID="{9C722308-C9CD-E74B-AFAD-3D1FAC47D94B}" presName="txShp" presStyleLbl="node1" presStyleIdx="1" presStyleCnt="3" custScaleX="121024">
        <dgm:presLayoutVars>
          <dgm:bulletEnabled val="1"/>
        </dgm:presLayoutVars>
      </dgm:prSet>
      <dgm:spPr/>
    </dgm:pt>
    <dgm:pt modelId="{8A626B63-ADDF-DB43-8688-C07B2E4ECC1C}" type="pres">
      <dgm:prSet presAssocID="{2AD52FE7-3F24-2441-B5AA-9CACA234860D}" presName="spacing" presStyleCnt="0"/>
      <dgm:spPr/>
    </dgm:pt>
    <dgm:pt modelId="{007D9481-260B-BB4E-8F93-E088EEC807B0}" type="pres">
      <dgm:prSet presAssocID="{AA4BA845-FD64-8949-864E-668F7AECE72B}" presName="composite" presStyleCnt="0"/>
      <dgm:spPr/>
    </dgm:pt>
    <dgm:pt modelId="{1F82B2A8-48E0-A140-BA66-0F68178BB6F7}" type="pres">
      <dgm:prSet presAssocID="{AA4BA845-FD64-8949-864E-668F7AECE72B}" presName="imgShp" presStyleLbl="fgImgPlace1" presStyleIdx="2" presStyleCnt="3" custLinFactNeighborX="-89172" custLinFactNeighborY="-990"/>
      <dgm:spPr/>
    </dgm:pt>
    <dgm:pt modelId="{633AC587-613F-6547-B794-441999F206E9}" type="pres">
      <dgm:prSet presAssocID="{AA4BA845-FD64-8949-864E-668F7AECE72B}" presName="txShp" presStyleLbl="node1" presStyleIdx="2" presStyleCnt="3" custScaleX="121426">
        <dgm:presLayoutVars>
          <dgm:bulletEnabled val="1"/>
        </dgm:presLayoutVars>
      </dgm:prSet>
      <dgm:spPr/>
    </dgm:pt>
  </dgm:ptLst>
  <dgm:cxnLst>
    <dgm:cxn modelId="{44E0033E-2651-4E4D-BA61-EC9C19B84949}" srcId="{105BE3D3-A31F-7F44-89C2-875CF3B5C318}" destId="{AA4BA845-FD64-8949-864E-668F7AECE72B}" srcOrd="2" destOrd="0" parTransId="{BAD658DE-04F1-B342-8A0D-B9DCC1A72894}" sibTransId="{6525AFA8-99FB-674B-933E-EDFC17629FC9}"/>
    <dgm:cxn modelId="{1E35A056-1231-5549-B7B4-95787321A46B}" type="presOf" srcId="{105BE3D3-A31F-7F44-89C2-875CF3B5C318}" destId="{8F7F4496-515A-DC42-B3AD-2D4358C66E0F}" srcOrd="0" destOrd="0" presId="urn:microsoft.com/office/officeart/2005/8/layout/vList3"/>
    <dgm:cxn modelId="{2C1AA960-782B-064E-89A4-7C3FDBB7609C}" srcId="{105BE3D3-A31F-7F44-89C2-875CF3B5C318}" destId="{9C722308-C9CD-E74B-AFAD-3D1FAC47D94B}" srcOrd="1" destOrd="0" parTransId="{018960A0-A244-AE48-AE62-FBCDC598FD9D}" sibTransId="{2AD52FE7-3F24-2441-B5AA-9CACA234860D}"/>
    <dgm:cxn modelId="{FD5A3763-F6D5-ED48-B89B-1F39B4B56B53}" srcId="{105BE3D3-A31F-7F44-89C2-875CF3B5C318}" destId="{97104E37-ECA9-C149-9FF0-177966A3CAB1}" srcOrd="0" destOrd="0" parTransId="{1A86C229-4FF2-5349-ADC7-066A76930E0A}" sibTransId="{696DED41-29BB-8949-B89B-B1BB0FF48C93}"/>
    <dgm:cxn modelId="{49A00DAC-A7C3-754B-AE56-08B7FEFFD2DE}" type="presOf" srcId="{9C722308-C9CD-E74B-AFAD-3D1FAC47D94B}" destId="{D357A4F5-D244-854B-86B2-95B408218EDF}" srcOrd="0" destOrd="0" presId="urn:microsoft.com/office/officeart/2005/8/layout/vList3"/>
    <dgm:cxn modelId="{78B9C6B7-6A67-4A48-9FD7-EBF595453474}" type="presOf" srcId="{AA4BA845-FD64-8949-864E-668F7AECE72B}" destId="{633AC587-613F-6547-B794-441999F206E9}" srcOrd="0" destOrd="0" presId="urn:microsoft.com/office/officeart/2005/8/layout/vList3"/>
    <dgm:cxn modelId="{080211BE-03CC-DE4A-8EE3-747AA5997AF0}" type="presOf" srcId="{97104E37-ECA9-C149-9FF0-177966A3CAB1}" destId="{D20C2FF2-FFDF-0C46-83A1-C439C14F3F97}" srcOrd="0" destOrd="0" presId="urn:microsoft.com/office/officeart/2005/8/layout/vList3"/>
    <dgm:cxn modelId="{F6885011-3A4B-A148-B178-B7204F261845}" type="presParOf" srcId="{8F7F4496-515A-DC42-B3AD-2D4358C66E0F}" destId="{1C06B6AC-6B35-314E-AA97-F41BC796968B}" srcOrd="0" destOrd="0" presId="urn:microsoft.com/office/officeart/2005/8/layout/vList3"/>
    <dgm:cxn modelId="{5DCECDC2-15FC-1D47-8D65-B7D69ABB44F3}" type="presParOf" srcId="{1C06B6AC-6B35-314E-AA97-F41BC796968B}" destId="{5237C250-C3B6-CC42-89C6-A1BC83E2E8EE}" srcOrd="0" destOrd="0" presId="urn:microsoft.com/office/officeart/2005/8/layout/vList3"/>
    <dgm:cxn modelId="{E678021A-164F-7D46-9130-E6489846CCD9}" type="presParOf" srcId="{1C06B6AC-6B35-314E-AA97-F41BC796968B}" destId="{D20C2FF2-FFDF-0C46-83A1-C439C14F3F97}" srcOrd="1" destOrd="0" presId="urn:microsoft.com/office/officeart/2005/8/layout/vList3"/>
    <dgm:cxn modelId="{E16D47C2-F485-0C47-B7D3-E848E6BBBD8E}" type="presParOf" srcId="{8F7F4496-515A-DC42-B3AD-2D4358C66E0F}" destId="{0D5D14BD-488E-9045-B1FC-B50D7691ACD5}" srcOrd="1" destOrd="0" presId="urn:microsoft.com/office/officeart/2005/8/layout/vList3"/>
    <dgm:cxn modelId="{55916003-FF45-4D48-BFD3-B240FDD26747}" type="presParOf" srcId="{8F7F4496-515A-DC42-B3AD-2D4358C66E0F}" destId="{1D7B48F6-E89D-A344-8C05-A413A0CE8786}" srcOrd="2" destOrd="0" presId="urn:microsoft.com/office/officeart/2005/8/layout/vList3"/>
    <dgm:cxn modelId="{D50660DC-FF88-B047-AAA1-B8637DCC2DAD}" type="presParOf" srcId="{1D7B48F6-E89D-A344-8C05-A413A0CE8786}" destId="{073BC538-0C10-7B4A-B2BD-F8D72E66D746}" srcOrd="0" destOrd="0" presId="urn:microsoft.com/office/officeart/2005/8/layout/vList3"/>
    <dgm:cxn modelId="{BAD76171-1E0F-3644-9695-73CD0711B438}" type="presParOf" srcId="{1D7B48F6-E89D-A344-8C05-A413A0CE8786}" destId="{D357A4F5-D244-854B-86B2-95B408218EDF}" srcOrd="1" destOrd="0" presId="urn:microsoft.com/office/officeart/2005/8/layout/vList3"/>
    <dgm:cxn modelId="{7DE90D2D-A2DA-3A48-87D5-A79E238C4EA8}" type="presParOf" srcId="{8F7F4496-515A-DC42-B3AD-2D4358C66E0F}" destId="{8A626B63-ADDF-DB43-8688-C07B2E4ECC1C}" srcOrd="3" destOrd="0" presId="urn:microsoft.com/office/officeart/2005/8/layout/vList3"/>
    <dgm:cxn modelId="{D1B9A447-A9BD-4D4A-B31B-C66462D5992C}" type="presParOf" srcId="{8F7F4496-515A-DC42-B3AD-2D4358C66E0F}" destId="{007D9481-260B-BB4E-8F93-E088EEC807B0}" srcOrd="4" destOrd="0" presId="urn:microsoft.com/office/officeart/2005/8/layout/vList3"/>
    <dgm:cxn modelId="{7A892C96-5DD6-4845-8700-7F16BF8B27AE}" type="presParOf" srcId="{007D9481-260B-BB4E-8F93-E088EEC807B0}" destId="{1F82B2A8-48E0-A140-BA66-0F68178BB6F7}" srcOrd="0" destOrd="0" presId="urn:microsoft.com/office/officeart/2005/8/layout/vList3"/>
    <dgm:cxn modelId="{25182F6B-9D8B-8D48-AD21-7E58F976BCC8}" type="presParOf" srcId="{007D9481-260B-BB4E-8F93-E088EEC807B0}" destId="{633AC587-613F-6547-B794-441999F206E9}"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CECEA0-4ABB-6D48-A412-C794A0946679}">
      <dsp:nvSpPr>
        <dsp:cNvPr id="0" name=""/>
        <dsp:cNvSpPr/>
      </dsp:nvSpPr>
      <dsp:spPr>
        <a:xfrm>
          <a:off x="51" y="534"/>
          <a:ext cx="4913783" cy="9504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t>Cytoreductive Nephrectomy</a:t>
          </a:r>
        </a:p>
      </dsp:txBody>
      <dsp:txXfrm>
        <a:off x="51" y="534"/>
        <a:ext cx="4913783" cy="950400"/>
      </dsp:txXfrm>
    </dsp:sp>
    <dsp:sp modelId="{1039D473-0332-7E4F-A8A0-1CD4B079FA31}">
      <dsp:nvSpPr>
        <dsp:cNvPr id="0" name=""/>
        <dsp:cNvSpPr/>
      </dsp:nvSpPr>
      <dsp:spPr>
        <a:xfrm>
          <a:off x="51" y="950935"/>
          <a:ext cx="4913783" cy="181170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Radical nephrectomy for the purposes of disease control</a:t>
          </a:r>
        </a:p>
      </dsp:txBody>
      <dsp:txXfrm>
        <a:off x="51" y="950935"/>
        <a:ext cx="4913783" cy="1811700"/>
      </dsp:txXfrm>
    </dsp:sp>
    <dsp:sp modelId="{CF612494-E3BF-2B49-9842-104F5E4C4E00}">
      <dsp:nvSpPr>
        <dsp:cNvPr id="0" name=""/>
        <dsp:cNvSpPr/>
      </dsp:nvSpPr>
      <dsp:spPr>
        <a:xfrm>
          <a:off x="5601764" y="534"/>
          <a:ext cx="4913783" cy="950400"/>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t>Palliative Nephrectomy </a:t>
          </a:r>
        </a:p>
      </dsp:txBody>
      <dsp:txXfrm>
        <a:off x="5601764" y="534"/>
        <a:ext cx="4913783" cy="950400"/>
      </dsp:txXfrm>
    </dsp:sp>
    <dsp:sp modelId="{6296D771-0A81-D440-AC3B-0DB150741972}">
      <dsp:nvSpPr>
        <dsp:cNvPr id="0" name=""/>
        <dsp:cNvSpPr/>
      </dsp:nvSpPr>
      <dsp:spPr>
        <a:xfrm>
          <a:off x="5601764" y="950935"/>
          <a:ext cx="4913783" cy="1811700"/>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Radical nephrectomy for the purposes of relieving suffering from a kidney cancer</a:t>
          </a:r>
          <a:endParaRPr lang="en-US" sz="2000" kern="1200" dirty="0"/>
        </a:p>
        <a:p>
          <a:pPr marL="228600" lvl="1" indent="-228600" algn="ctr" defTabSz="889000">
            <a:lnSpc>
              <a:spcPct val="90000"/>
            </a:lnSpc>
            <a:spcBef>
              <a:spcPct val="0"/>
            </a:spcBef>
            <a:spcAft>
              <a:spcPct val="15000"/>
            </a:spcAft>
            <a:buFontTx/>
            <a:buNone/>
          </a:pPr>
          <a:r>
            <a:rPr lang="en-US" sz="2000" kern="1200" dirty="0"/>
            <a:t>(e.g., pain, bleeding, blood loss anemia)</a:t>
          </a:r>
        </a:p>
      </dsp:txBody>
      <dsp:txXfrm>
        <a:off x="5601764" y="950935"/>
        <a:ext cx="4913783" cy="18117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0C2FF2-FFDF-0C46-83A1-C439C14F3F97}">
      <dsp:nvSpPr>
        <dsp:cNvPr id="0" name=""/>
        <dsp:cNvSpPr/>
      </dsp:nvSpPr>
      <dsp:spPr>
        <a:xfrm rot="10800000">
          <a:off x="1256814" y="458"/>
          <a:ext cx="10131560" cy="1072903"/>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3121"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sym typeface="Wingdings" panose="05000000000000000000" pitchFamily="2" charset="2"/>
            </a:rPr>
            <a:t>NORDIC-SUN (NCT 03977571)</a:t>
          </a:r>
        </a:p>
        <a:p>
          <a:pPr marL="0" lvl="0" indent="0" algn="ctr" defTabSz="755650">
            <a:lnSpc>
              <a:spcPct val="90000"/>
            </a:lnSpc>
            <a:spcBef>
              <a:spcPct val="0"/>
            </a:spcBef>
            <a:spcAft>
              <a:spcPct val="35000"/>
            </a:spcAft>
            <a:buNone/>
          </a:pPr>
          <a:r>
            <a:rPr lang="en-US" sz="1700" kern="1200" dirty="0">
              <a:sym typeface="Wingdings" panose="05000000000000000000" pitchFamily="2" charset="2"/>
            </a:rPr>
            <a:t>Up-front </a:t>
          </a:r>
          <a:r>
            <a:rPr lang="en-US" sz="1700" kern="1200" dirty="0" err="1">
              <a:sym typeface="Wingdings" panose="05000000000000000000" pitchFamily="2" charset="2"/>
            </a:rPr>
            <a:t>Nivo</a:t>
          </a:r>
          <a:r>
            <a:rPr lang="en-US" sz="1700" kern="1200" dirty="0">
              <a:sym typeface="Wingdings" panose="05000000000000000000" pitchFamily="2" charset="2"/>
            </a:rPr>
            <a:t> + </a:t>
          </a:r>
          <a:r>
            <a:rPr lang="en-US" sz="1700" kern="1200" dirty="0" err="1">
              <a:sym typeface="Wingdings" panose="05000000000000000000" pitchFamily="2" charset="2"/>
            </a:rPr>
            <a:t>Ipi</a:t>
          </a:r>
          <a:r>
            <a:rPr lang="en-US" sz="1700" kern="1200" dirty="0">
              <a:sym typeface="Wingdings" panose="05000000000000000000" pitchFamily="2" charset="2"/>
            </a:rPr>
            <a:t>, then randomization to delayed nephrectomy followed by Nivolumab </a:t>
          </a:r>
          <a:r>
            <a:rPr lang="en-US" sz="1700" kern="1200" dirty="0" err="1">
              <a:sym typeface="Wingdings" panose="05000000000000000000" pitchFamily="2" charset="2"/>
            </a:rPr>
            <a:t>vs.maintenance</a:t>
          </a:r>
          <a:r>
            <a:rPr lang="en-US" sz="1700" kern="1200" dirty="0">
              <a:sym typeface="Wingdings" panose="05000000000000000000" pitchFamily="2" charset="2"/>
            </a:rPr>
            <a:t> Nivolumab alone </a:t>
          </a:r>
          <a:endParaRPr lang="en-US" sz="1700" kern="1200" dirty="0"/>
        </a:p>
      </dsp:txBody>
      <dsp:txXfrm rot="10800000">
        <a:off x="1525040" y="458"/>
        <a:ext cx="9863334" cy="1072903"/>
      </dsp:txXfrm>
    </dsp:sp>
    <dsp:sp modelId="{5237C250-C3B6-CC42-89C6-A1BC83E2E8EE}">
      <dsp:nvSpPr>
        <dsp:cNvPr id="0" name=""/>
        <dsp:cNvSpPr/>
      </dsp:nvSpPr>
      <dsp:spPr>
        <a:xfrm>
          <a:off x="633352" y="0"/>
          <a:ext cx="1072903" cy="1072903"/>
        </a:xfrm>
        <a:prstGeom prst="ellipse">
          <a:avLst/>
        </a:prstGeom>
        <a:solidFill>
          <a:schemeClr val="accent5">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57A4F5-D244-854B-86B2-95B408218EDF}">
      <dsp:nvSpPr>
        <dsp:cNvPr id="0" name=""/>
        <dsp:cNvSpPr/>
      </dsp:nvSpPr>
      <dsp:spPr>
        <a:xfrm rot="10800000">
          <a:off x="1234109" y="1341588"/>
          <a:ext cx="10176969" cy="1072903"/>
        </a:xfrm>
        <a:prstGeom prst="homePlate">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3121"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sym typeface="Wingdings" panose="05000000000000000000" pitchFamily="2" charset="2"/>
            </a:rPr>
            <a:t>CYTOSHRINK (NCT 04090710) </a:t>
          </a:r>
        </a:p>
        <a:p>
          <a:pPr marL="0" lvl="0" indent="0" algn="ctr" defTabSz="755650">
            <a:lnSpc>
              <a:spcPct val="90000"/>
            </a:lnSpc>
            <a:spcBef>
              <a:spcPct val="0"/>
            </a:spcBef>
            <a:spcAft>
              <a:spcPct val="35000"/>
            </a:spcAft>
            <a:buNone/>
          </a:pPr>
          <a:r>
            <a:rPr lang="en-US" sz="1700" b="0" kern="1200" dirty="0">
              <a:sym typeface="Wingdings" panose="05000000000000000000" pitchFamily="2" charset="2"/>
            </a:rPr>
            <a:t>Up-front </a:t>
          </a:r>
          <a:r>
            <a:rPr lang="en-US" sz="1700" b="0" kern="1200" dirty="0" err="1">
              <a:sym typeface="Wingdings" panose="05000000000000000000" pitchFamily="2" charset="2"/>
            </a:rPr>
            <a:t>Nivo</a:t>
          </a:r>
          <a:r>
            <a:rPr lang="en-US" sz="1700" b="0" kern="1200" dirty="0">
              <a:sym typeface="Wingdings" panose="05000000000000000000" pitchFamily="2" charset="2"/>
            </a:rPr>
            <a:t> + </a:t>
          </a:r>
          <a:r>
            <a:rPr lang="en-US" sz="1700" b="0" kern="1200" dirty="0" err="1">
              <a:sym typeface="Wingdings" panose="05000000000000000000" pitchFamily="2" charset="2"/>
            </a:rPr>
            <a:t>Ipi</a:t>
          </a:r>
          <a:r>
            <a:rPr lang="en-US" sz="1700" b="0" kern="1200" dirty="0">
              <a:sym typeface="Wingdings" panose="05000000000000000000" pitchFamily="2" charset="2"/>
            </a:rPr>
            <a:t> vs. </a:t>
          </a:r>
          <a:r>
            <a:rPr lang="en-US" sz="1700" b="0" kern="1200" dirty="0" err="1">
              <a:sym typeface="Wingdings" panose="05000000000000000000" pitchFamily="2" charset="2"/>
            </a:rPr>
            <a:t>Nivo</a:t>
          </a:r>
          <a:r>
            <a:rPr lang="en-US" sz="1700" b="0" kern="1200" dirty="0">
              <a:sym typeface="Wingdings" panose="05000000000000000000" pitchFamily="2" charset="2"/>
            </a:rPr>
            <a:t> + </a:t>
          </a:r>
          <a:r>
            <a:rPr lang="en-US" sz="1700" b="0" kern="1200" dirty="0" err="1">
              <a:sym typeface="Wingdings" panose="05000000000000000000" pitchFamily="2" charset="2"/>
            </a:rPr>
            <a:t>Ipi</a:t>
          </a:r>
          <a:r>
            <a:rPr lang="en-US" sz="1700" b="0" kern="1200" dirty="0">
              <a:sym typeface="Wingdings" panose="05000000000000000000" pitchFamily="2" charset="2"/>
            </a:rPr>
            <a:t> plus SBRT to primary kidney mass</a:t>
          </a:r>
        </a:p>
      </dsp:txBody>
      <dsp:txXfrm rot="10800000">
        <a:off x="1502335" y="1341588"/>
        <a:ext cx="9908743" cy="1072903"/>
      </dsp:txXfrm>
    </dsp:sp>
    <dsp:sp modelId="{073BC538-0C10-7B4A-B2BD-F8D72E66D746}">
      <dsp:nvSpPr>
        <dsp:cNvPr id="0" name=""/>
        <dsp:cNvSpPr/>
      </dsp:nvSpPr>
      <dsp:spPr>
        <a:xfrm>
          <a:off x="650283" y="1341588"/>
          <a:ext cx="1072903" cy="1072903"/>
        </a:xfrm>
        <a:prstGeom prst="ellipse">
          <a:avLst/>
        </a:prstGeom>
        <a:solidFill>
          <a:schemeClr val="accent5">
            <a:tint val="50000"/>
            <a:hueOff val="-3364820"/>
            <a:satOff val="-11474"/>
            <a:lumOff val="-19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3AC587-613F-6547-B794-441999F206E9}">
      <dsp:nvSpPr>
        <dsp:cNvPr id="0" name=""/>
        <dsp:cNvSpPr/>
      </dsp:nvSpPr>
      <dsp:spPr>
        <a:xfrm rot="10800000">
          <a:off x="1217207" y="2682717"/>
          <a:ext cx="10210773" cy="1072903"/>
        </a:xfrm>
        <a:prstGeom prst="homePlat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3121"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PROBE (NCT 04510597)</a:t>
          </a:r>
        </a:p>
        <a:p>
          <a:pPr marL="0" lvl="0" indent="0" algn="ctr" defTabSz="755650">
            <a:lnSpc>
              <a:spcPct val="90000"/>
            </a:lnSpc>
            <a:spcBef>
              <a:spcPct val="0"/>
            </a:spcBef>
            <a:spcAft>
              <a:spcPct val="35000"/>
            </a:spcAft>
            <a:buNone/>
          </a:pPr>
          <a:r>
            <a:rPr lang="en-US" sz="1700" kern="1200" dirty="0"/>
            <a:t>Up-front immunotherapy combination treatment; for patients with partial response or stable disease, randomization to continued systemic therapy vs. nephrectomy followed by standard systemic therapy </a:t>
          </a:r>
        </a:p>
      </dsp:txBody>
      <dsp:txXfrm rot="10800000">
        <a:off x="1485433" y="2682717"/>
        <a:ext cx="9942547" cy="1072903"/>
      </dsp:txXfrm>
    </dsp:sp>
    <dsp:sp modelId="{1F82B2A8-48E0-A140-BA66-0F68178BB6F7}">
      <dsp:nvSpPr>
        <dsp:cNvPr id="0" name=""/>
        <dsp:cNvSpPr/>
      </dsp:nvSpPr>
      <dsp:spPr>
        <a:xfrm>
          <a:off x="624887" y="2672096"/>
          <a:ext cx="1072903" cy="1072903"/>
        </a:xfrm>
        <a:prstGeom prst="ellipse">
          <a:avLst/>
        </a:prstGeom>
        <a:solidFill>
          <a:schemeClr val="accent5">
            <a:tint val="50000"/>
            <a:hueOff val="-6729641"/>
            <a:satOff val="-22947"/>
            <a:lumOff val="-38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B4573F-8E23-D24B-8107-7491E1D5CC79}" type="datetimeFigureOut">
              <a:rPr lang="en-US" smtClean="0"/>
              <a:t>5/13/21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DA16C-85F3-E44E-A8CA-C86C07C778B6}" type="slidenum">
              <a:rPr lang="en-US" smtClean="0"/>
              <a:t>‹#›</a:t>
            </a:fld>
            <a:endParaRPr lang="en-US" dirty="0"/>
          </a:p>
        </p:txBody>
      </p:sp>
    </p:spTree>
    <p:extLst>
      <p:ext uri="{BB962C8B-B14F-4D97-AF65-F5344CB8AC3E}">
        <p14:creationId xmlns:p14="http://schemas.microsoft.com/office/powerpoint/2010/main" val="957213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DA16C-85F3-E44E-A8CA-C86C07C778B6}" type="slidenum">
              <a:rPr lang="en-US" smtClean="0"/>
              <a:t>1</a:t>
            </a:fld>
            <a:endParaRPr lang="en-US" dirty="0"/>
          </a:p>
        </p:txBody>
      </p:sp>
    </p:spTree>
    <p:extLst>
      <p:ext uri="{BB962C8B-B14F-4D97-AF65-F5344CB8AC3E}">
        <p14:creationId xmlns:p14="http://schemas.microsoft.com/office/powerpoint/2010/main" val="296829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DA16C-85F3-E44E-A8CA-C86C07C778B6}" type="slidenum">
              <a:rPr lang="en-US" smtClean="0"/>
              <a:t>22</a:t>
            </a:fld>
            <a:endParaRPr lang="en-US" dirty="0"/>
          </a:p>
        </p:txBody>
      </p:sp>
    </p:spTree>
    <p:extLst>
      <p:ext uri="{BB962C8B-B14F-4D97-AF65-F5344CB8AC3E}">
        <p14:creationId xmlns:p14="http://schemas.microsoft.com/office/powerpoint/2010/main" val="1232962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err="1">
                <a:latin typeface="Calibri" panose="020F0502020204030204" pitchFamily="34" charset="0"/>
                <a:cs typeface="Calibri" panose="020F0502020204030204" pitchFamily="34" charset="0"/>
              </a:rPr>
              <a:t>Lebacle</a:t>
            </a:r>
            <a:r>
              <a:rPr lang="en-US" sz="800" dirty="0">
                <a:latin typeface="Calibri" panose="020F0502020204030204" pitchFamily="34" charset="0"/>
                <a:cs typeface="Calibri" panose="020F0502020204030204" pitchFamily="34" charset="0"/>
              </a:rPr>
              <a:t> C, </a:t>
            </a:r>
            <a:r>
              <a:rPr lang="en-US" sz="800" dirty="0" err="1">
                <a:latin typeface="Calibri" panose="020F0502020204030204" pitchFamily="34" charset="0"/>
                <a:cs typeface="Calibri" panose="020F0502020204030204" pitchFamily="34" charset="0"/>
              </a:rPr>
              <a:t>Bensalah</a:t>
            </a:r>
            <a:r>
              <a:rPr lang="en-US" sz="800" dirty="0">
                <a:latin typeface="Calibri" panose="020F0502020204030204" pitchFamily="34" charset="0"/>
                <a:cs typeface="Calibri" panose="020F0502020204030204" pitchFamily="34" charset="0"/>
              </a:rPr>
              <a:t> K, Bernhard JC, et al: Evaluation of </a:t>
            </a:r>
            <a:r>
              <a:rPr lang="en-US" sz="800" dirty="0" err="1">
                <a:latin typeface="Calibri" panose="020F0502020204030204" pitchFamily="34" charset="0"/>
                <a:cs typeface="Calibri" panose="020F0502020204030204" pitchFamily="34" charset="0"/>
              </a:rPr>
              <a:t>axitinib</a:t>
            </a:r>
            <a:r>
              <a:rPr lang="en-US" sz="800" dirty="0">
                <a:latin typeface="Calibri" panose="020F0502020204030204" pitchFamily="34" charset="0"/>
                <a:cs typeface="Calibri" panose="020F0502020204030204" pitchFamily="34" charset="0"/>
              </a:rPr>
              <a:t> to downstage cT2a renal </a:t>
            </a:r>
            <a:r>
              <a:rPr lang="en-US" sz="800" dirty="0" err="1">
                <a:latin typeface="Calibri" panose="020F0502020204030204" pitchFamily="34" charset="0"/>
                <a:cs typeface="Calibri" panose="020F0502020204030204" pitchFamily="34" charset="0"/>
              </a:rPr>
              <a:t>tumours</a:t>
            </a:r>
            <a:r>
              <a:rPr lang="en-US" sz="800" dirty="0">
                <a:latin typeface="Calibri" panose="020F0502020204030204" pitchFamily="34" charset="0"/>
                <a:cs typeface="Calibri" panose="020F0502020204030204" pitchFamily="34" charset="0"/>
              </a:rPr>
              <a:t> and allow partial nephrectomy: a phase II study. BJU Int 123:804-810, 2019</a:t>
            </a:r>
          </a:p>
          <a:p>
            <a:endParaRPr lang="en-US" sz="800" dirty="0">
              <a:latin typeface="Calibri" panose="020F0502020204030204" pitchFamily="34" charset="0"/>
              <a:cs typeface="Calibri" panose="020F0502020204030204" pitchFamily="34" charset="0"/>
            </a:endParaRPr>
          </a:p>
          <a:p>
            <a:r>
              <a:rPr lang="en-US" sz="800" dirty="0">
                <a:latin typeface="Calibri" panose="020F0502020204030204" pitchFamily="34" charset="0"/>
                <a:cs typeface="Calibri" panose="020F0502020204030204" pitchFamily="34" charset="0"/>
              </a:rPr>
              <a:t>Karam JA, Devine CE, </a:t>
            </a:r>
            <a:r>
              <a:rPr lang="en-US" sz="800" dirty="0" err="1">
                <a:latin typeface="Calibri" panose="020F0502020204030204" pitchFamily="34" charset="0"/>
                <a:cs typeface="Calibri" panose="020F0502020204030204" pitchFamily="34" charset="0"/>
              </a:rPr>
              <a:t>Urbauer</a:t>
            </a:r>
            <a:r>
              <a:rPr lang="en-US" sz="800" dirty="0">
                <a:latin typeface="Calibri" panose="020F0502020204030204" pitchFamily="34" charset="0"/>
                <a:cs typeface="Calibri" panose="020F0502020204030204" pitchFamily="34" charset="0"/>
              </a:rPr>
              <a:t> DL, et al: Phase 2 trial of neoadjuvant </a:t>
            </a:r>
            <a:r>
              <a:rPr lang="en-US" sz="800" dirty="0" err="1">
                <a:latin typeface="Calibri" panose="020F0502020204030204" pitchFamily="34" charset="0"/>
                <a:cs typeface="Calibri" panose="020F0502020204030204" pitchFamily="34" charset="0"/>
              </a:rPr>
              <a:t>axitinib</a:t>
            </a:r>
            <a:r>
              <a:rPr lang="en-US" sz="800" dirty="0">
                <a:latin typeface="Calibri" panose="020F0502020204030204" pitchFamily="34" charset="0"/>
                <a:cs typeface="Calibri" panose="020F0502020204030204" pitchFamily="34" charset="0"/>
              </a:rPr>
              <a:t> in patients with locally advanced nonmetastatic clear cell renal cell carcinoma. Eur </a:t>
            </a:r>
            <a:r>
              <a:rPr lang="en-US" sz="800" dirty="0" err="1">
                <a:latin typeface="Calibri" panose="020F0502020204030204" pitchFamily="34" charset="0"/>
                <a:cs typeface="Calibri" panose="020F0502020204030204" pitchFamily="34" charset="0"/>
              </a:rPr>
              <a:t>Urol</a:t>
            </a:r>
            <a:r>
              <a:rPr lang="en-US" sz="800" dirty="0">
                <a:latin typeface="Calibri" panose="020F0502020204030204" pitchFamily="34" charset="0"/>
                <a:cs typeface="Calibri" panose="020F0502020204030204" pitchFamily="34" charset="0"/>
              </a:rPr>
              <a:t> 66:874-80, 2014</a:t>
            </a:r>
          </a:p>
          <a:p>
            <a:endParaRPr lang="en-US" dirty="0"/>
          </a:p>
        </p:txBody>
      </p:sp>
      <p:sp>
        <p:nvSpPr>
          <p:cNvPr id="4" name="Slide Number Placeholder 3"/>
          <p:cNvSpPr>
            <a:spLocks noGrp="1"/>
          </p:cNvSpPr>
          <p:nvPr>
            <p:ph type="sldNum" sz="quarter" idx="5"/>
          </p:nvPr>
        </p:nvSpPr>
        <p:spPr/>
        <p:txBody>
          <a:bodyPr/>
          <a:lstStyle/>
          <a:p>
            <a:fld id="{A89DA16C-85F3-E44E-A8CA-C86C07C778B6}" type="slidenum">
              <a:rPr lang="en-US" smtClean="0"/>
              <a:t>24</a:t>
            </a:fld>
            <a:endParaRPr lang="en-US" dirty="0"/>
          </a:p>
        </p:txBody>
      </p:sp>
    </p:spTree>
    <p:extLst>
      <p:ext uri="{BB962C8B-B14F-4D97-AF65-F5344CB8AC3E}">
        <p14:creationId xmlns:p14="http://schemas.microsoft.com/office/powerpoint/2010/main" val="4231379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a:t>
            </a:r>
            <a:r>
              <a:rPr lang="en-US" sz="800" dirty="0" err="1">
                <a:latin typeface="Calibri" panose="020F0502020204030204" pitchFamily="34" charset="0"/>
                <a:cs typeface="Calibri" panose="020F0502020204030204" pitchFamily="34" charset="0"/>
              </a:rPr>
              <a:t>Pignot</a:t>
            </a:r>
            <a:r>
              <a:rPr lang="en-US" sz="800" dirty="0">
                <a:latin typeface="Calibri" panose="020F0502020204030204" pitchFamily="34" charset="0"/>
                <a:cs typeface="Calibri" panose="020F0502020204030204" pitchFamily="34" charset="0"/>
              </a:rPr>
              <a:t> G, </a:t>
            </a:r>
            <a:r>
              <a:rPr lang="en-US" sz="800" dirty="0" err="1">
                <a:latin typeface="Calibri" panose="020F0502020204030204" pitchFamily="34" charset="0"/>
                <a:cs typeface="Calibri" panose="020F0502020204030204" pitchFamily="34" charset="0"/>
              </a:rPr>
              <a:t>Thiery-Vuillemin</a:t>
            </a:r>
            <a:r>
              <a:rPr lang="en-US" sz="800" dirty="0">
                <a:latin typeface="Calibri" panose="020F0502020204030204" pitchFamily="34" charset="0"/>
                <a:cs typeface="Calibri" panose="020F0502020204030204" pitchFamily="34" charset="0"/>
              </a:rPr>
              <a:t> A, Walz J, et al: Nephrectomy After Complete Response to Immune Checkpoint Inhibitors for Metastatic Renal Cell Carcinoma: A New Surgical Challenge? Eur </a:t>
            </a:r>
            <a:r>
              <a:rPr lang="en-US" sz="800" dirty="0" err="1">
                <a:latin typeface="Calibri" panose="020F0502020204030204" pitchFamily="34" charset="0"/>
                <a:cs typeface="Calibri" panose="020F0502020204030204" pitchFamily="34" charset="0"/>
              </a:rPr>
              <a:t>Urol</a:t>
            </a:r>
            <a:r>
              <a:rPr lang="en-US" sz="800" dirty="0">
                <a:latin typeface="Calibri" panose="020F0502020204030204" pitchFamily="34" charset="0"/>
                <a:cs typeface="Calibri" panose="020F0502020204030204" pitchFamily="34" charset="0"/>
              </a:rPr>
              <a:t> 77:761-763, 2020</a:t>
            </a:r>
          </a:p>
          <a:p>
            <a:endParaRPr lang="en-US" dirty="0"/>
          </a:p>
          <a:p>
            <a:r>
              <a:rPr lang="en-US" dirty="0"/>
              <a:t>2) </a:t>
            </a:r>
            <a:r>
              <a:rPr lang="en-US" sz="800" dirty="0">
                <a:latin typeface="Calibri" panose="020F0502020204030204" pitchFamily="34" charset="0"/>
                <a:cs typeface="Calibri" panose="020F0502020204030204" pitchFamily="34" charset="0"/>
              </a:rPr>
              <a:t>Singla N, Elias R, </a:t>
            </a:r>
            <a:r>
              <a:rPr lang="en-US" sz="800" dirty="0" err="1">
                <a:latin typeface="Calibri" panose="020F0502020204030204" pitchFamily="34" charset="0"/>
                <a:cs typeface="Calibri" panose="020F0502020204030204" pitchFamily="34" charset="0"/>
              </a:rPr>
              <a:t>Ghandour</a:t>
            </a:r>
            <a:r>
              <a:rPr lang="en-US" sz="800" dirty="0">
                <a:latin typeface="Calibri" panose="020F0502020204030204" pitchFamily="34" charset="0"/>
                <a:cs typeface="Calibri" panose="020F0502020204030204" pitchFamily="34" charset="0"/>
              </a:rPr>
              <a:t> RA, et al: Pathologic response and surgical outcomes in patients undergoing nephrectomy following receipt of immune checkpoint inhibitors for renal cell carcinoma. Urologic Oncology: Seminars and Original Investigations 37:924-931, 2019</a:t>
            </a:r>
            <a:endParaRPr lang="en-US" dirty="0"/>
          </a:p>
        </p:txBody>
      </p:sp>
      <p:sp>
        <p:nvSpPr>
          <p:cNvPr id="4" name="Slide Number Placeholder 3"/>
          <p:cNvSpPr>
            <a:spLocks noGrp="1"/>
          </p:cNvSpPr>
          <p:nvPr>
            <p:ph type="sldNum" sz="quarter" idx="5"/>
          </p:nvPr>
        </p:nvSpPr>
        <p:spPr/>
        <p:txBody>
          <a:bodyPr/>
          <a:lstStyle/>
          <a:p>
            <a:fld id="{A89DA16C-85F3-E44E-A8CA-C86C07C778B6}" type="slidenum">
              <a:rPr lang="en-US" smtClean="0"/>
              <a:t>25</a:t>
            </a:fld>
            <a:endParaRPr lang="en-US" dirty="0"/>
          </a:p>
        </p:txBody>
      </p:sp>
    </p:spTree>
    <p:extLst>
      <p:ext uri="{BB962C8B-B14F-4D97-AF65-F5344CB8AC3E}">
        <p14:creationId xmlns:p14="http://schemas.microsoft.com/office/powerpoint/2010/main" val="1419439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DA16C-85F3-E44E-A8CA-C86C07C778B6}" type="slidenum">
              <a:rPr lang="en-US" smtClean="0"/>
              <a:t>26</a:t>
            </a:fld>
            <a:endParaRPr lang="en-US" dirty="0"/>
          </a:p>
        </p:txBody>
      </p:sp>
    </p:spTree>
    <p:extLst>
      <p:ext uri="{BB962C8B-B14F-4D97-AF65-F5344CB8AC3E}">
        <p14:creationId xmlns:p14="http://schemas.microsoft.com/office/powerpoint/2010/main" val="2615704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factors that can influence choice of treatment – cost of oral cancer medications</a:t>
            </a:r>
          </a:p>
          <a:p>
            <a:endParaRPr lang="en-US" dirty="0"/>
          </a:p>
          <a:p>
            <a:r>
              <a:rPr lang="en-US" dirty="0"/>
              <a:t>Even if we are able to identify the ideal treatment regimen for a patient, the cost of treatment, particularly for oral medications, can create barriers.</a:t>
            </a:r>
          </a:p>
          <a:p>
            <a:r>
              <a:rPr lang="en-US" dirty="0"/>
              <a:t>In your practice, have you encountered circumstances when patients were unable to take recommended treatments due to the cost of oral medications (for any cancer, not just kidney cancer)? </a:t>
            </a:r>
          </a:p>
          <a:p>
            <a:pPr lvl="1"/>
            <a:r>
              <a:rPr lang="en-US" dirty="0"/>
              <a:t>Yes</a:t>
            </a:r>
          </a:p>
          <a:p>
            <a:pPr lvl="1"/>
            <a:r>
              <a:rPr lang="en-US" dirty="0"/>
              <a:t>No</a:t>
            </a:r>
          </a:p>
          <a:p>
            <a:pPr lvl="1"/>
            <a:endParaRPr lang="en-US" dirty="0"/>
          </a:p>
          <a:p>
            <a:r>
              <a:rPr lang="en-US" dirty="0"/>
              <a:t>If you’ve been able to overcome some of these barriers, please share with us some of your strategies in the chat box. </a:t>
            </a:r>
          </a:p>
          <a:p>
            <a:endParaRPr lang="en-US" dirty="0"/>
          </a:p>
        </p:txBody>
      </p:sp>
      <p:sp>
        <p:nvSpPr>
          <p:cNvPr id="4" name="Slide Number Placeholder 3"/>
          <p:cNvSpPr>
            <a:spLocks noGrp="1"/>
          </p:cNvSpPr>
          <p:nvPr>
            <p:ph type="sldNum" sz="quarter" idx="5"/>
          </p:nvPr>
        </p:nvSpPr>
        <p:spPr/>
        <p:txBody>
          <a:bodyPr/>
          <a:lstStyle/>
          <a:p>
            <a:fld id="{A89DA16C-85F3-E44E-A8CA-C86C07C778B6}" type="slidenum">
              <a:rPr lang="en-US" smtClean="0"/>
              <a:t>28</a:t>
            </a:fld>
            <a:endParaRPr lang="en-US" dirty="0"/>
          </a:p>
        </p:txBody>
      </p:sp>
    </p:spTree>
    <p:extLst>
      <p:ext uri="{BB962C8B-B14F-4D97-AF65-F5344CB8AC3E}">
        <p14:creationId xmlns:p14="http://schemas.microsoft.com/office/powerpoint/2010/main" val="1919895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DA16C-85F3-E44E-A8CA-C86C07C778B6}" type="slidenum">
              <a:rPr lang="en-US" smtClean="0"/>
              <a:t>32</a:t>
            </a:fld>
            <a:endParaRPr lang="en-US" dirty="0"/>
          </a:p>
        </p:txBody>
      </p:sp>
    </p:spTree>
    <p:extLst>
      <p:ext uri="{BB962C8B-B14F-4D97-AF65-F5344CB8AC3E}">
        <p14:creationId xmlns:p14="http://schemas.microsoft.com/office/powerpoint/2010/main" val="1649453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 Share Screen and ask participants to introduce themselves.</a:t>
            </a:r>
          </a:p>
        </p:txBody>
      </p:sp>
      <p:sp>
        <p:nvSpPr>
          <p:cNvPr id="4" name="Slide Number Placeholder 3"/>
          <p:cNvSpPr>
            <a:spLocks noGrp="1"/>
          </p:cNvSpPr>
          <p:nvPr>
            <p:ph type="sldNum" sz="quarter" idx="5"/>
          </p:nvPr>
        </p:nvSpPr>
        <p:spPr/>
        <p:txBody>
          <a:bodyPr/>
          <a:lstStyle/>
          <a:p>
            <a:fld id="{A89DA16C-85F3-E44E-A8CA-C86C07C778B6}" type="slidenum">
              <a:rPr lang="en-US" smtClean="0"/>
              <a:t>3</a:t>
            </a:fld>
            <a:endParaRPr lang="en-US" dirty="0"/>
          </a:p>
        </p:txBody>
      </p:sp>
    </p:spTree>
    <p:extLst>
      <p:ext uri="{BB962C8B-B14F-4D97-AF65-F5344CB8AC3E}">
        <p14:creationId xmlns:p14="http://schemas.microsoft.com/office/powerpoint/2010/main" val="1731547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DA16C-85F3-E44E-A8CA-C86C07C778B6}" type="slidenum">
              <a:rPr lang="en-US" smtClean="0"/>
              <a:t>4</a:t>
            </a:fld>
            <a:endParaRPr lang="en-US" dirty="0"/>
          </a:p>
        </p:txBody>
      </p:sp>
    </p:spTree>
    <p:extLst>
      <p:ext uri="{BB962C8B-B14F-4D97-AF65-F5344CB8AC3E}">
        <p14:creationId xmlns:p14="http://schemas.microsoft.com/office/powerpoint/2010/main" val="633861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DA16C-85F3-E44E-A8CA-C86C07C778B6}" type="slidenum">
              <a:rPr lang="en-US" smtClean="0"/>
              <a:t>12</a:t>
            </a:fld>
            <a:endParaRPr lang="en-US" dirty="0"/>
          </a:p>
        </p:txBody>
      </p:sp>
    </p:spTree>
    <p:extLst>
      <p:ext uri="{BB962C8B-B14F-4D97-AF65-F5344CB8AC3E}">
        <p14:creationId xmlns:p14="http://schemas.microsoft.com/office/powerpoint/2010/main" val="3362560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who is joining us today, it’s likely that many or all of you are aware of the distinction between cytoreductive and palliative nephrectomy, but we want to ensure that we’re all starting from the same baseline.</a:t>
            </a:r>
          </a:p>
        </p:txBody>
      </p:sp>
      <p:sp>
        <p:nvSpPr>
          <p:cNvPr id="4" name="Slide Number Placeholder 3"/>
          <p:cNvSpPr>
            <a:spLocks noGrp="1"/>
          </p:cNvSpPr>
          <p:nvPr>
            <p:ph type="sldNum" sz="quarter" idx="5"/>
          </p:nvPr>
        </p:nvSpPr>
        <p:spPr/>
        <p:txBody>
          <a:bodyPr/>
          <a:lstStyle/>
          <a:p>
            <a:fld id="{A89DA16C-85F3-E44E-A8CA-C86C07C778B6}" type="slidenum">
              <a:rPr lang="en-US" smtClean="0"/>
              <a:t>15</a:t>
            </a:fld>
            <a:endParaRPr lang="en-US" dirty="0"/>
          </a:p>
        </p:txBody>
      </p:sp>
    </p:spTree>
    <p:extLst>
      <p:ext uri="{BB962C8B-B14F-4D97-AF65-F5344CB8AC3E}">
        <p14:creationId xmlns:p14="http://schemas.microsoft.com/office/powerpoint/2010/main" val="655846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Today’s focus will be on cytoreductive nephrectomy, but the general perspective on cytoreductive nephrectomy is that this is appropriate to pursue whenever it’s needed, assuming that the patient is a safe surgical candidate </a:t>
            </a:r>
          </a:p>
        </p:txBody>
      </p:sp>
      <p:sp>
        <p:nvSpPr>
          <p:cNvPr id="4" name="Slide Number Placeholder 3"/>
          <p:cNvSpPr>
            <a:spLocks noGrp="1"/>
          </p:cNvSpPr>
          <p:nvPr>
            <p:ph type="sldNum" sz="quarter" idx="5"/>
          </p:nvPr>
        </p:nvSpPr>
        <p:spPr/>
        <p:txBody>
          <a:bodyPr/>
          <a:lstStyle/>
          <a:p>
            <a:fld id="{A89DA16C-85F3-E44E-A8CA-C86C07C778B6}" type="slidenum">
              <a:rPr lang="en-US" smtClean="0"/>
              <a:t>16</a:t>
            </a:fld>
            <a:endParaRPr lang="en-US" dirty="0"/>
          </a:p>
        </p:txBody>
      </p:sp>
    </p:spTree>
    <p:extLst>
      <p:ext uri="{BB962C8B-B14F-4D97-AF65-F5344CB8AC3E}">
        <p14:creationId xmlns:p14="http://schemas.microsoft.com/office/powerpoint/2010/main" val="1220625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228600" indent="-228600">
              <a:buAutoNum type="arabicParenR"/>
            </a:pPr>
            <a:r>
              <a:rPr lang="en-US" dirty="0"/>
              <a:t>Nephrectomy followed by interferon alfa-2b compared with interferon alfa-2b alone for metastatic renal-cell cancer. F</a:t>
            </a:r>
            <a:r>
              <a:rPr lang="en-US" dirty="0">
                <a:effectLst/>
              </a:rPr>
              <a:t>lanigan RC, Salmon SE, Blumenstein BA, Bearman SI, Roy V, McGrath PC, Caton JR </a:t>
            </a:r>
            <a:r>
              <a:rPr lang="en-US" dirty="0" err="1">
                <a:effectLst/>
              </a:rPr>
              <a:t>Jr</a:t>
            </a:r>
            <a:r>
              <a:rPr lang="en-US" dirty="0">
                <a:effectLst/>
              </a:rPr>
              <a:t>, Munshi N, Crawford ED</a:t>
            </a:r>
            <a:r>
              <a:rPr lang="en-US" dirty="0"/>
              <a:t> </a:t>
            </a:r>
            <a:r>
              <a:rPr lang="en-US" dirty="0">
                <a:effectLst/>
              </a:rPr>
              <a:t>N </a:t>
            </a:r>
            <a:r>
              <a:rPr lang="en-US" dirty="0" err="1">
                <a:effectLst/>
              </a:rPr>
              <a:t>Engl</a:t>
            </a:r>
            <a:r>
              <a:rPr lang="en-US" dirty="0">
                <a:effectLst/>
              </a:rPr>
              <a:t> J Med. 2001;345(23):1655.</a:t>
            </a:r>
            <a:r>
              <a:rPr lang="en-US" dirty="0"/>
              <a:t> </a:t>
            </a:r>
          </a:p>
          <a:p>
            <a:pPr marL="0" indent="0">
              <a:buNone/>
            </a:pPr>
            <a:endParaRPr lang="en-US" dirty="0"/>
          </a:p>
          <a:p>
            <a:pPr marL="0" indent="0">
              <a:buNone/>
            </a:pPr>
            <a:r>
              <a:rPr lang="en-US" dirty="0"/>
              <a:t>Radical nephrectomy plus interferon-alfa-based immunotherapy compared with interferon alfa alone in metastatic renal-cell carcinoma: a </a:t>
            </a:r>
            <a:r>
              <a:rPr lang="en-US" dirty="0" err="1"/>
              <a:t>randomised</a:t>
            </a:r>
            <a:r>
              <a:rPr lang="en-US" dirty="0"/>
              <a:t> trial. </a:t>
            </a:r>
            <a:r>
              <a:rPr lang="en-US" dirty="0" err="1">
                <a:effectLst/>
              </a:rPr>
              <a:t>Mickisch</a:t>
            </a:r>
            <a:r>
              <a:rPr lang="en-US" dirty="0">
                <a:effectLst/>
              </a:rPr>
              <a:t> GH, </a:t>
            </a:r>
            <a:r>
              <a:rPr lang="en-US" dirty="0" err="1">
                <a:effectLst/>
              </a:rPr>
              <a:t>Garin</a:t>
            </a:r>
            <a:r>
              <a:rPr lang="en-US" dirty="0">
                <a:effectLst/>
              </a:rPr>
              <a:t> A, van </a:t>
            </a:r>
            <a:r>
              <a:rPr lang="en-US" dirty="0" err="1">
                <a:effectLst/>
              </a:rPr>
              <a:t>Poppel</a:t>
            </a:r>
            <a:r>
              <a:rPr lang="en-US" dirty="0">
                <a:effectLst/>
              </a:rPr>
              <a:t> H, de </a:t>
            </a:r>
            <a:r>
              <a:rPr lang="en-US" dirty="0" err="1">
                <a:effectLst/>
              </a:rPr>
              <a:t>Prijck</a:t>
            </a:r>
            <a:r>
              <a:rPr lang="en-US" dirty="0">
                <a:effectLst/>
              </a:rPr>
              <a:t> L, Sylvester R, European </a:t>
            </a:r>
            <a:r>
              <a:rPr lang="en-US" dirty="0" err="1">
                <a:effectLst/>
              </a:rPr>
              <a:t>Organisation</a:t>
            </a:r>
            <a:r>
              <a:rPr lang="en-US" dirty="0">
                <a:effectLst/>
              </a:rPr>
              <a:t> for Research and Treatment of Cancer (EORTC) Genitourinary Group.</a:t>
            </a:r>
            <a:r>
              <a:rPr lang="en-US" dirty="0"/>
              <a:t> </a:t>
            </a:r>
            <a:r>
              <a:rPr lang="en-US" dirty="0">
                <a:effectLst/>
              </a:rPr>
              <a:t>Lancet. 2001;358(9286):966.</a:t>
            </a:r>
            <a:r>
              <a:rPr lang="en-US" dirty="0"/>
              <a:t> </a:t>
            </a:r>
          </a:p>
          <a:p>
            <a:pPr marL="228600" indent="-228600">
              <a:buAutoNum type="arabicParenR"/>
            </a:pPr>
            <a:endParaRPr lang="en-US" dirty="0"/>
          </a:p>
          <a:p>
            <a:pPr marL="0" indent="0">
              <a:buNone/>
            </a:pPr>
            <a:r>
              <a:rPr lang="en-US" dirty="0"/>
              <a:t>2) Cytoreductive nephrectomy in patients with synchronous metastases from renal cell carcinoma: results from the International Metastatic Renal Cell Carcinoma Database Consortium. </a:t>
            </a:r>
            <a:r>
              <a:rPr lang="en-US" dirty="0">
                <a:effectLst/>
              </a:rPr>
              <a:t>Heng DY, Wells JC, Rini BI, </a:t>
            </a:r>
            <a:r>
              <a:rPr lang="en-US" dirty="0" err="1">
                <a:effectLst/>
              </a:rPr>
              <a:t>Beuselinck</a:t>
            </a:r>
            <a:r>
              <a:rPr lang="en-US" dirty="0">
                <a:effectLst/>
              </a:rPr>
              <a:t> B, Lee JL, Knox JJ, Bjarnason GA, Pal SK, </a:t>
            </a:r>
            <a:r>
              <a:rPr lang="en-US" dirty="0" err="1">
                <a:effectLst/>
              </a:rPr>
              <a:t>Kollmannsberger</a:t>
            </a:r>
            <a:r>
              <a:rPr lang="en-US" dirty="0">
                <a:effectLst/>
              </a:rPr>
              <a:t> CK, Yuasa T, Srinivas S, </a:t>
            </a:r>
            <a:r>
              <a:rPr lang="en-US" dirty="0" err="1">
                <a:effectLst/>
              </a:rPr>
              <a:t>Donskov</a:t>
            </a:r>
            <a:r>
              <a:rPr lang="en-US" dirty="0">
                <a:effectLst/>
              </a:rPr>
              <a:t> F, </a:t>
            </a:r>
            <a:r>
              <a:rPr lang="en-US" dirty="0" err="1">
                <a:effectLst/>
              </a:rPr>
              <a:t>Bamias</a:t>
            </a:r>
            <a:r>
              <a:rPr lang="en-US" dirty="0">
                <a:effectLst/>
              </a:rPr>
              <a:t> A, Wood LA, Ernst DS, Agarwal N, </a:t>
            </a:r>
            <a:r>
              <a:rPr lang="en-US" dirty="0" err="1">
                <a:effectLst/>
              </a:rPr>
              <a:t>Vaishampayan</a:t>
            </a:r>
            <a:r>
              <a:rPr lang="en-US" dirty="0">
                <a:effectLst/>
              </a:rPr>
              <a:t> UN, </a:t>
            </a:r>
            <a:r>
              <a:rPr lang="en-US" dirty="0" err="1">
                <a:effectLst/>
              </a:rPr>
              <a:t>Rha</a:t>
            </a:r>
            <a:r>
              <a:rPr lang="en-US" dirty="0">
                <a:effectLst/>
              </a:rPr>
              <a:t> SY, Kim JJ, Choueiri TK.</a:t>
            </a:r>
            <a:r>
              <a:rPr lang="en-US" dirty="0"/>
              <a:t> </a:t>
            </a:r>
            <a:r>
              <a:rPr lang="en-US" dirty="0">
                <a:effectLst/>
              </a:rPr>
              <a:t>Eur Urol. 2014 Oct;66(4):704-10. </a:t>
            </a:r>
            <a:r>
              <a:rPr lang="en-US" dirty="0" err="1">
                <a:effectLst/>
              </a:rPr>
              <a:t>Epub</a:t>
            </a:r>
            <a:r>
              <a:rPr lang="en-US" dirty="0">
                <a:effectLst/>
              </a:rPr>
              <a:t> 2014 Jun 13.</a:t>
            </a:r>
            <a:r>
              <a:rPr lang="en-US" dirty="0"/>
              <a:t> </a:t>
            </a:r>
          </a:p>
          <a:p>
            <a:pPr marL="0" indent="0">
              <a:buNone/>
            </a:pPr>
            <a:br>
              <a:rPr lang="en-US" dirty="0"/>
            </a:br>
            <a:r>
              <a:rPr lang="en-US" dirty="0"/>
              <a:t>Survival Analyses of Patients With Metastatic Renal Cancer Treated With Targeted Therapy With or Without Cytoreductive Nephrectomy: A National Cancer Data Base Study. </a:t>
            </a:r>
            <a:r>
              <a:rPr lang="en-US" dirty="0">
                <a:effectLst/>
              </a:rPr>
              <a:t>Hanna N, Sun M, Meyer CP, Nguyen PL, Pal SK, Chang SL, de Velasco G, Trinh QD, Choueiri TK. J Clin Oncol. 2016;34(27):3267. </a:t>
            </a:r>
            <a:r>
              <a:rPr lang="en-US" dirty="0" err="1">
                <a:effectLst/>
              </a:rPr>
              <a:t>Epub</a:t>
            </a:r>
            <a:r>
              <a:rPr lang="en-US" dirty="0">
                <a:effectLst/>
              </a:rPr>
              <a:t> 2016 Jun 20.</a:t>
            </a:r>
            <a:r>
              <a:rPr lang="en-US" dirty="0"/>
              <a:t> </a:t>
            </a:r>
          </a:p>
          <a:p>
            <a:pPr marL="0" indent="0">
              <a:buNone/>
            </a:pPr>
            <a:endParaRPr lang="en-US" dirty="0"/>
          </a:p>
          <a:p>
            <a:r>
              <a:rPr lang="en-US" sz="1200" b="0" i="0" kern="1200" dirty="0">
                <a:solidFill>
                  <a:schemeClr val="tx1"/>
                </a:solidFill>
                <a:effectLst/>
                <a:latin typeface="+mn-lt"/>
                <a:ea typeface="+mn-ea"/>
                <a:cs typeface="+mn-cs"/>
              </a:rPr>
              <a:t>ASCO GU 2020: Cytoreductive nephrectomy for metastatic renal cell carcinoma treated with immune checkpoint inhibitors or targeted therapy. https://www.urotoday.com/conference-highlights/asco-gu-2020/asco-gu-2020-kidney-cancer/119346-asco-gu-2020-cytoreductive-nephrectomy-for-metastatic-renal-cell-carcinoma-treated-with-immune-checkpoint-inhibitors-or-targeted-therapy.html (Accessed on April 28, 2020).</a:t>
            </a:r>
          </a:p>
          <a:p>
            <a:endParaRPr lang="en-US" dirty="0"/>
          </a:p>
          <a:p>
            <a:r>
              <a:rPr lang="en-US" dirty="0"/>
              <a:t>3) Sunitinib Alone or after Nephrectomy in Metastatic Renal-Cell Carcinoma. </a:t>
            </a:r>
            <a:r>
              <a:rPr lang="en-US" dirty="0" err="1">
                <a:effectLst/>
              </a:rPr>
              <a:t>Méjean</a:t>
            </a:r>
            <a:r>
              <a:rPr lang="en-US" dirty="0">
                <a:effectLst/>
              </a:rPr>
              <a:t> A, </a:t>
            </a:r>
            <a:r>
              <a:rPr lang="en-US" dirty="0" err="1">
                <a:effectLst/>
              </a:rPr>
              <a:t>Ravaud</a:t>
            </a:r>
            <a:r>
              <a:rPr lang="en-US" dirty="0">
                <a:effectLst/>
              </a:rPr>
              <a:t> A, </a:t>
            </a:r>
            <a:r>
              <a:rPr lang="en-US" dirty="0" err="1">
                <a:effectLst/>
              </a:rPr>
              <a:t>Thezenas</a:t>
            </a:r>
            <a:r>
              <a:rPr lang="en-US" dirty="0">
                <a:effectLst/>
              </a:rPr>
              <a:t> S, Colas S, Beauval JB, </a:t>
            </a:r>
            <a:r>
              <a:rPr lang="en-US" dirty="0" err="1">
                <a:effectLst/>
              </a:rPr>
              <a:t>Bensalah</a:t>
            </a:r>
            <a:r>
              <a:rPr lang="en-US" dirty="0">
                <a:effectLst/>
              </a:rPr>
              <a:t> K, </a:t>
            </a:r>
            <a:r>
              <a:rPr lang="en-US" dirty="0" err="1">
                <a:effectLst/>
              </a:rPr>
              <a:t>Geoffrois</a:t>
            </a:r>
            <a:r>
              <a:rPr lang="en-US" dirty="0">
                <a:effectLst/>
              </a:rPr>
              <a:t> L, </a:t>
            </a:r>
            <a:r>
              <a:rPr lang="en-US" dirty="0" err="1">
                <a:effectLst/>
              </a:rPr>
              <a:t>Thiery-Vuillemin</a:t>
            </a:r>
            <a:r>
              <a:rPr lang="en-US" dirty="0">
                <a:effectLst/>
              </a:rPr>
              <a:t> A, Cormier L, Lang H, Guy L, Gravis G, Rolland F, </a:t>
            </a:r>
            <a:r>
              <a:rPr lang="en-US" dirty="0" err="1">
                <a:effectLst/>
              </a:rPr>
              <a:t>Linassier</a:t>
            </a:r>
            <a:r>
              <a:rPr lang="en-US" dirty="0">
                <a:effectLst/>
              </a:rPr>
              <a:t> C, </a:t>
            </a:r>
            <a:r>
              <a:rPr lang="en-US" dirty="0" err="1">
                <a:effectLst/>
              </a:rPr>
              <a:t>Lechevallier</a:t>
            </a:r>
            <a:r>
              <a:rPr lang="en-US" dirty="0">
                <a:effectLst/>
              </a:rPr>
              <a:t> E, </a:t>
            </a:r>
            <a:r>
              <a:rPr lang="en-US" dirty="0" err="1">
                <a:effectLst/>
              </a:rPr>
              <a:t>Beisland</a:t>
            </a:r>
            <a:r>
              <a:rPr lang="en-US" dirty="0">
                <a:effectLst/>
              </a:rPr>
              <a:t> C, Aitchison M, </a:t>
            </a:r>
            <a:r>
              <a:rPr lang="en-US" dirty="0" err="1">
                <a:effectLst/>
              </a:rPr>
              <a:t>Oudard</a:t>
            </a:r>
            <a:r>
              <a:rPr lang="en-US" dirty="0">
                <a:effectLst/>
              </a:rPr>
              <a:t> S, </a:t>
            </a:r>
            <a:r>
              <a:rPr lang="en-US" dirty="0" err="1">
                <a:effectLst/>
              </a:rPr>
              <a:t>Patard</a:t>
            </a:r>
            <a:r>
              <a:rPr lang="en-US" dirty="0">
                <a:effectLst/>
              </a:rPr>
              <a:t> JJ, Theodore C, </a:t>
            </a:r>
            <a:r>
              <a:rPr lang="en-US" dirty="0" err="1">
                <a:effectLst/>
              </a:rPr>
              <a:t>Chevreau</a:t>
            </a:r>
            <a:r>
              <a:rPr lang="en-US" dirty="0">
                <a:effectLst/>
              </a:rPr>
              <a:t> C, Laguerre B, Hubert J, Gross-</a:t>
            </a:r>
            <a:r>
              <a:rPr lang="en-US" dirty="0" err="1">
                <a:effectLst/>
              </a:rPr>
              <a:t>Goupil</a:t>
            </a:r>
            <a:r>
              <a:rPr lang="en-US" dirty="0">
                <a:effectLst/>
              </a:rPr>
              <a:t> M, Bernhard JC, </a:t>
            </a:r>
            <a:r>
              <a:rPr lang="en-US" dirty="0" err="1">
                <a:effectLst/>
              </a:rPr>
              <a:t>Albiges</a:t>
            </a:r>
            <a:r>
              <a:rPr lang="en-US" dirty="0">
                <a:effectLst/>
              </a:rPr>
              <a:t> L, </a:t>
            </a:r>
            <a:r>
              <a:rPr lang="en-US" dirty="0" err="1">
                <a:effectLst/>
              </a:rPr>
              <a:t>Timsit</a:t>
            </a:r>
            <a:r>
              <a:rPr lang="en-US" dirty="0">
                <a:effectLst/>
              </a:rPr>
              <a:t> MO, </a:t>
            </a:r>
            <a:r>
              <a:rPr lang="en-US" dirty="0" err="1">
                <a:effectLst/>
              </a:rPr>
              <a:t>Lebret</a:t>
            </a:r>
            <a:r>
              <a:rPr lang="en-US" dirty="0">
                <a:effectLst/>
              </a:rPr>
              <a:t> T, </a:t>
            </a:r>
            <a:r>
              <a:rPr lang="en-US" dirty="0" err="1">
                <a:effectLst/>
              </a:rPr>
              <a:t>Escudier</a:t>
            </a:r>
            <a:r>
              <a:rPr lang="en-US" dirty="0">
                <a:effectLst/>
              </a:rPr>
              <a:t> B. N </a:t>
            </a:r>
            <a:r>
              <a:rPr lang="en-US" dirty="0" err="1">
                <a:effectLst/>
              </a:rPr>
              <a:t>Engl</a:t>
            </a:r>
            <a:r>
              <a:rPr lang="en-US" dirty="0">
                <a:effectLst/>
              </a:rPr>
              <a:t> J Med. 2018;379(5):417. </a:t>
            </a:r>
            <a:r>
              <a:rPr lang="en-US" dirty="0" err="1">
                <a:effectLst/>
              </a:rPr>
              <a:t>Epub</a:t>
            </a:r>
            <a:r>
              <a:rPr lang="en-US" dirty="0">
                <a:effectLst/>
              </a:rPr>
              <a:t> 2018 Jun 3.</a:t>
            </a:r>
            <a:r>
              <a:rPr lang="en-US" dirty="0"/>
              <a:t> </a:t>
            </a:r>
          </a:p>
          <a:p>
            <a:br>
              <a:rPr lang="en-US" dirty="0"/>
            </a:br>
            <a:r>
              <a:rPr lang="en-US" dirty="0"/>
              <a:t>Comparison of Immediate vs Deferred Cytoreductive Nephrectomy in Patients With Synchronous Metastatic Renal Cell Carcinoma Receiving Sunitinib: The SURTIME Randomized Clinical Trial. </a:t>
            </a:r>
            <a:r>
              <a:rPr lang="en-US" dirty="0">
                <a:effectLst/>
              </a:rPr>
              <a:t>Bex A, Mulders P, Jewett M, Wagstaff J, van </a:t>
            </a:r>
            <a:r>
              <a:rPr lang="en-US" dirty="0" err="1">
                <a:effectLst/>
              </a:rPr>
              <a:t>Thienen</a:t>
            </a:r>
            <a:r>
              <a:rPr lang="en-US" dirty="0">
                <a:effectLst/>
              </a:rPr>
              <a:t> JV, Blank CU, van </a:t>
            </a:r>
            <a:r>
              <a:rPr lang="en-US" dirty="0" err="1">
                <a:effectLst/>
              </a:rPr>
              <a:t>Velthoven</a:t>
            </a:r>
            <a:r>
              <a:rPr lang="en-US" dirty="0">
                <a:effectLst/>
              </a:rPr>
              <a:t> R, Del Pilar Laguna M, Wood L, van </a:t>
            </a:r>
            <a:r>
              <a:rPr lang="en-US" dirty="0" err="1">
                <a:effectLst/>
              </a:rPr>
              <a:t>Melick</a:t>
            </a:r>
            <a:r>
              <a:rPr lang="en-US" dirty="0">
                <a:effectLst/>
              </a:rPr>
              <a:t> HHE, </a:t>
            </a:r>
            <a:r>
              <a:rPr lang="en-US" dirty="0" err="1">
                <a:effectLst/>
              </a:rPr>
              <a:t>Aarts</a:t>
            </a:r>
            <a:r>
              <a:rPr lang="en-US" dirty="0">
                <a:effectLst/>
              </a:rPr>
              <a:t> MJ, </a:t>
            </a:r>
            <a:r>
              <a:rPr lang="en-US" dirty="0" err="1">
                <a:effectLst/>
              </a:rPr>
              <a:t>Lattouf</a:t>
            </a:r>
            <a:r>
              <a:rPr lang="en-US" dirty="0">
                <a:effectLst/>
              </a:rPr>
              <a:t> JB, Powles T, de Jong Md PhD IJ, </a:t>
            </a:r>
            <a:r>
              <a:rPr lang="en-US" dirty="0" err="1">
                <a:effectLst/>
              </a:rPr>
              <a:t>Rottey</a:t>
            </a:r>
            <a:r>
              <a:rPr lang="en-US" dirty="0">
                <a:effectLst/>
              </a:rPr>
              <a:t> S, </a:t>
            </a:r>
            <a:r>
              <a:rPr lang="en-US" dirty="0" err="1">
                <a:effectLst/>
              </a:rPr>
              <a:t>Tombal</a:t>
            </a:r>
            <a:r>
              <a:rPr lang="en-US" dirty="0">
                <a:effectLst/>
              </a:rPr>
              <a:t> B, </a:t>
            </a:r>
            <a:r>
              <a:rPr lang="en-US" dirty="0" err="1">
                <a:effectLst/>
              </a:rPr>
              <a:t>Marreaud</a:t>
            </a:r>
            <a:r>
              <a:rPr lang="en-US" dirty="0">
                <a:effectLst/>
              </a:rPr>
              <a:t> S, Collette S, Collette L, </a:t>
            </a:r>
            <a:r>
              <a:rPr lang="en-US" dirty="0" err="1">
                <a:effectLst/>
              </a:rPr>
              <a:t>Haanen</a:t>
            </a:r>
            <a:r>
              <a:rPr lang="en-US" dirty="0">
                <a:effectLst/>
              </a:rPr>
              <a:t> J. JAMA Oncol. 2019;5(2):164.</a:t>
            </a:r>
            <a:r>
              <a:rPr lang="en-US" dirty="0"/>
              <a:t> </a:t>
            </a:r>
          </a:p>
        </p:txBody>
      </p:sp>
      <p:sp>
        <p:nvSpPr>
          <p:cNvPr id="4" name="Slide Number Placeholder 3"/>
          <p:cNvSpPr>
            <a:spLocks noGrp="1"/>
          </p:cNvSpPr>
          <p:nvPr>
            <p:ph type="sldNum" sz="quarter" idx="5"/>
          </p:nvPr>
        </p:nvSpPr>
        <p:spPr/>
        <p:txBody>
          <a:bodyPr/>
          <a:lstStyle/>
          <a:p>
            <a:fld id="{A89DA16C-85F3-E44E-A8CA-C86C07C778B6}" type="slidenum">
              <a:rPr lang="en-US" smtClean="0"/>
              <a:t>17</a:t>
            </a:fld>
            <a:endParaRPr lang="en-US" dirty="0"/>
          </a:p>
        </p:txBody>
      </p:sp>
    </p:spTree>
    <p:extLst>
      <p:ext uri="{BB962C8B-B14F-4D97-AF65-F5344CB8AC3E}">
        <p14:creationId xmlns:p14="http://schemas.microsoft.com/office/powerpoint/2010/main" val="3919975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r>
              <a:rPr lang="en-US" sz="1200" b="0" i="0" kern="1200" dirty="0">
                <a:solidFill>
                  <a:schemeClr val="tx1"/>
                </a:solidFill>
                <a:effectLst/>
                <a:latin typeface="+mn-lt"/>
                <a:ea typeface="+mn-ea"/>
                <a:cs typeface="+mn-cs"/>
              </a:rPr>
              <a:t>ASCO 2019: Update on the CARMENA trial with focus on intermediate IMDC-risk population: Cytoreductive nephrectomy in metastatic renal cancer. Available at: https://www.urotoday.com/conference-highlights/asco-2019-annual-meeting/asco-2019-kidney-cancer/113069-asco-2019-cytoreductive-nephrectomy-in-metastatic-renal-cancer-update-on-carmena-trial-with-focus-on-intermediate-imdc-risk-population.html (Accessed on April 28, 2020).</a:t>
            </a:r>
            <a:endParaRPr lang="en-US" dirty="0"/>
          </a:p>
        </p:txBody>
      </p:sp>
      <p:sp>
        <p:nvSpPr>
          <p:cNvPr id="4" name="Slide Number Placeholder 3"/>
          <p:cNvSpPr>
            <a:spLocks noGrp="1"/>
          </p:cNvSpPr>
          <p:nvPr>
            <p:ph type="sldNum" sz="quarter" idx="5"/>
          </p:nvPr>
        </p:nvSpPr>
        <p:spPr/>
        <p:txBody>
          <a:bodyPr/>
          <a:lstStyle/>
          <a:p>
            <a:fld id="{A89DA16C-85F3-E44E-A8CA-C86C07C778B6}" type="slidenum">
              <a:rPr lang="en-US" smtClean="0"/>
              <a:t>18</a:t>
            </a:fld>
            <a:endParaRPr lang="en-US" dirty="0"/>
          </a:p>
        </p:txBody>
      </p:sp>
    </p:spTree>
    <p:extLst>
      <p:ext uri="{BB962C8B-B14F-4D97-AF65-F5344CB8AC3E}">
        <p14:creationId xmlns:p14="http://schemas.microsoft.com/office/powerpoint/2010/main" val="3752692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It’s important to take the results with a grain of salt, because this trial accrued 99 out of a planned 458 patients </a:t>
            </a:r>
          </a:p>
          <a:p>
            <a:endParaRPr lang="en-US" dirty="0"/>
          </a:p>
        </p:txBody>
      </p:sp>
      <p:sp>
        <p:nvSpPr>
          <p:cNvPr id="4" name="Slide Number Placeholder 3"/>
          <p:cNvSpPr>
            <a:spLocks noGrp="1"/>
          </p:cNvSpPr>
          <p:nvPr>
            <p:ph type="sldNum" sz="quarter" idx="5"/>
          </p:nvPr>
        </p:nvSpPr>
        <p:spPr/>
        <p:txBody>
          <a:bodyPr/>
          <a:lstStyle/>
          <a:p>
            <a:fld id="{A89DA16C-85F3-E44E-A8CA-C86C07C778B6}" type="slidenum">
              <a:rPr lang="en-US" smtClean="0"/>
              <a:t>19</a:t>
            </a:fld>
            <a:endParaRPr lang="en-US" dirty="0"/>
          </a:p>
        </p:txBody>
      </p:sp>
    </p:spTree>
    <p:extLst>
      <p:ext uri="{BB962C8B-B14F-4D97-AF65-F5344CB8AC3E}">
        <p14:creationId xmlns:p14="http://schemas.microsoft.com/office/powerpoint/2010/main" val="2723414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BFBB1-6B41-0B4F-BC78-344CA22DAC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9344A1-18F6-DC49-9379-9A000735A9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1DA6E7-18F6-F041-A3A6-20DD9175DB02}"/>
              </a:ext>
            </a:extLst>
          </p:cNvPr>
          <p:cNvSpPr>
            <a:spLocks noGrp="1"/>
          </p:cNvSpPr>
          <p:nvPr>
            <p:ph type="dt" sz="half" idx="10"/>
          </p:nvPr>
        </p:nvSpPr>
        <p:spPr/>
        <p:txBody>
          <a:bodyPr/>
          <a:lstStyle/>
          <a:p>
            <a:fld id="{4EC743F4-8769-40B4-85DF-6CB8DE9F66AA}" type="datetimeFigureOut">
              <a:rPr lang="en-US" smtClean="0"/>
              <a:t>5/13/21</a:t>
            </a:fld>
            <a:endParaRPr lang="en-US" dirty="0"/>
          </a:p>
        </p:txBody>
      </p:sp>
      <p:sp>
        <p:nvSpPr>
          <p:cNvPr id="5" name="Footer Placeholder 4">
            <a:extLst>
              <a:ext uri="{FF2B5EF4-FFF2-40B4-BE49-F238E27FC236}">
                <a16:creationId xmlns:a16="http://schemas.microsoft.com/office/drawing/2014/main" id="{30AAE803-7E65-984C-881E-45D940A2F8A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BFF8232-5868-8A4F-98CD-B96C5FDB55E5}"/>
              </a:ext>
            </a:extLst>
          </p:cNvPr>
          <p:cNvSpPr>
            <a:spLocks noGrp="1"/>
          </p:cNvSpPr>
          <p:nvPr>
            <p:ph type="sldNum" sz="quarter" idx="12"/>
          </p:nvPr>
        </p:nvSpPr>
        <p:spPr/>
        <p:txBody>
          <a:bodyPr/>
          <a:lstStyle/>
          <a:p>
            <a:fld id="{FF2BD96E-3838-45D2-9031-D3AF67C920A5}" type="slidenum">
              <a:rPr lang="en-US" smtClean="0"/>
              <a:t>‹#›</a:t>
            </a:fld>
            <a:endParaRPr lang="en-US" dirty="0"/>
          </a:p>
        </p:txBody>
      </p:sp>
    </p:spTree>
    <p:extLst>
      <p:ext uri="{BB962C8B-B14F-4D97-AF65-F5344CB8AC3E}">
        <p14:creationId xmlns:p14="http://schemas.microsoft.com/office/powerpoint/2010/main" val="2028258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78422-0511-364E-BEB9-675792E56F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D5B199-F3A0-3B4C-B8B1-517D842BEB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A51FF9-37BC-E848-96C0-F1A432733571}"/>
              </a:ext>
            </a:extLst>
          </p:cNvPr>
          <p:cNvSpPr>
            <a:spLocks noGrp="1"/>
          </p:cNvSpPr>
          <p:nvPr>
            <p:ph type="dt" sz="half" idx="10"/>
          </p:nvPr>
        </p:nvSpPr>
        <p:spPr/>
        <p:txBody>
          <a:bodyPr/>
          <a:lstStyle/>
          <a:p>
            <a:fld id="{4EC743F4-8769-40B4-85DF-6CB8DE9F66AA}" type="datetimeFigureOut">
              <a:rPr lang="en-US" smtClean="0"/>
              <a:t>5/13/21</a:t>
            </a:fld>
            <a:endParaRPr lang="en-US" dirty="0"/>
          </a:p>
        </p:txBody>
      </p:sp>
      <p:sp>
        <p:nvSpPr>
          <p:cNvPr id="5" name="Footer Placeholder 4">
            <a:extLst>
              <a:ext uri="{FF2B5EF4-FFF2-40B4-BE49-F238E27FC236}">
                <a16:creationId xmlns:a16="http://schemas.microsoft.com/office/drawing/2014/main" id="{E5E2CE7B-BCE9-824A-AE76-4B2962D54D8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53F070-4B24-BD43-8E45-AB19083908B7}"/>
              </a:ext>
            </a:extLst>
          </p:cNvPr>
          <p:cNvSpPr>
            <a:spLocks noGrp="1"/>
          </p:cNvSpPr>
          <p:nvPr>
            <p:ph type="sldNum" sz="quarter" idx="12"/>
          </p:nvPr>
        </p:nvSpPr>
        <p:spPr/>
        <p:txBody>
          <a:bodyPr/>
          <a:lstStyle/>
          <a:p>
            <a:fld id="{FF2BD96E-3838-45D2-9031-D3AF67C920A5}" type="slidenum">
              <a:rPr lang="en-US" smtClean="0"/>
              <a:t>‹#›</a:t>
            </a:fld>
            <a:endParaRPr lang="en-US" dirty="0"/>
          </a:p>
        </p:txBody>
      </p:sp>
    </p:spTree>
    <p:extLst>
      <p:ext uri="{BB962C8B-B14F-4D97-AF65-F5344CB8AC3E}">
        <p14:creationId xmlns:p14="http://schemas.microsoft.com/office/powerpoint/2010/main" val="2399647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00D917-700F-CA4D-8F0B-4D1A2D96DC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7407D3-D1CE-B04D-83DC-50AC0BBFAF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905A53-0599-3547-9B42-984E631BF25A}"/>
              </a:ext>
            </a:extLst>
          </p:cNvPr>
          <p:cNvSpPr>
            <a:spLocks noGrp="1"/>
          </p:cNvSpPr>
          <p:nvPr>
            <p:ph type="dt" sz="half" idx="10"/>
          </p:nvPr>
        </p:nvSpPr>
        <p:spPr/>
        <p:txBody>
          <a:bodyPr/>
          <a:lstStyle/>
          <a:p>
            <a:fld id="{4EC743F4-8769-40B4-85DF-6CB8DE9F66AA}" type="datetimeFigureOut">
              <a:rPr lang="en-US" smtClean="0"/>
              <a:t>5/13/21</a:t>
            </a:fld>
            <a:endParaRPr lang="en-US" dirty="0"/>
          </a:p>
        </p:txBody>
      </p:sp>
      <p:sp>
        <p:nvSpPr>
          <p:cNvPr id="5" name="Footer Placeholder 4">
            <a:extLst>
              <a:ext uri="{FF2B5EF4-FFF2-40B4-BE49-F238E27FC236}">
                <a16:creationId xmlns:a16="http://schemas.microsoft.com/office/drawing/2014/main" id="{458067AD-5676-0449-AA83-8AACDAB872D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D398B13-B33B-6049-A595-B5286022C3A1}"/>
              </a:ext>
            </a:extLst>
          </p:cNvPr>
          <p:cNvSpPr>
            <a:spLocks noGrp="1"/>
          </p:cNvSpPr>
          <p:nvPr>
            <p:ph type="sldNum" sz="quarter" idx="12"/>
          </p:nvPr>
        </p:nvSpPr>
        <p:spPr/>
        <p:txBody>
          <a:bodyPr/>
          <a:lstStyle/>
          <a:p>
            <a:fld id="{FF2BD96E-3838-45D2-9031-D3AF67C920A5}" type="slidenum">
              <a:rPr lang="en-US" smtClean="0"/>
              <a:t>‹#›</a:t>
            </a:fld>
            <a:endParaRPr lang="en-US" dirty="0"/>
          </a:p>
        </p:txBody>
      </p:sp>
    </p:spTree>
    <p:extLst>
      <p:ext uri="{BB962C8B-B14F-4D97-AF65-F5344CB8AC3E}">
        <p14:creationId xmlns:p14="http://schemas.microsoft.com/office/powerpoint/2010/main" val="132266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F2C85-D1B3-0741-B0FE-C17BB23320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A45B83-5DC0-F441-9EFA-2788D71FEE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06E682-A940-DA4F-AD79-FA3108EB4F6E}"/>
              </a:ext>
            </a:extLst>
          </p:cNvPr>
          <p:cNvSpPr>
            <a:spLocks noGrp="1"/>
          </p:cNvSpPr>
          <p:nvPr>
            <p:ph type="dt" sz="half" idx="10"/>
          </p:nvPr>
        </p:nvSpPr>
        <p:spPr/>
        <p:txBody>
          <a:bodyPr/>
          <a:lstStyle/>
          <a:p>
            <a:fld id="{4EC743F4-8769-40B4-85DF-6CB8DE9F66AA}" type="datetimeFigureOut">
              <a:rPr lang="en-US" smtClean="0"/>
              <a:t>5/13/21</a:t>
            </a:fld>
            <a:endParaRPr lang="en-US" dirty="0"/>
          </a:p>
        </p:txBody>
      </p:sp>
      <p:sp>
        <p:nvSpPr>
          <p:cNvPr id="5" name="Footer Placeholder 4">
            <a:extLst>
              <a:ext uri="{FF2B5EF4-FFF2-40B4-BE49-F238E27FC236}">
                <a16:creationId xmlns:a16="http://schemas.microsoft.com/office/drawing/2014/main" id="{74C08064-D4F5-6644-94CF-51F7FCFB9EF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5DD073B-B8FA-AF45-B088-5B4E2142FBC1}"/>
              </a:ext>
            </a:extLst>
          </p:cNvPr>
          <p:cNvSpPr>
            <a:spLocks noGrp="1"/>
          </p:cNvSpPr>
          <p:nvPr>
            <p:ph type="sldNum" sz="quarter" idx="12"/>
          </p:nvPr>
        </p:nvSpPr>
        <p:spPr/>
        <p:txBody>
          <a:bodyPr/>
          <a:lstStyle/>
          <a:p>
            <a:fld id="{FF2BD96E-3838-45D2-9031-D3AF67C920A5}" type="slidenum">
              <a:rPr lang="en-US" smtClean="0"/>
              <a:t>‹#›</a:t>
            </a:fld>
            <a:endParaRPr lang="en-US" dirty="0"/>
          </a:p>
        </p:txBody>
      </p:sp>
    </p:spTree>
    <p:extLst>
      <p:ext uri="{BB962C8B-B14F-4D97-AF65-F5344CB8AC3E}">
        <p14:creationId xmlns:p14="http://schemas.microsoft.com/office/powerpoint/2010/main" val="2249965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BD497-E1AF-D647-87C3-05DB0EF047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1D2141-9150-9544-BD37-7433C0E6E2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79354B-F5E8-B440-BC6B-55835A5ED93B}"/>
              </a:ext>
            </a:extLst>
          </p:cNvPr>
          <p:cNvSpPr>
            <a:spLocks noGrp="1"/>
          </p:cNvSpPr>
          <p:nvPr>
            <p:ph type="dt" sz="half" idx="10"/>
          </p:nvPr>
        </p:nvSpPr>
        <p:spPr/>
        <p:txBody>
          <a:bodyPr/>
          <a:lstStyle/>
          <a:p>
            <a:fld id="{4EC743F4-8769-40B4-85DF-6CB8DE9F66AA}" type="datetimeFigureOut">
              <a:rPr lang="en-US" smtClean="0"/>
              <a:t>5/13/21</a:t>
            </a:fld>
            <a:endParaRPr lang="en-US" dirty="0"/>
          </a:p>
        </p:txBody>
      </p:sp>
      <p:sp>
        <p:nvSpPr>
          <p:cNvPr id="5" name="Footer Placeholder 4">
            <a:extLst>
              <a:ext uri="{FF2B5EF4-FFF2-40B4-BE49-F238E27FC236}">
                <a16:creationId xmlns:a16="http://schemas.microsoft.com/office/drawing/2014/main" id="{91A98B37-0257-EC4D-AD80-5253CE83FE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E988434-B57A-F949-9CE9-8B3BB0AA983C}"/>
              </a:ext>
            </a:extLst>
          </p:cNvPr>
          <p:cNvSpPr>
            <a:spLocks noGrp="1"/>
          </p:cNvSpPr>
          <p:nvPr>
            <p:ph type="sldNum" sz="quarter" idx="12"/>
          </p:nvPr>
        </p:nvSpPr>
        <p:spPr/>
        <p:txBody>
          <a:bodyPr/>
          <a:lstStyle/>
          <a:p>
            <a:fld id="{FF2BD96E-3838-45D2-9031-D3AF67C920A5}" type="slidenum">
              <a:rPr lang="en-US" smtClean="0"/>
              <a:t>‹#›</a:t>
            </a:fld>
            <a:endParaRPr lang="en-US" dirty="0"/>
          </a:p>
        </p:txBody>
      </p:sp>
    </p:spTree>
    <p:extLst>
      <p:ext uri="{BB962C8B-B14F-4D97-AF65-F5344CB8AC3E}">
        <p14:creationId xmlns:p14="http://schemas.microsoft.com/office/powerpoint/2010/main" val="3393377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D63B4-0955-F14D-BEA9-D06B1E5CDC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BC52B0-5733-EB4D-B834-0F2D772BA3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728911-FCC9-0643-8B2B-C8B67AD389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A35E7C-D4DB-CB46-B566-9F25295471E9}"/>
              </a:ext>
            </a:extLst>
          </p:cNvPr>
          <p:cNvSpPr>
            <a:spLocks noGrp="1"/>
          </p:cNvSpPr>
          <p:nvPr>
            <p:ph type="dt" sz="half" idx="10"/>
          </p:nvPr>
        </p:nvSpPr>
        <p:spPr/>
        <p:txBody>
          <a:bodyPr/>
          <a:lstStyle/>
          <a:p>
            <a:fld id="{4EC743F4-8769-40B4-85DF-6CB8DE9F66AA}" type="datetimeFigureOut">
              <a:rPr lang="en-US" smtClean="0"/>
              <a:t>5/13/21</a:t>
            </a:fld>
            <a:endParaRPr lang="en-US" dirty="0"/>
          </a:p>
        </p:txBody>
      </p:sp>
      <p:sp>
        <p:nvSpPr>
          <p:cNvPr id="6" name="Footer Placeholder 5">
            <a:extLst>
              <a:ext uri="{FF2B5EF4-FFF2-40B4-BE49-F238E27FC236}">
                <a16:creationId xmlns:a16="http://schemas.microsoft.com/office/drawing/2014/main" id="{1F235A57-5C3D-7147-B11D-37F289BF99D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1F1CA31-586B-074F-83CB-188AF64F2A1C}"/>
              </a:ext>
            </a:extLst>
          </p:cNvPr>
          <p:cNvSpPr>
            <a:spLocks noGrp="1"/>
          </p:cNvSpPr>
          <p:nvPr>
            <p:ph type="sldNum" sz="quarter" idx="12"/>
          </p:nvPr>
        </p:nvSpPr>
        <p:spPr/>
        <p:txBody>
          <a:bodyPr/>
          <a:lstStyle/>
          <a:p>
            <a:fld id="{FF2BD96E-3838-45D2-9031-D3AF67C920A5}" type="slidenum">
              <a:rPr lang="en-US" smtClean="0"/>
              <a:t>‹#›</a:t>
            </a:fld>
            <a:endParaRPr lang="en-US" dirty="0"/>
          </a:p>
        </p:txBody>
      </p:sp>
    </p:spTree>
    <p:extLst>
      <p:ext uri="{BB962C8B-B14F-4D97-AF65-F5344CB8AC3E}">
        <p14:creationId xmlns:p14="http://schemas.microsoft.com/office/powerpoint/2010/main" val="2249422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1C9A1-AE9B-F540-B406-4725E721A6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A05231-8196-2445-A601-59622F3964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10C696-13B8-CD40-AC4F-806D6440AE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FB163A-6EF8-4441-A9F1-331E190453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C94133-550F-9749-B927-086CA23AC6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047600-73B9-9749-B665-8053B494A63C}"/>
              </a:ext>
            </a:extLst>
          </p:cNvPr>
          <p:cNvSpPr>
            <a:spLocks noGrp="1"/>
          </p:cNvSpPr>
          <p:nvPr>
            <p:ph type="dt" sz="half" idx="10"/>
          </p:nvPr>
        </p:nvSpPr>
        <p:spPr/>
        <p:txBody>
          <a:bodyPr/>
          <a:lstStyle/>
          <a:p>
            <a:fld id="{4EC743F4-8769-40B4-85DF-6CB8DE9F66AA}" type="datetimeFigureOut">
              <a:rPr lang="en-US" smtClean="0"/>
              <a:pPr/>
              <a:t>5/13/21</a:t>
            </a:fld>
            <a:endParaRPr lang="en-US" dirty="0"/>
          </a:p>
        </p:txBody>
      </p:sp>
      <p:sp>
        <p:nvSpPr>
          <p:cNvPr id="8" name="Footer Placeholder 7">
            <a:extLst>
              <a:ext uri="{FF2B5EF4-FFF2-40B4-BE49-F238E27FC236}">
                <a16:creationId xmlns:a16="http://schemas.microsoft.com/office/drawing/2014/main" id="{8A78697F-5E36-1249-BBCE-ACDEC2685B0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C75413F-3902-3F43-9FA0-000B3D9DF4F6}"/>
              </a:ext>
            </a:extLst>
          </p:cNvPr>
          <p:cNvSpPr>
            <a:spLocks noGrp="1"/>
          </p:cNvSpPr>
          <p:nvPr>
            <p:ph type="sldNum" sz="quarter" idx="12"/>
          </p:nvPr>
        </p:nvSpPr>
        <p:spPr/>
        <p:txBody>
          <a:bodyPr/>
          <a:lstStyle/>
          <a:p>
            <a:fld id="{FF2BD96E-3838-45D2-9031-D3AF67C920A5}" type="slidenum">
              <a:rPr lang="en-US" smtClean="0"/>
              <a:pPr/>
              <a:t>‹#›</a:t>
            </a:fld>
            <a:endParaRPr lang="en-US" dirty="0"/>
          </a:p>
        </p:txBody>
      </p:sp>
    </p:spTree>
    <p:extLst>
      <p:ext uri="{BB962C8B-B14F-4D97-AF65-F5344CB8AC3E}">
        <p14:creationId xmlns:p14="http://schemas.microsoft.com/office/powerpoint/2010/main" val="3486471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7D2BA-2F5A-3B40-814A-619E45A88B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CFB996-2B0B-FA40-8BAB-4C45449BF02F}"/>
              </a:ext>
            </a:extLst>
          </p:cNvPr>
          <p:cNvSpPr>
            <a:spLocks noGrp="1"/>
          </p:cNvSpPr>
          <p:nvPr>
            <p:ph type="dt" sz="half" idx="10"/>
          </p:nvPr>
        </p:nvSpPr>
        <p:spPr/>
        <p:txBody>
          <a:bodyPr/>
          <a:lstStyle/>
          <a:p>
            <a:fld id="{4EC743F4-8769-40B4-85DF-6CB8DE9F66AA}" type="datetimeFigureOut">
              <a:rPr lang="en-US" smtClean="0"/>
              <a:t>5/13/21</a:t>
            </a:fld>
            <a:endParaRPr lang="en-US" dirty="0"/>
          </a:p>
        </p:txBody>
      </p:sp>
      <p:sp>
        <p:nvSpPr>
          <p:cNvPr id="4" name="Footer Placeholder 3">
            <a:extLst>
              <a:ext uri="{FF2B5EF4-FFF2-40B4-BE49-F238E27FC236}">
                <a16:creationId xmlns:a16="http://schemas.microsoft.com/office/drawing/2014/main" id="{7E25CE82-7EF8-7149-9909-4C5F7B5BCC6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B399554-689E-7845-BB42-3C6315971340}"/>
              </a:ext>
            </a:extLst>
          </p:cNvPr>
          <p:cNvSpPr>
            <a:spLocks noGrp="1"/>
          </p:cNvSpPr>
          <p:nvPr>
            <p:ph type="sldNum" sz="quarter" idx="12"/>
          </p:nvPr>
        </p:nvSpPr>
        <p:spPr/>
        <p:txBody>
          <a:bodyPr/>
          <a:lstStyle/>
          <a:p>
            <a:fld id="{FF2BD96E-3838-45D2-9031-D3AF67C920A5}" type="slidenum">
              <a:rPr lang="en-US" smtClean="0"/>
              <a:t>‹#›</a:t>
            </a:fld>
            <a:endParaRPr lang="en-US" dirty="0"/>
          </a:p>
        </p:txBody>
      </p:sp>
    </p:spTree>
    <p:extLst>
      <p:ext uri="{BB962C8B-B14F-4D97-AF65-F5344CB8AC3E}">
        <p14:creationId xmlns:p14="http://schemas.microsoft.com/office/powerpoint/2010/main" val="2227457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AD83D9-CB36-BB42-859E-E1D55D0E19EE}"/>
              </a:ext>
            </a:extLst>
          </p:cNvPr>
          <p:cNvSpPr>
            <a:spLocks noGrp="1"/>
          </p:cNvSpPr>
          <p:nvPr>
            <p:ph type="dt" sz="half" idx="10"/>
          </p:nvPr>
        </p:nvSpPr>
        <p:spPr/>
        <p:txBody>
          <a:bodyPr/>
          <a:lstStyle/>
          <a:p>
            <a:fld id="{4EC743F4-8769-40B4-85DF-6CB8DE9F66AA}" type="datetimeFigureOut">
              <a:rPr lang="en-US" smtClean="0"/>
              <a:t>5/13/21</a:t>
            </a:fld>
            <a:endParaRPr lang="en-US" dirty="0"/>
          </a:p>
        </p:txBody>
      </p:sp>
      <p:sp>
        <p:nvSpPr>
          <p:cNvPr id="3" name="Footer Placeholder 2">
            <a:extLst>
              <a:ext uri="{FF2B5EF4-FFF2-40B4-BE49-F238E27FC236}">
                <a16:creationId xmlns:a16="http://schemas.microsoft.com/office/drawing/2014/main" id="{B962ADAD-AB3D-BC4E-B5AA-C5AB20BE882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17D1628-AE4D-534A-B582-DAEA2FC72A54}"/>
              </a:ext>
            </a:extLst>
          </p:cNvPr>
          <p:cNvSpPr>
            <a:spLocks noGrp="1"/>
          </p:cNvSpPr>
          <p:nvPr>
            <p:ph type="sldNum" sz="quarter" idx="12"/>
          </p:nvPr>
        </p:nvSpPr>
        <p:spPr/>
        <p:txBody>
          <a:bodyPr/>
          <a:lstStyle/>
          <a:p>
            <a:fld id="{FF2BD96E-3838-45D2-9031-D3AF67C920A5}" type="slidenum">
              <a:rPr lang="en-US" smtClean="0"/>
              <a:t>‹#›</a:t>
            </a:fld>
            <a:endParaRPr lang="en-US" dirty="0"/>
          </a:p>
        </p:txBody>
      </p:sp>
    </p:spTree>
    <p:extLst>
      <p:ext uri="{BB962C8B-B14F-4D97-AF65-F5344CB8AC3E}">
        <p14:creationId xmlns:p14="http://schemas.microsoft.com/office/powerpoint/2010/main" val="1520527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30066-A146-AB49-A780-9557A7F7CB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9E3991-46BB-E041-A135-0077E7DBCA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7E9235-A1B7-4B42-A87F-F86136212C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33BEEE-3846-964F-A064-77FA0120571C}"/>
              </a:ext>
            </a:extLst>
          </p:cNvPr>
          <p:cNvSpPr>
            <a:spLocks noGrp="1"/>
          </p:cNvSpPr>
          <p:nvPr>
            <p:ph type="dt" sz="half" idx="10"/>
          </p:nvPr>
        </p:nvSpPr>
        <p:spPr/>
        <p:txBody>
          <a:bodyPr/>
          <a:lstStyle/>
          <a:p>
            <a:fld id="{4EC743F4-8769-40B4-85DF-6CB8DE9F66AA}" type="datetimeFigureOut">
              <a:rPr lang="en-US" smtClean="0"/>
              <a:t>5/13/21</a:t>
            </a:fld>
            <a:endParaRPr lang="en-US" dirty="0"/>
          </a:p>
        </p:txBody>
      </p:sp>
      <p:sp>
        <p:nvSpPr>
          <p:cNvPr id="6" name="Footer Placeholder 5">
            <a:extLst>
              <a:ext uri="{FF2B5EF4-FFF2-40B4-BE49-F238E27FC236}">
                <a16:creationId xmlns:a16="http://schemas.microsoft.com/office/drawing/2014/main" id="{283338A9-87F9-714D-9509-A09AC23059A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95F243B-D732-DA4C-B1CA-9B6E3E2C8811}"/>
              </a:ext>
            </a:extLst>
          </p:cNvPr>
          <p:cNvSpPr>
            <a:spLocks noGrp="1"/>
          </p:cNvSpPr>
          <p:nvPr>
            <p:ph type="sldNum" sz="quarter" idx="12"/>
          </p:nvPr>
        </p:nvSpPr>
        <p:spPr/>
        <p:txBody>
          <a:bodyPr/>
          <a:lstStyle/>
          <a:p>
            <a:fld id="{FF2BD96E-3838-45D2-9031-D3AF67C920A5}" type="slidenum">
              <a:rPr lang="en-US" smtClean="0"/>
              <a:t>‹#›</a:t>
            </a:fld>
            <a:endParaRPr lang="en-US" dirty="0"/>
          </a:p>
        </p:txBody>
      </p:sp>
    </p:spTree>
    <p:extLst>
      <p:ext uri="{BB962C8B-B14F-4D97-AF65-F5344CB8AC3E}">
        <p14:creationId xmlns:p14="http://schemas.microsoft.com/office/powerpoint/2010/main" val="2746348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D3A61-085A-2246-9A7B-8A580AF0EC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ACC3E0-FD35-0748-8F77-A7CE5FB064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A8309F3-95CB-6F4B-B6B9-F084D60606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FEE858-F50B-1D4E-B1FE-F404B1043049}"/>
              </a:ext>
            </a:extLst>
          </p:cNvPr>
          <p:cNvSpPr>
            <a:spLocks noGrp="1"/>
          </p:cNvSpPr>
          <p:nvPr>
            <p:ph type="dt" sz="half" idx="10"/>
          </p:nvPr>
        </p:nvSpPr>
        <p:spPr/>
        <p:txBody>
          <a:bodyPr/>
          <a:lstStyle/>
          <a:p>
            <a:fld id="{4EC743F4-8769-40B4-85DF-6CB8DE9F66AA}" type="datetimeFigureOut">
              <a:rPr lang="en-US" smtClean="0"/>
              <a:t>5/13/21</a:t>
            </a:fld>
            <a:endParaRPr lang="en-US" dirty="0"/>
          </a:p>
        </p:txBody>
      </p:sp>
      <p:sp>
        <p:nvSpPr>
          <p:cNvPr id="6" name="Footer Placeholder 5">
            <a:extLst>
              <a:ext uri="{FF2B5EF4-FFF2-40B4-BE49-F238E27FC236}">
                <a16:creationId xmlns:a16="http://schemas.microsoft.com/office/drawing/2014/main" id="{D9E3265F-F7D8-0A47-8786-AC136BD96FF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237E55-0EE8-414A-8DB4-FAD53C320BA3}"/>
              </a:ext>
            </a:extLst>
          </p:cNvPr>
          <p:cNvSpPr>
            <a:spLocks noGrp="1"/>
          </p:cNvSpPr>
          <p:nvPr>
            <p:ph type="sldNum" sz="quarter" idx="12"/>
          </p:nvPr>
        </p:nvSpPr>
        <p:spPr/>
        <p:txBody>
          <a:bodyPr/>
          <a:lstStyle/>
          <a:p>
            <a:fld id="{FF2BD96E-3838-45D2-9031-D3AF67C920A5}" type="slidenum">
              <a:rPr lang="en-US" smtClean="0"/>
              <a:t>‹#›</a:t>
            </a:fld>
            <a:endParaRPr lang="en-US" dirty="0"/>
          </a:p>
        </p:txBody>
      </p:sp>
    </p:spTree>
    <p:extLst>
      <p:ext uri="{BB962C8B-B14F-4D97-AF65-F5344CB8AC3E}">
        <p14:creationId xmlns:p14="http://schemas.microsoft.com/office/powerpoint/2010/main" val="1173475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E4CE00-B5FB-714A-95A8-FA7C8A691F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123BB5-1654-B146-805D-068E938535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A3478E-E9B8-3244-99E7-0B8D7572C0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C743F4-8769-40B4-85DF-6CB8DE9F66AA}" type="datetimeFigureOut">
              <a:rPr lang="en-US" smtClean="0"/>
              <a:pPr/>
              <a:t>5/13/21</a:t>
            </a:fld>
            <a:endParaRPr lang="en-US" dirty="0"/>
          </a:p>
        </p:txBody>
      </p:sp>
      <p:sp>
        <p:nvSpPr>
          <p:cNvPr id="5" name="Footer Placeholder 4">
            <a:extLst>
              <a:ext uri="{FF2B5EF4-FFF2-40B4-BE49-F238E27FC236}">
                <a16:creationId xmlns:a16="http://schemas.microsoft.com/office/drawing/2014/main" id="{23886788-16F0-B14D-B345-F2E0959500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3A907BE-C776-5C40-8ACA-7C1FFFD31A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BD96E-3838-45D2-9031-D3AF67C920A5}" type="slidenum">
              <a:rPr lang="en-US" smtClean="0"/>
              <a:pPr/>
              <a:t>‹#›</a:t>
            </a:fld>
            <a:endParaRPr lang="en-US" dirty="0"/>
          </a:p>
        </p:txBody>
      </p:sp>
    </p:spTree>
    <p:extLst>
      <p:ext uri="{BB962C8B-B14F-4D97-AF65-F5344CB8AC3E}">
        <p14:creationId xmlns:p14="http://schemas.microsoft.com/office/powerpoint/2010/main" val="3249831654"/>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sv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3.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eeds.com/" TargetMode="External"/><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hyperlink" Target="http://www.eeds.com/" TargetMode="External"/><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image" Target="../media/image9.gif"/><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jpg"/><Relationship Id="rId5" Type="http://schemas.openxmlformats.org/officeDocument/2006/relationships/image" Target="../media/image12.pn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he University of Kansas Cancer Center">
            <a:extLst>
              <a:ext uri="{FF2B5EF4-FFF2-40B4-BE49-F238E27FC236}">
                <a16:creationId xmlns:a16="http://schemas.microsoft.com/office/drawing/2014/main" id="{98CE8AC8-9B29-6D41-8DC9-35DEB38281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3930" y="6149287"/>
            <a:ext cx="2584133" cy="42067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artnerships - North Kansas City Hospital, North Kansas City, MO">
            <a:extLst>
              <a:ext uri="{FF2B5EF4-FFF2-40B4-BE49-F238E27FC236}">
                <a16:creationId xmlns:a16="http://schemas.microsoft.com/office/drawing/2014/main" id="{5F31D3C6-ECF6-2A4B-9D2C-C5D50E485E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25712" y="6149287"/>
            <a:ext cx="2087083" cy="57742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Project ECHO® — Amplify Consulting -">
            <a:extLst>
              <a:ext uri="{FF2B5EF4-FFF2-40B4-BE49-F238E27FC236}">
                <a16:creationId xmlns:a16="http://schemas.microsoft.com/office/drawing/2014/main" id="{4BAD12CF-E2F6-0D4D-9B63-BC4872A4F7C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649" t="12055" r="8148" b="9535"/>
          <a:stretch/>
        </p:blipFill>
        <p:spPr bwMode="auto">
          <a:xfrm>
            <a:off x="179205" y="6070102"/>
            <a:ext cx="1134244" cy="6414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9B37924-0066-504B-B4EB-5ADD722CE65C}"/>
              </a:ext>
            </a:extLst>
          </p:cNvPr>
          <p:cNvSpPr/>
          <p:nvPr/>
        </p:nvSpPr>
        <p:spPr>
          <a:xfrm>
            <a:off x="0" y="916298"/>
            <a:ext cx="12192000" cy="2881630"/>
          </a:xfrm>
          <a:prstGeom prst="rect">
            <a:avLst/>
          </a:prstGeom>
          <a:solidFill>
            <a:srgbClr val="00497F">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FBD5B31E-1A54-914F-B370-75F1F34B24D1}"/>
              </a:ext>
            </a:extLst>
          </p:cNvPr>
          <p:cNvPicPr>
            <a:picLocks noChangeAspect="1"/>
          </p:cNvPicPr>
          <p:nvPr/>
        </p:nvPicPr>
        <p:blipFill>
          <a:blip r:embed="rId6"/>
          <a:stretch>
            <a:fillRect/>
          </a:stretch>
        </p:blipFill>
        <p:spPr>
          <a:xfrm>
            <a:off x="425402" y="703847"/>
            <a:ext cx="3306532" cy="3306532"/>
          </a:xfrm>
          <a:prstGeom prst="rect">
            <a:avLst/>
          </a:prstGeom>
        </p:spPr>
      </p:pic>
      <p:sp>
        <p:nvSpPr>
          <p:cNvPr id="4" name="TextBox 3">
            <a:extLst>
              <a:ext uri="{FF2B5EF4-FFF2-40B4-BE49-F238E27FC236}">
                <a16:creationId xmlns:a16="http://schemas.microsoft.com/office/drawing/2014/main" id="{8816C68E-76EE-1B40-83A4-7E4B0EABA0B6}"/>
              </a:ext>
            </a:extLst>
          </p:cNvPr>
          <p:cNvSpPr txBox="1"/>
          <p:nvPr/>
        </p:nvSpPr>
        <p:spPr>
          <a:xfrm>
            <a:off x="3815471" y="1482718"/>
            <a:ext cx="7891547" cy="1107996"/>
          </a:xfrm>
          <a:prstGeom prst="rect">
            <a:avLst/>
          </a:prstGeom>
          <a:noFill/>
        </p:spPr>
        <p:txBody>
          <a:bodyPr wrap="square" rtlCol="0">
            <a:spAutoFit/>
          </a:bodyPr>
          <a:lstStyle/>
          <a:p>
            <a:pPr algn="ctr"/>
            <a:r>
              <a:rPr lang="en-US" sz="2200" b="1" dirty="0">
                <a:solidFill>
                  <a:srgbClr val="004174"/>
                </a:solidFill>
                <a:latin typeface="Century Gothic" panose="020B0502020202020204" pitchFamily="34" charset="0"/>
              </a:rPr>
              <a:t>Using Tele-Mentoring to Optimize Quality of Care and Quality of Life for Patients With Metastatic Kidney Cancer (TOQQ-RCC) ECHO Series</a:t>
            </a:r>
          </a:p>
        </p:txBody>
      </p:sp>
      <p:sp>
        <p:nvSpPr>
          <p:cNvPr id="15" name="TextBox 14">
            <a:extLst>
              <a:ext uri="{FF2B5EF4-FFF2-40B4-BE49-F238E27FC236}">
                <a16:creationId xmlns:a16="http://schemas.microsoft.com/office/drawing/2014/main" id="{E3EE600E-9B5E-254E-A831-2CEB4A1D6E08}"/>
              </a:ext>
            </a:extLst>
          </p:cNvPr>
          <p:cNvSpPr txBox="1"/>
          <p:nvPr/>
        </p:nvSpPr>
        <p:spPr>
          <a:xfrm>
            <a:off x="4157334" y="2861817"/>
            <a:ext cx="7207819" cy="646331"/>
          </a:xfrm>
          <a:prstGeom prst="rect">
            <a:avLst/>
          </a:prstGeom>
          <a:noFill/>
        </p:spPr>
        <p:txBody>
          <a:bodyPr wrap="square" rtlCol="0">
            <a:spAutoFit/>
          </a:bodyPr>
          <a:lstStyle/>
          <a:p>
            <a:pPr algn="ctr"/>
            <a:r>
              <a:rPr lang="en-US" b="1" dirty="0">
                <a:solidFill>
                  <a:srgbClr val="004174"/>
                </a:solidFill>
              </a:rPr>
              <a:t>Facilitators: Elizabeth Wulff-Burchfield, MD,</a:t>
            </a:r>
          </a:p>
          <a:p>
            <a:pPr algn="ctr"/>
            <a:r>
              <a:rPr lang="en-US" b="1" dirty="0">
                <a:solidFill>
                  <a:srgbClr val="004174"/>
                </a:solidFill>
              </a:rPr>
              <a:t>Jennifer Klemp, PhD, MPH &amp; Catie Knight, MPH</a:t>
            </a:r>
          </a:p>
        </p:txBody>
      </p:sp>
      <p:pic>
        <p:nvPicPr>
          <p:cNvPr id="8" name="Picture 7" descr="Logo&#10;&#10;Description automatically generated">
            <a:extLst>
              <a:ext uri="{FF2B5EF4-FFF2-40B4-BE49-F238E27FC236}">
                <a16:creationId xmlns:a16="http://schemas.microsoft.com/office/drawing/2014/main" id="{271A2B13-390B-5A44-96B9-AFD299200886}"/>
              </a:ext>
            </a:extLst>
          </p:cNvPr>
          <p:cNvPicPr>
            <a:picLocks noChangeAspect="1"/>
          </p:cNvPicPr>
          <p:nvPr/>
        </p:nvPicPr>
        <p:blipFill>
          <a:blip r:embed="rId7"/>
          <a:stretch>
            <a:fillRect/>
          </a:stretch>
        </p:blipFill>
        <p:spPr>
          <a:xfrm>
            <a:off x="5132819" y="168628"/>
            <a:ext cx="4334336" cy="1630393"/>
          </a:xfrm>
          <a:prstGeom prst="rect">
            <a:avLst/>
          </a:prstGeom>
        </p:spPr>
      </p:pic>
      <p:sp>
        <p:nvSpPr>
          <p:cNvPr id="12" name="Rectangle 11">
            <a:extLst>
              <a:ext uri="{FF2B5EF4-FFF2-40B4-BE49-F238E27FC236}">
                <a16:creationId xmlns:a16="http://schemas.microsoft.com/office/drawing/2014/main" id="{A5FB55CA-90E1-B84B-A8D1-E5CBDCB8DCA6}"/>
              </a:ext>
            </a:extLst>
          </p:cNvPr>
          <p:cNvSpPr/>
          <p:nvPr/>
        </p:nvSpPr>
        <p:spPr>
          <a:xfrm>
            <a:off x="1313449" y="4269792"/>
            <a:ext cx="9565097" cy="1429622"/>
          </a:xfrm>
          <a:prstGeom prst="rect">
            <a:avLst/>
          </a:prstGeom>
        </p:spPr>
        <p:txBody>
          <a:bodyPr wrap="square">
            <a:spAutoFit/>
          </a:bodyPr>
          <a:lstStyle/>
          <a:p>
            <a:pPr algn="ctr">
              <a:lnSpc>
                <a:spcPct val="150000"/>
              </a:lnSpc>
            </a:pPr>
            <a:r>
              <a:rPr lang="en-US" sz="2000" b="1" dirty="0">
                <a:solidFill>
                  <a:srgbClr val="004174"/>
                </a:solidFill>
              </a:rPr>
              <a:t>Session 2 Topic: </a:t>
            </a:r>
            <a:r>
              <a:rPr lang="en-US" sz="2000" b="1" i="1" dirty="0">
                <a:solidFill>
                  <a:srgbClr val="004174"/>
                </a:solidFill>
              </a:rPr>
              <a:t>Cytoreductive Nephrectomy in the CARMENA Era:</a:t>
            </a:r>
          </a:p>
          <a:p>
            <a:pPr algn="ctr">
              <a:lnSpc>
                <a:spcPct val="150000"/>
              </a:lnSpc>
            </a:pPr>
            <a:r>
              <a:rPr lang="en-US" sz="2000" b="1" i="1" dirty="0">
                <a:solidFill>
                  <a:srgbClr val="004174"/>
                </a:solidFill>
              </a:rPr>
              <a:t>Shared decision-making for medical and surgical renal cell cancer treatment</a:t>
            </a:r>
          </a:p>
          <a:p>
            <a:pPr algn="ctr">
              <a:lnSpc>
                <a:spcPct val="150000"/>
              </a:lnSpc>
            </a:pPr>
            <a:r>
              <a:rPr lang="en-US" sz="2000" b="1" dirty="0">
                <a:solidFill>
                  <a:srgbClr val="004174"/>
                </a:solidFill>
              </a:rPr>
              <a:t>Guest Speaker: Eugene Lee, MD</a:t>
            </a:r>
          </a:p>
        </p:txBody>
      </p:sp>
    </p:spTree>
    <p:extLst>
      <p:ext uri="{BB962C8B-B14F-4D97-AF65-F5344CB8AC3E}">
        <p14:creationId xmlns:p14="http://schemas.microsoft.com/office/powerpoint/2010/main" val="2714847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A4FDE49-80AD-344E-A1D4-CE7AE5463737}"/>
              </a:ext>
            </a:extLst>
          </p:cNvPr>
          <p:cNvSpPr txBox="1"/>
          <p:nvPr/>
        </p:nvSpPr>
        <p:spPr>
          <a:xfrm>
            <a:off x="4105815" y="501293"/>
            <a:ext cx="3980367" cy="646331"/>
          </a:xfrm>
          <a:prstGeom prst="rect">
            <a:avLst/>
          </a:prstGeom>
          <a:noFill/>
        </p:spPr>
        <p:txBody>
          <a:bodyPr wrap="square" rtlCol="0">
            <a:spAutoFit/>
          </a:bodyPr>
          <a:lstStyle/>
          <a:p>
            <a:r>
              <a:rPr lang="en-US" sz="3600" b="1" dirty="0">
                <a:solidFill>
                  <a:srgbClr val="004174"/>
                </a:solidFill>
                <a:latin typeface="Century Gothic" panose="020B0502020202020204" pitchFamily="34" charset="0"/>
              </a:rPr>
              <a:t>Polling Questions</a:t>
            </a:r>
          </a:p>
        </p:txBody>
      </p:sp>
      <p:pic>
        <p:nvPicPr>
          <p:cNvPr id="6" name="Picture 5">
            <a:extLst>
              <a:ext uri="{FF2B5EF4-FFF2-40B4-BE49-F238E27FC236}">
                <a16:creationId xmlns:a16="http://schemas.microsoft.com/office/drawing/2014/main" id="{E904DFC7-A8B2-A047-95D5-49508E9EAC94}"/>
              </a:ext>
            </a:extLst>
          </p:cNvPr>
          <p:cNvPicPr>
            <a:picLocks noChangeAspect="1"/>
          </p:cNvPicPr>
          <p:nvPr/>
        </p:nvPicPr>
        <p:blipFill>
          <a:blip r:embed="rId2"/>
          <a:stretch>
            <a:fillRect/>
          </a:stretch>
        </p:blipFill>
        <p:spPr>
          <a:xfrm>
            <a:off x="590826" y="2892034"/>
            <a:ext cx="4754661" cy="2560320"/>
          </a:xfrm>
          <a:prstGeom prst="rect">
            <a:avLst/>
          </a:prstGeom>
        </p:spPr>
      </p:pic>
      <p:pic>
        <p:nvPicPr>
          <p:cNvPr id="7" name="Picture 6">
            <a:extLst>
              <a:ext uri="{FF2B5EF4-FFF2-40B4-BE49-F238E27FC236}">
                <a16:creationId xmlns:a16="http://schemas.microsoft.com/office/drawing/2014/main" id="{0118CB92-20EE-EF47-AE29-37F9F7BA1F2E}"/>
              </a:ext>
            </a:extLst>
          </p:cNvPr>
          <p:cNvPicPr>
            <a:picLocks noChangeAspect="1"/>
          </p:cNvPicPr>
          <p:nvPr/>
        </p:nvPicPr>
        <p:blipFill rotWithShape="1">
          <a:blip r:embed="rId3"/>
          <a:srcRect t="5294"/>
          <a:stretch/>
        </p:blipFill>
        <p:spPr>
          <a:xfrm>
            <a:off x="6589925" y="2888336"/>
            <a:ext cx="5011249" cy="2564018"/>
          </a:xfrm>
          <a:prstGeom prst="rect">
            <a:avLst/>
          </a:prstGeom>
        </p:spPr>
      </p:pic>
      <p:sp>
        <p:nvSpPr>
          <p:cNvPr id="8" name="TextBox 7">
            <a:extLst>
              <a:ext uri="{FF2B5EF4-FFF2-40B4-BE49-F238E27FC236}">
                <a16:creationId xmlns:a16="http://schemas.microsoft.com/office/drawing/2014/main" id="{11D25468-9269-5349-B287-D3BE8FFD8619}"/>
              </a:ext>
            </a:extLst>
          </p:cNvPr>
          <p:cNvSpPr txBox="1"/>
          <p:nvPr/>
        </p:nvSpPr>
        <p:spPr>
          <a:xfrm>
            <a:off x="2530868" y="5499388"/>
            <a:ext cx="2814619" cy="400110"/>
          </a:xfrm>
          <a:prstGeom prst="rect">
            <a:avLst/>
          </a:prstGeom>
          <a:solidFill>
            <a:schemeClr val="bg2">
              <a:alpha val="0"/>
            </a:schemeClr>
          </a:solidFill>
          <a:ln>
            <a:noFill/>
          </a:ln>
        </p:spPr>
        <p:txBody>
          <a:bodyPr wrap="square" rtlCol="0">
            <a:spAutoFit/>
          </a:bodyPr>
          <a:lstStyle/>
          <a:p>
            <a:r>
              <a:rPr lang="en-US" sz="2000" dirty="0"/>
              <a:t>Answer the poll question</a:t>
            </a:r>
          </a:p>
        </p:txBody>
      </p:sp>
      <p:sp>
        <p:nvSpPr>
          <p:cNvPr id="9" name="TextBox 8">
            <a:extLst>
              <a:ext uri="{FF2B5EF4-FFF2-40B4-BE49-F238E27FC236}">
                <a16:creationId xmlns:a16="http://schemas.microsoft.com/office/drawing/2014/main" id="{6E5CE83F-EADC-9E40-9ED3-86CE7F04023F}"/>
              </a:ext>
            </a:extLst>
          </p:cNvPr>
          <p:cNvSpPr txBox="1"/>
          <p:nvPr/>
        </p:nvSpPr>
        <p:spPr>
          <a:xfrm>
            <a:off x="6585074" y="5499388"/>
            <a:ext cx="2510475" cy="400110"/>
          </a:xfrm>
          <a:prstGeom prst="rect">
            <a:avLst/>
          </a:prstGeom>
          <a:noFill/>
        </p:spPr>
        <p:txBody>
          <a:bodyPr wrap="square" rtlCol="0">
            <a:spAutoFit/>
          </a:bodyPr>
          <a:lstStyle/>
          <a:p>
            <a:r>
              <a:rPr lang="en-US" sz="2000" dirty="0"/>
              <a:t>See real-time results</a:t>
            </a:r>
          </a:p>
        </p:txBody>
      </p:sp>
      <p:pic>
        <p:nvPicPr>
          <p:cNvPr id="11" name="Graphic 10" descr="Cursor with solid fill">
            <a:extLst>
              <a:ext uri="{FF2B5EF4-FFF2-40B4-BE49-F238E27FC236}">
                <a16:creationId xmlns:a16="http://schemas.microsoft.com/office/drawing/2014/main" id="{4F8D668F-4761-384F-A639-E561D4112B0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88055" y="5251897"/>
            <a:ext cx="626721" cy="626721"/>
          </a:xfrm>
          <a:prstGeom prst="rect">
            <a:avLst/>
          </a:prstGeom>
        </p:spPr>
      </p:pic>
      <p:pic>
        <p:nvPicPr>
          <p:cNvPr id="13" name="Graphic 12" descr="Cursor with solid fill">
            <a:extLst>
              <a:ext uri="{FF2B5EF4-FFF2-40B4-BE49-F238E27FC236}">
                <a16:creationId xmlns:a16="http://schemas.microsoft.com/office/drawing/2014/main" id="{0E91ED7E-E9D8-6C4D-A061-18B703D0548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8782188" y="5251898"/>
            <a:ext cx="626721" cy="626721"/>
          </a:xfrm>
          <a:prstGeom prst="rect">
            <a:avLst/>
          </a:prstGeom>
        </p:spPr>
      </p:pic>
      <p:pic>
        <p:nvPicPr>
          <p:cNvPr id="1028" name="Picture 4" descr="Questions on KPMG Compliance Survey - Radical Compliance">
            <a:extLst>
              <a:ext uri="{FF2B5EF4-FFF2-40B4-BE49-F238E27FC236}">
                <a16:creationId xmlns:a16="http://schemas.microsoft.com/office/drawing/2014/main" id="{82A34A04-0267-2245-B717-D7E05F37F1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4182" y="1660285"/>
            <a:ext cx="2203631" cy="1740981"/>
          </a:xfrm>
          <a:prstGeom prst="ellipse">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85028D70-EC4B-0A44-938C-CFD7F7FD5466}"/>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63754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D5167E9-E723-5740-A996-45916E7F4FA8}"/>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45737C8-9629-4346-BE36-975E1109608B}"/>
              </a:ext>
            </a:extLst>
          </p:cNvPr>
          <p:cNvSpPr txBox="1"/>
          <p:nvPr/>
        </p:nvSpPr>
        <p:spPr>
          <a:xfrm>
            <a:off x="2715796" y="501293"/>
            <a:ext cx="6760405" cy="646331"/>
          </a:xfrm>
          <a:prstGeom prst="rect">
            <a:avLst/>
          </a:prstGeom>
          <a:noFill/>
        </p:spPr>
        <p:txBody>
          <a:bodyPr wrap="square" rtlCol="0">
            <a:spAutoFit/>
          </a:bodyPr>
          <a:lstStyle/>
          <a:p>
            <a:r>
              <a:rPr lang="en-US" sz="3600" b="1" dirty="0">
                <a:solidFill>
                  <a:srgbClr val="004174"/>
                </a:solidFill>
                <a:latin typeface="Century Gothic" panose="020B0502020202020204" pitchFamily="34" charset="0"/>
              </a:rPr>
              <a:t>Session 1 Learning Objective</a:t>
            </a:r>
          </a:p>
        </p:txBody>
      </p:sp>
      <p:sp>
        <p:nvSpPr>
          <p:cNvPr id="6" name="Rectangle 5">
            <a:extLst>
              <a:ext uri="{FF2B5EF4-FFF2-40B4-BE49-F238E27FC236}">
                <a16:creationId xmlns:a16="http://schemas.microsoft.com/office/drawing/2014/main" id="{2A8C9124-34F2-0A45-A7C8-69172264429A}"/>
              </a:ext>
            </a:extLst>
          </p:cNvPr>
          <p:cNvSpPr/>
          <p:nvPr/>
        </p:nvSpPr>
        <p:spPr>
          <a:xfrm>
            <a:off x="1821780" y="2951945"/>
            <a:ext cx="8548436" cy="954107"/>
          </a:xfrm>
          <a:prstGeom prst="rect">
            <a:avLst/>
          </a:prstGeom>
        </p:spPr>
        <p:txBody>
          <a:bodyPr wrap="square">
            <a:spAutoFit/>
          </a:bodyPr>
          <a:lstStyle/>
          <a:p>
            <a:pPr lvl="0" algn="ctr"/>
            <a:r>
              <a:rPr lang="en-US" sz="2800" dirty="0">
                <a:solidFill>
                  <a:srgbClr val="004174"/>
                </a:solidFill>
              </a:rPr>
              <a:t>Understand the role of cytoreductive nephrectomy as part of comprehensive renal cell carcinoma management.</a:t>
            </a:r>
          </a:p>
        </p:txBody>
      </p:sp>
      <p:pic>
        <p:nvPicPr>
          <p:cNvPr id="9" name="Graphic 8" descr="Graduation cap with solid fill">
            <a:extLst>
              <a:ext uri="{FF2B5EF4-FFF2-40B4-BE49-F238E27FC236}">
                <a16:creationId xmlns:a16="http://schemas.microsoft.com/office/drawing/2014/main" id="{63DC0761-F024-3642-8EC9-C994354E1A4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7380" y="2951945"/>
            <a:ext cx="914400" cy="914400"/>
          </a:xfrm>
          <a:prstGeom prst="rect">
            <a:avLst/>
          </a:prstGeom>
        </p:spPr>
      </p:pic>
    </p:spTree>
    <p:extLst>
      <p:ext uri="{BB962C8B-B14F-4D97-AF65-F5344CB8AC3E}">
        <p14:creationId xmlns:p14="http://schemas.microsoft.com/office/powerpoint/2010/main" val="3678996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AFFCDDF-64DF-DA40-AA2E-9648119B5F0D}"/>
              </a:ext>
            </a:extLst>
          </p:cNvPr>
          <p:cNvSpPr/>
          <p:nvPr/>
        </p:nvSpPr>
        <p:spPr>
          <a:xfrm>
            <a:off x="0" y="397679"/>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B47BBC6C-94B2-CD4C-922E-63D8359F1905}"/>
              </a:ext>
            </a:extLst>
          </p:cNvPr>
          <p:cNvSpPr txBox="1"/>
          <p:nvPr/>
        </p:nvSpPr>
        <p:spPr>
          <a:xfrm>
            <a:off x="882805" y="531105"/>
            <a:ext cx="10426390" cy="646331"/>
          </a:xfrm>
          <a:prstGeom prst="rect">
            <a:avLst/>
          </a:prstGeom>
          <a:noFill/>
        </p:spPr>
        <p:txBody>
          <a:bodyPr wrap="square" rtlCol="0">
            <a:spAutoFit/>
          </a:bodyPr>
          <a:lstStyle/>
          <a:p>
            <a:pPr algn="ctr"/>
            <a:r>
              <a:rPr lang="en-US" sz="3600" b="1" dirty="0">
                <a:solidFill>
                  <a:srgbClr val="004174"/>
                </a:solidFill>
                <a:latin typeface="Century Gothic" panose="020B0502020202020204" pitchFamily="34" charset="0"/>
              </a:rPr>
              <a:t>Case Presentations &amp; Patient Privacy</a:t>
            </a:r>
          </a:p>
        </p:txBody>
      </p:sp>
      <p:sp>
        <p:nvSpPr>
          <p:cNvPr id="6" name="TextBox 5">
            <a:extLst>
              <a:ext uri="{FF2B5EF4-FFF2-40B4-BE49-F238E27FC236}">
                <a16:creationId xmlns:a16="http://schemas.microsoft.com/office/drawing/2014/main" id="{BD653830-A7E0-8B4D-AB7E-29B8D7EE1C72}"/>
              </a:ext>
            </a:extLst>
          </p:cNvPr>
          <p:cNvSpPr txBox="1"/>
          <p:nvPr/>
        </p:nvSpPr>
        <p:spPr>
          <a:xfrm>
            <a:off x="1940169" y="2306600"/>
            <a:ext cx="8311662" cy="2739211"/>
          </a:xfrm>
          <a:prstGeom prst="rect">
            <a:avLst/>
          </a:prstGeom>
          <a:noFill/>
        </p:spPr>
        <p:txBody>
          <a:bodyPr wrap="square" rtlCol="0">
            <a:spAutoFit/>
          </a:bodyPr>
          <a:lstStyle/>
          <a:p>
            <a:pPr algn="ctr"/>
            <a:r>
              <a:rPr lang="en-US" sz="2800" b="1" dirty="0">
                <a:solidFill>
                  <a:srgbClr val="004174"/>
                </a:solidFill>
              </a:rPr>
              <a:t>Goal: Protect patient privacy</a:t>
            </a:r>
          </a:p>
          <a:p>
            <a:pPr algn="ctr"/>
            <a:endParaRPr lang="en-US" sz="2400" b="1" dirty="0">
              <a:solidFill>
                <a:srgbClr val="004174"/>
              </a:solidFill>
            </a:endParaRPr>
          </a:p>
          <a:p>
            <a:pPr algn="ctr"/>
            <a:r>
              <a:rPr lang="en-US" sz="2400" b="1" dirty="0">
                <a:solidFill>
                  <a:srgbClr val="004174"/>
                </a:solidFill>
              </a:rPr>
              <a:t>Please only display or say information that does not identify a patient or that can not be linked to a patient.</a:t>
            </a:r>
          </a:p>
          <a:p>
            <a:pPr algn="ctr"/>
            <a:endParaRPr lang="en-US" sz="2400" b="1" dirty="0">
              <a:solidFill>
                <a:srgbClr val="004174"/>
              </a:solidFill>
            </a:endParaRPr>
          </a:p>
          <a:p>
            <a:pPr algn="ctr"/>
            <a:r>
              <a:rPr lang="en-US" sz="2400" b="1" dirty="0">
                <a:solidFill>
                  <a:srgbClr val="004174"/>
                </a:solidFill>
              </a:rPr>
              <a:t>Photos used in Case Study slides are freely-usable images from www.unsplash.com and not actual photos of known patients. </a:t>
            </a:r>
          </a:p>
        </p:txBody>
      </p:sp>
      <p:pic>
        <p:nvPicPr>
          <p:cNvPr id="8" name="Picture 7" descr="Icon&#10;&#10;Description automatically generated">
            <a:extLst>
              <a:ext uri="{FF2B5EF4-FFF2-40B4-BE49-F238E27FC236}">
                <a16:creationId xmlns:a16="http://schemas.microsoft.com/office/drawing/2014/main" id="{9F5220DE-A0D6-A046-BC7F-23212A8F6B48}"/>
              </a:ext>
            </a:extLst>
          </p:cNvPr>
          <p:cNvPicPr>
            <a:picLocks noChangeAspect="1"/>
          </p:cNvPicPr>
          <p:nvPr/>
        </p:nvPicPr>
        <p:blipFill>
          <a:blip r:embed="rId3">
            <a:alphaModFix amt="20000"/>
          </a:blip>
          <a:stretch>
            <a:fillRect/>
          </a:stretch>
        </p:blipFill>
        <p:spPr>
          <a:xfrm>
            <a:off x="747805" y="1804368"/>
            <a:ext cx="3624904" cy="3696583"/>
          </a:xfrm>
          <a:prstGeom prst="rect">
            <a:avLst/>
          </a:prstGeom>
          <a:effectLst>
            <a:outerShdw blurRad="50800" dist="50800" dir="5400000" algn="ctr" rotWithShape="0">
              <a:srgbClr val="000000">
                <a:alpha val="0"/>
              </a:srgbClr>
            </a:outerShdw>
          </a:effectLst>
        </p:spPr>
      </p:pic>
      <p:pic>
        <p:nvPicPr>
          <p:cNvPr id="9" name="Picture 8" descr="Icon&#10;&#10;Description automatically generated">
            <a:extLst>
              <a:ext uri="{FF2B5EF4-FFF2-40B4-BE49-F238E27FC236}">
                <a16:creationId xmlns:a16="http://schemas.microsoft.com/office/drawing/2014/main" id="{BD8B35C8-6D9D-524E-97B4-23DD7F66A7F3}"/>
              </a:ext>
            </a:extLst>
          </p:cNvPr>
          <p:cNvPicPr>
            <a:picLocks noChangeAspect="1"/>
          </p:cNvPicPr>
          <p:nvPr/>
        </p:nvPicPr>
        <p:blipFill>
          <a:blip r:embed="rId4"/>
          <a:stretch>
            <a:fillRect/>
          </a:stretch>
        </p:blipFill>
        <p:spPr>
          <a:xfrm>
            <a:off x="8903286" y="5872253"/>
            <a:ext cx="721360" cy="721360"/>
          </a:xfrm>
          <a:prstGeom prst="rect">
            <a:avLst/>
          </a:prstGeom>
        </p:spPr>
      </p:pic>
      <p:sp>
        <p:nvSpPr>
          <p:cNvPr id="10" name="TextBox 9">
            <a:extLst>
              <a:ext uri="{FF2B5EF4-FFF2-40B4-BE49-F238E27FC236}">
                <a16:creationId xmlns:a16="http://schemas.microsoft.com/office/drawing/2014/main" id="{7B483208-2ED2-8142-8FD3-0E5D3E8347F2}"/>
              </a:ext>
            </a:extLst>
          </p:cNvPr>
          <p:cNvSpPr txBox="1"/>
          <p:nvPr/>
        </p:nvSpPr>
        <p:spPr>
          <a:xfrm>
            <a:off x="9624646" y="6048267"/>
            <a:ext cx="2157046" cy="369332"/>
          </a:xfrm>
          <a:prstGeom prst="rect">
            <a:avLst/>
          </a:prstGeom>
          <a:noFill/>
        </p:spPr>
        <p:txBody>
          <a:bodyPr wrap="square" rtlCol="0">
            <a:spAutoFit/>
          </a:bodyPr>
          <a:lstStyle/>
          <a:p>
            <a:r>
              <a:rPr lang="en-US" dirty="0">
                <a:solidFill>
                  <a:srgbClr val="004174"/>
                </a:solidFill>
              </a:rPr>
              <a:t>www.hipaa.com</a:t>
            </a:r>
          </a:p>
        </p:txBody>
      </p:sp>
    </p:spTree>
    <p:extLst>
      <p:ext uri="{BB962C8B-B14F-4D97-AF65-F5344CB8AC3E}">
        <p14:creationId xmlns:p14="http://schemas.microsoft.com/office/powerpoint/2010/main" val="2611650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7AC5A1-B4EA-F946-8341-77483B091598}"/>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B8620B24-F929-7B43-A8F5-D2FDAA880CE1}"/>
              </a:ext>
            </a:extLst>
          </p:cNvPr>
          <p:cNvSpPr txBox="1"/>
          <p:nvPr/>
        </p:nvSpPr>
        <p:spPr>
          <a:xfrm>
            <a:off x="377335" y="501293"/>
            <a:ext cx="5289194" cy="646331"/>
          </a:xfrm>
          <a:prstGeom prst="rect">
            <a:avLst/>
          </a:prstGeom>
          <a:noFill/>
        </p:spPr>
        <p:txBody>
          <a:bodyPr wrap="square" rtlCol="0">
            <a:spAutoFit/>
          </a:bodyPr>
          <a:lstStyle/>
          <a:p>
            <a:pPr algn="ctr"/>
            <a:r>
              <a:rPr lang="en-US" sz="3600" b="1" dirty="0">
                <a:solidFill>
                  <a:srgbClr val="004174"/>
                </a:solidFill>
                <a:latin typeface="Century Gothic" panose="020B0502020202020204" pitchFamily="34" charset="0"/>
              </a:rPr>
              <a:t>Case Study: “Mrs. M”</a:t>
            </a:r>
          </a:p>
        </p:txBody>
      </p:sp>
      <p:pic>
        <p:nvPicPr>
          <p:cNvPr id="3" name="Picture 2" descr="A picture containing person, outdoor, older&#10;&#10;Description automatically generated">
            <a:extLst>
              <a:ext uri="{FF2B5EF4-FFF2-40B4-BE49-F238E27FC236}">
                <a16:creationId xmlns:a16="http://schemas.microsoft.com/office/drawing/2014/main" id="{54BD8521-5128-4F4D-A016-2430F721E86D}"/>
              </a:ext>
            </a:extLst>
          </p:cNvPr>
          <p:cNvPicPr>
            <a:picLocks noChangeAspect="1"/>
          </p:cNvPicPr>
          <p:nvPr/>
        </p:nvPicPr>
        <p:blipFill>
          <a:blip r:embed="rId2"/>
          <a:stretch>
            <a:fillRect/>
          </a:stretch>
        </p:blipFill>
        <p:spPr>
          <a:xfrm>
            <a:off x="8653580" y="1003953"/>
            <a:ext cx="2754066" cy="18358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Content Placeholder 2">
            <a:extLst>
              <a:ext uri="{FF2B5EF4-FFF2-40B4-BE49-F238E27FC236}">
                <a16:creationId xmlns:a16="http://schemas.microsoft.com/office/drawing/2014/main" id="{C0BAFB21-E06A-A446-9E9F-000F31909F70}"/>
              </a:ext>
            </a:extLst>
          </p:cNvPr>
          <p:cNvSpPr>
            <a:spLocks noGrp="1"/>
          </p:cNvSpPr>
          <p:nvPr>
            <p:ph idx="1"/>
          </p:nvPr>
        </p:nvSpPr>
        <p:spPr>
          <a:xfrm>
            <a:off x="377335" y="1698889"/>
            <a:ext cx="11389550" cy="5038795"/>
          </a:xfrm>
        </p:spPr>
        <p:txBody>
          <a:bodyPr>
            <a:normAutofit fontScale="70000" lnSpcReduction="20000"/>
          </a:bodyPr>
          <a:lstStyle/>
          <a:p>
            <a:pPr indent="-182880"/>
            <a:r>
              <a:rPr lang="en-US" dirty="0"/>
              <a:t>73-year-old patient, “Mrs. M”</a:t>
            </a:r>
          </a:p>
          <a:p>
            <a:pPr indent="-182880"/>
            <a:r>
              <a:rPr lang="en-US" dirty="0"/>
              <a:t>Demographics </a:t>
            </a:r>
          </a:p>
          <a:p>
            <a:pPr lvl="1" indent="-182880">
              <a:lnSpc>
                <a:spcPct val="120000"/>
              </a:lnSpc>
            </a:pPr>
            <a:r>
              <a:rPr lang="en-US" dirty="0"/>
              <a:t>Born genetically female, self identifies as female with she/her pronouns</a:t>
            </a:r>
          </a:p>
          <a:p>
            <a:pPr lvl="1" indent="-182880">
              <a:lnSpc>
                <a:spcPct val="120000"/>
              </a:lnSpc>
            </a:pPr>
            <a:r>
              <a:rPr lang="en-US" dirty="0"/>
              <a:t>Retired school nurse</a:t>
            </a:r>
          </a:p>
          <a:p>
            <a:pPr lvl="1" indent="-182880">
              <a:lnSpc>
                <a:spcPct val="120000"/>
              </a:lnSpc>
            </a:pPr>
            <a:r>
              <a:rPr lang="en-US" dirty="0"/>
              <a:t>Married, has 2 sons who live nearby. </a:t>
            </a:r>
          </a:p>
          <a:p>
            <a:pPr indent="-182880">
              <a:spcAft>
                <a:spcPts val="600"/>
              </a:spcAft>
            </a:pPr>
            <a:r>
              <a:rPr lang="en-US" dirty="0"/>
              <a:t>Comorbidities</a:t>
            </a:r>
          </a:p>
          <a:p>
            <a:pPr lvl="1" indent="-182880">
              <a:spcAft>
                <a:spcPts val="600"/>
              </a:spcAft>
            </a:pPr>
            <a:r>
              <a:rPr lang="en-US" dirty="0"/>
              <a:t>Type II diabetes, </a:t>
            </a:r>
            <a:r>
              <a:rPr lang="en-US" dirty="0" err="1"/>
              <a:t>HgB</a:t>
            </a:r>
            <a:r>
              <a:rPr lang="en-US" dirty="0"/>
              <a:t> a1c 7.5%, hypertension, hypothyroidism</a:t>
            </a:r>
          </a:p>
          <a:p>
            <a:pPr indent="-182880"/>
            <a:r>
              <a:rPr lang="en-US" dirty="0"/>
              <a:t>Diagnosis History </a:t>
            </a:r>
          </a:p>
          <a:p>
            <a:pPr lvl="1" indent="-182880">
              <a:lnSpc>
                <a:spcPct val="120000"/>
              </a:lnSpc>
            </a:pPr>
            <a:r>
              <a:rPr lang="en-US" dirty="0"/>
              <a:t>Developed self-limited, painless gross hematuria and saw PCP, who ordered CT a/p without contrast (“stone protocol”)</a:t>
            </a:r>
          </a:p>
          <a:p>
            <a:pPr lvl="1" indent="-182880">
              <a:lnSpc>
                <a:spcPct val="120000"/>
              </a:lnSpc>
            </a:pPr>
            <a:r>
              <a:rPr lang="en-US" dirty="0"/>
              <a:t>CT revealed a 6.5 cm heterogeneous lower pole right kidney mass and borderline retroperitoneal lymphadenopathy 	Lower lung fields show 2 pulmonary nodules</a:t>
            </a:r>
          </a:p>
          <a:p>
            <a:pPr lvl="1" indent="-182880">
              <a:lnSpc>
                <a:spcPct val="120000"/>
              </a:lnSpc>
            </a:pPr>
            <a:r>
              <a:rPr lang="en-US" dirty="0"/>
              <a:t>CT chest reveals bilateral pulmonary nodules, largest 2 cm </a:t>
            </a:r>
          </a:p>
          <a:p>
            <a:pPr lvl="1" indent="-182880">
              <a:lnSpc>
                <a:spcPct val="120000"/>
              </a:lnSpc>
            </a:pPr>
            <a:r>
              <a:rPr lang="en-US" dirty="0"/>
              <a:t>Biopsy of lung nodule – clear cell renal cell carcinoma </a:t>
            </a:r>
          </a:p>
          <a:p>
            <a:pPr indent="-182880"/>
            <a:r>
              <a:rPr lang="en-US" dirty="0"/>
              <a:t>Goals</a:t>
            </a:r>
          </a:p>
          <a:p>
            <a:pPr lvl="1" indent="-182880"/>
            <a:r>
              <a:rPr lang="en-US" dirty="0"/>
              <a:t>“To live to be 95 like [her] mother.” </a:t>
            </a:r>
          </a:p>
          <a:p>
            <a:pPr indent="-182880"/>
            <a:endParaRPr lang="en-US" dirty="0"/>
          </a:p>
        </p:txBody>
      </p:sp>
    </p:spTree>
    <p:extLst>
      <p:ext uri="{BB962C8B-B14F-4D97-AF65-F5344CB8AC3E}">
        <p14:creationId xmlns:p14="http://schemas.microsoft.com/office/powerpoint/2010/main" val="3630715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58CFC9-1284-8040-980C-A74D22DE9E53}"/>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person, outdoor, older&#10;&#10;Description automatically generated">
            <a:extLst>
              <a:ext uri="{FF2B5EF4-FFF2-40B4-BE49-F238E27FC236}">
                <a16:creationId xmlns:a16="http://schemas.microsoft.com/office/drawing/2014/main" id="{3FBD532B-ACB8-544F-92A6-E7035CC2546C}"/>
              </a:ext>
            </a:extLst>
          </p:cNvPr>
          <p:cNvPicPr>
            <a:picLocks noChangeAspect="1"/>
          </p:cNvPicPr>
          <p:nvPr/>
        </p:nvPicPr>
        <p:blipFill>
          <a:blip r:embed="rId2"/>
          <a:stretch>
            <a:fillRect/>
          </a:stretch>
        </p:blipFill>
        <p:spPr>
          <a:xfrm>
            <a:off x="8804915" y="573003"/>
            <a:ext cx="2193658" cy="14622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888DCEB5-33B7-144E-AB87-3B183FDB725C}"/>
              </a:ext>
            </a:extLst>
          </p:cNvPr>
          <p:cNvSpPr txBox="1"/>
          <p:nvPr/>
        </p:nvSpPr>
        <p:spPr>
          <a:xfrm>
            <a:off x="0" y="509660"/>
            <a:ext cx="5289194" cy="646331"/>
          </a:xfrm>
          <a:prstGeom prst="rect">
            <a:avLst/>
          </a:prstGeom>
          <a:noFill/>
        </p:spPr>
        <p:txBody>
          <a:bodyPr wrap="square" rtlCol="0">
            <a:spAutoFit/>
          </a:bodyPr>
          <a:lstStyle/>
          <a:p>
            <a:pPr algn="ctr"/>
            <a:r>
              <a:rPr lang="en-US" sz="3600" b="1" dirty="0">
                <a:solidFill>
                  <a:srgbClr val="004174"/>
                </a:solidFill>
                <a:latin typeface="Century Gothic" panose="020B0502020202020204" pitchFamily="34" charset="0"/>
              </a:rPr>
              <a:t>Case study, cont.</a:t>
            </a:r>
          </a:p>
        </p:txBody>
      </p:sp>
      <p:sp>
        <p:nvSpPr>
          <p:cNvPr id="10" name="Content Placeholder 2">
            <a:extLst>
              <a:ext uri="{FF2B5EF4-FFF2-40B4-BE49-F238E27FC236}">
                <a16:creationId xmlns:a16="http://schemas.microsoft.com/office/drawing/2014/main" id="{2915B613-A256-1B4C-AB71-CCCC5D57A740}"/>
              </a:ext>
            </a:extLst>
          </p:cNvPr>
          <p:cNvSpPr>
            <a:spLocks noGrp="1"/>
          </p:cNvSpPr>
          <p:nvPr>
            <p:ph idx="1"/>
          </p:nvPr>
        </p:nvSpPr>
        <p:spPr>
          <a:xfrm>
            <a:off x="729543" y="1993498"/>
            <a:ext cx="10103557" cy="3690589"/>
          </a:xfrm>
        </p:spPr>
        <p:txBody>
          <a:bodyPr>
            <a:normAutofit/>
          </a:bodyPr>
          <a:lstStyle/>
          <a:p>
            <a:pPr>
              <a:spcAft>
                <a:spcPts val="600"/>
              </a:spcAft>
            </a:pPr>
            <a:r>
              <a:rPr lang="en-US" sz="2400" dirty="0"/>
              <a:t>Patient comes to clinic to establish medical oncology care. </a:t>
            </a:r>
          </a:p>
          <a:p>
            <a:pPr lvl="1">
              <a:spcAft>
                <a:spcPts val="600"/>
              </a:spcAft>
            </a:pPr>
            <a:r>
              <a:rPr lang="en-US" sz="2200" dirty="0"/>
              <a:t>IMDC risk categorization: Intermediate-1 (based on de novo metastatic disease)</a:t>
            </a:r>
          </a:p>
          <a:p>
            <a:pPr lvl="1">
              <a:spcAft>
                <a:spcPts val="600"/>
              </a:spcAft>
            </a:pPr>
            <a:endParaRPr lang="en-US" sz="2200" dirty="0"/>
          </a:p>
          <a:p>
            <a:pPr>
              <a:spcAft>
                <a:spcPts val="600"/>
              </a:spcAft>
            </a:pPr>
            <a:r>
              <a:rPr lang="en-US" sz="2400" dirty="0"/>
              <a:t>In addition to discussing systemic therapies Mrs. M notes that she has an upcoming consultation with a urologist “to get her kidney out.”</a:t>
            </a:r>
          </a:p>
          <a:p>
            <a:pPr>
              <a:spcAft>
                <a:spcPts val="600"/>
              </a:spcAft>
            </a:pPr>
            <a:endParaRPr lang="en-US" sz="2400" dirty="0"/>
          </a:p>
          <a:p>
            <a:pPr>
              <a:spcAft>
                <a:spcPts val="600"/>
              </a:spcAft>
            </a:pPr>
            <a:r>
              <a:rPr lang="en-US" sz="2400" dirty="0"/>
              <a:t>She says that she is willing to undergo nephrectomy if it’s important and asks for your recommendations. </a:t>
            </a:r>
          </a:p>
        </p:txBody>
      </p:sp>
      <p:sp>
        <p:nvSpPr>
          <p:cNvPr id="11" name="Rectangle 10">
            <a:extLst>
              <a:ext uri="{FF2B5EF4-FFF2-40B4-BE49-F238E27FC236}">
                <a16:creationId xmlns:a16="http://schemas.microsoft.com/office/drawing/2014/main" id="{97FE6BA5-4D6D-5A40-8474-4DF778330EF1}"/>
              </a:ext>
            </a:extLst>
          </p:cNvPr>
          <p:cNvSpPr/>
          <p:nvPr/>
        </p:nvSpPr>
        <p:spPr>
          <a:xfrm>
            <a:off x="2145175" y="5825120"/>
            <a:ext cx="7901650" cy="523220"/>
          </a:xfrm>
          <a:prstGeom prst="rect">
            <a:avLst/>
          </a:prstGeom>
        </p:spPr>
        <p:txBody>
          <a:bodyPr wrap="none">
            <a:spAutoFit/>
          </a:bodyPr>
          <a:lstStyle/>
          <a:p>
            <a:r>
              <a:rPr lang="en-US" sz="2800" b="1" dirty="0"/>
              <a:t>What is the right answer in the post-CARMENA era?</a:t>
            </a:r>
          </a:p>
        </p:txBody>
      </p:sp>
    </p:spTree>
    <p:extLst>
      <p:ext uri="{BB962C8B-B14F-4D97-AF65-F5344CB8AC3E}">
        <p14:creationId xmlns:p14="http://schemas.microsoft.com/office/powerpoint/2010/main" val="1072903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F5F8F6-6244-A744-B19B-60D1C90C39B8}"/>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88D400EC-590C-B64B-800B-D5AE9BB976B0}"/>
              </a:ext>
            </a:extLst>
          </p:cNvPr>
          <p:cNvSpPr txBox="1"/>
          <p:nvPr/>
        </p:nvSpPr>
        <p:spPr>
          <a:xfrm>
            <a:off x="3451403" y="501293"/>
            <a:ext cx="5289194" cy="646331"/>
          </a:xfrm>
          <a:prstGeom prst="rect">
            <a:avLst/>
          </a:prstGeom>
          <a:noFill/>
        </p:spPr>
        <p:txBody>
          <a:bodyPr wrap="square" rtlCol="0">
            <a:spAutoFit/>
          </a:bodyPr>
          <a:lstStyle/>
          <a:p>
            <a:pPr algn="ctr"/>
            <a:r>
              <a:rPr lang="en-US" sz="3600" b="1" dirty="0">
                <a:solidFill>
                  <a:srgbClr val="004174"/>
                </a:solidFill>
                <a:latin typeface="Century Gothic" panose="020B0502020202020204" pitchFamily="34" charset="0"/>
              </a:rPr>
              <a:t>But First, Terminology</a:t>
            </a:r>
          </a:p>
        </p:txBody>
      </p:sp>
      <p:graphicFrame>
        <p:nvGraphicFramePr>
          <p:cNvPr id="15" name="Content Placeholder 2">
            <a:extLst>
              <a:ext uri="{FF2B5EF4-FFF2-40B4-BE49-F238E27FC236}">
                <a16:creationId xmlns:a16="http://schemas.microsoft.com/office/drawing/2014/main" id="{3F263CCA-A54B-4411-A726-EFD8F0CD3F1C}"/>
              </a:ext>
            </a:extLst>
          </p:cNvPr>
          <p:cNvGraphicFramePr>
            <a:graphicFrameLocks noGrp="1"/>
          </p:cNvGraphicFramePr>
          <p:nvPr>
            <p:ph idx="1"/>
            <p:extLst>
              <p:ext uri="{D42A27DB-BD31-4B8C-83A1-F6EECF244321}">
                <p14:modId xmlns:p14="http://schemas.microsoft.com/office/powerpoint/2010/main" val="2236939952"/>
              </p:ext>
            </p:extLst>
          </p:nvPr>
        </p:nvGraphicFramePr>
        <p:xfrm>
          <a:off x="838200" y="2491915"/>
          <a:ext cx="10515600" cy="27631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4" name="Picture 6" descr="Intro to Medical Terminology - MasterWord's Online Store">
            <a:extLst>
              <a:ext uri="{FF2B5EF4-FFF2-40B4-BE49-F238E27FC236}">
                <a16:creationId xmlns:a16="http://schemas.microsoft.com/office/drawing/2014/main" id="{2AC44A96-9F9D-2C4E-A29E-A343B879683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5672" t="21298" r="15205" b="21053"/>
          <a:stretch/>
        </p:blipFill>
        <p:spPr bwMode="auto">
          <a:xfrm>
            <a:off x="505544" y="311298"/>
            <a:ext cx="1376512" cy="1148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452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AA0237-8677-9B4B-A796-B794E9A277F1}"/>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81654D6-F0A8-5A48-BD29-0DAEC0A2FDC2}"/>
              </a:ext>
            </a:extLst>
          </p:cNvPr>
          <p:cNvSpPr txBox="1"/>
          <p:nvPr/>
        </p:nvSpPr>
        <p:spPr>
          <a:xfrm>
            <a:off x="284747" y="501293"/>
            <a:ext cx="11622505" cy="646331"/>
          </a:xfrm>
          <a:prstGeom prst="rect">
            <a:avLst/>
          </a:prstGeom>
          <a:noFill/>
        </p:spPr>
        <p:txBody>
          <a:bodyPr wrap="square" rtlCol="0">
            <a:spAutoFit/>
          </a:bodyPr>
          <a:lstStyle/>
          <a:p>
            <a:pPr algn="ctr"/>
            <a:r>
              <a:rPr lang="en-US" sz="3600" b="1" dirty="0">
                <a:solidFill>
                  <a:srgbClr val="004174"/>
                </a:solidFill>
                <a:latin typeface="Century Gothic" panose="020B0502020202020204" pitchFamily="34" charset="0"/>
              </a:rPr>
              <a:t>Surgical / Interventional Palliation of Kidney Mass</a:t>
            </a:r>
          </a:p>
        </p:txBody>
      </p:sp>
      <p:sp>
        <p:nvSpPr>
          <p:cNvPr id="8" name="TextBox 7">
            <a:extLst>
              <a:ext uri="{FF2B5EF4-FFF2-40B4-BE49-F238E27FC236}">
                <a16:creationId xmlns:a16="http://schemas.microsoft.com/office/drawing/2014/main" id="{EBC2B5D7-07D0-6745-80D5-C0E14B71D5F4}"/>
              </a:ext>
            </a:extLst>
          </p:cNvPr>
          <p:cNvSpPr txBox="1"/>
          <p:nvPr/>
        </p:nvSpPr>
        <p:spPr>
          <a:xfrm>
            <a:off x="558477" y="1909997"/>
            <a:ext cx="11075044" cy="4001095"/>
          </a:xfrm>
          <a:prstGeom prst="rect">
            <a:avLst/>
          </a:prstGeom>
          <a:noFill/>
        </p:spPr>
        <p:txBody>
          <a:bodyPr wrap="square" rtlCol="0">
            <a:spAutoFit/>
          </a:bodyPr>
          <a:lstStyle/>
          <a:p>
            <a:pPr marL="285750" indent="-285750">
              <a:buFont typeface="Arial" panose="020B0604020202020204" pitchFamily="34" charset="0"/>
              <a:buChar char="•"/>
            </a:pPr>
            <a:r>
              <a:rPr lang="en-US" sz="2400" dirty="0"/>
              <a:t>The data we will discuss about cytoreductive nephrectomy doesn’t necessarily apply to palliative nephrectomy.</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If the patient’s functional status, quality of life, or tolerance of systemic cancer therapy is impacted by pain, bleeding, etc. from their primary tumor, then nephrectomy can provide meaningful improvement in symptoms.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Renal artery embolization can be considered if patients need palliation but aren’t healthy enough for surgery (or cannot stop systemic therapy long enough to recover).</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sz="2000" dirty="0"/>
              <a:t>Post-embolization syndrome: flu-like symptoms, nausea, including fever, and can last 8-72 hours.</a:t>
            </a:r>
          </a:p>
        </p:txBody>
      </p:sp>
    </p:spTree>
    <p:extLst>
      <p:ext uri="{BB962C8B-B14F-4D97-AF65-F5344CB8AC3E}">
        <p14:creationId xmlns:p14="http://schemas.microsoft.com/office/powerpoint/2010/main" val="3339595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9AB616-AD60-0846-81AE-1FE2F3B2E6C7}"/>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B2EECA3-8063-1D4C-A1D7-291A78E51C5A}"/>
              </a:ext>
            </a:extLst>
          </p:cNvPr>
          <p:cNvSpPr txBox="1"/>
          <p:nvPr/>
        </p:nvSpPr>
        <p:spPr>
          <a:xfrm>
            <a:off x="2802528" y="501293"/>
            <a:ext cx="6586944" cy="646331"/>
          </a:xfrm>
          <a:prstGeom prst="rect">
            <a:avLst/>
          </a:prstGeom>
          <a:noFill/>
        </p:spPr>
        <p:txBody>
          <a:bodyPr wrap="square" rtlCol="0">
            <a:spAutoFit/>
          </a:bodyPr>
          <a:lstStyle/>
          <a:p>
            <a:pPr algn="ctr"/>
            <a:r>
              <a:rPr lang="en-US" sz="3600" b="1" dirty="0">
                <a:solidFill>
                  <a:srgbClr val="004174"/>
                </a:solidFill>
                <a:latin typeface="Century Gothic" panose="020B0502020202020204" pitchFamily="34" charset="0"/>
              </a:rPr>
              <a:t>Cytoreductive Nephrectomy</a:t>
            </a:r>
          </a:p>
        </p:txBody>
      </p:sp>
      <p:sp>
        <p:nvSpPr>
          <p:cNvPr id="9" name="Content Placeholder 2">
            <a:extLst>
              <a:ext uri="{FF2B5EF4-FFF2-40B4-BE49-F238E27FC236}">
                <a16:creationId xmlns:a16="http://schemas.microsoft.com/office/drawing/2014/main" id="{09426B6D-FF8C-9B4F-8659-D40E1B515304}"/>
              </a:ext>
            </a:extLst>
          </p:cNvPr>
          <p:cNvSpPr>
            <a:spLocks noGrp="1"/>
          </p:cNvSpPr>
          <p:nvPr>
            <p:ph idx="1"/>
          </p:nvPr>
        </p:nvSpPr>
        <p:spPr>
          <a:xfrm>
            <a:off x="257175" y="1644650"/>
            <a:ext cx="11677650" cy="4351338"/>
          </a:xfrm>
        </p:spPr>
        <p:txBody>
          <a:bodyPr>
            <a:normAutofit/>
          </a:bodyPr>
          <a:lstStyle/>
          <a:p>
            <a:r>
              <a:rPr lang="en-US" sz="2400" dirty="0"/>
              <a:t>Retrospective analyses and then prospective, randomized trials conducted in the 1980s and 1990s (prior to targeted therapies for RCC) demonstrated improved overall survival in patients with metastatic RCC who underwent cytoreductive nephrectomy compared to patients who received up-front cytokine therapy</a:t>
            </a:r>
            <a:r>
              <a:rPr lang="en-US" sz="2400" baseline="30000" dirty="0"/>
              <a:t>1</a:t>
            </a:r>
            <a:r>
              <a:rPr lang="en-US" sz="2400" dirty="0"/>
              <a:t>.</a:t>
            </a:r>
          </a:p>
          <a:p>
            <a:endParaRPr lang="en-US" sz="2400" dirty="0">
              <a:highlight>
                <a:srgbClr val="FFFF00"/>
              </a:highlight>
            </a:endParaRPr>
          </a:p>
          <a:p>
            <a:r>
              <a:rPr lang="en-US" sz="2400" dirty="0"/>
              <a:t>Subsequent data in the targeted therapy era indicated favorable overall survival for patients treated with up-front cytoreductive nephrectomy</a:t>
            </a:r>
            <a:r>
              <a:rPr lang="en-US" sz="2400" baseline="30000" dirty="0"/>
              <a:t>2</a:t>
            </a:r>
            <a:r>
              <a:rPr lang="en-US" sz="2400" dirty="0"/>
              <a:t>.</a:t>
            </a:r>
            <a:endParaRPr lang="en-US" sz="2400" dirty="0">
              <a:highlight>
                <a:srgbClr val="FFFF00"/>
              </a:highlight>
            </a:endParaRPr>
          </a:p>
          <a:p>
            <a:endParaRPr lang="en-US" sz="2400" dirty="0"/>
          </a:p>
          <a:p>
            <a:r>
              <a:rPr lang="en-US" sz="2400" dirty="0"/>
              <a:t>The </a:t>
            </a:r>
            <a:r>
              <a:rPr lang="en-US" sz="2400" dirty="0">
                <a:sym typeface="Wingdings" panose="05000000000000000000" pitchFamily="2" charset="2"/>
              </a:rPr>
              <a:t>CARMENA and SURTIME prospective, randomized trials were designed to definitively assess up-front cytoreductive nephrectomy, albeit in the targeted therapy era</a:t>
            </a:r>
            <a:r>
              <a:rPr lang="en-US" sz="2400" baseline="30000" dirty="0">
                <a:sym typeface="Wingdings" panose="05000000000000000000" pitchFamily="2" charset="2"/>
              </a:rPr>
              <a:t>3</a:t>
            </a:r>
            <a:r>
              <a:rPr lang="en-US" sz="2400" dirty="0">
                <a:sym typeface="Wingdings" panose="05000000000000000000" pitchFamily="2" charset="2"/>
              </a:rPr>
              <a:t>. </a:t>
            </a:r>
            <a:endParaRPr lang="en-US" sz="2400" dirty="0">
              <a:highlight>
                <a:srgbClr val="FFFF00"/>
              </a:highlight>
            </a:endParaRPr>
          </a:p>
        </p:txBody>
      </p:sp>
      <p:pic>
        <p:nvPicPr>
          <p:cNvPr id="10" name="Picture 9" descr="Icon&#10;&#10;Description automatically generated">
            <a:extLst>
              <a:ext uri="{FF2B5EF4-FFF2-40B4-BE49-F238E27FC236}">
                <a16:creationId xmlns:a16="http://schemas.microsoft.com/office/drawing/2014/main" id="{28E67461-7F3B-5F4A-9056-EB60979F7985}"/>
              </a:ext>
            </a:extLst>
          </p:cNvPr>
          <p:cNvPicPr>
            <a:picLocks noChangeAspect="1"/>
          </p:cNvPicPr>
          <p:nvPr/>
        </p:nvPicPr>
        <p:blipFill>
          <a:blip r:embed="rId3"/>
          <a:stretch>
            <a:fillRect/>
          </a:stretch>
        </p:blipFill>
        <p:spPr>
          <a:xfrm>
            <a:off x="231168" y="5820079"/>
            <a:ext cx="832296" cy="832296"/>
          </a:xfrm>
          <a:prstGeom prst="rect">
            <a:avLst/>
          </a:prstGeom>
        </p:spPr>
      </p:pic>
      <p:sp>
        <p:nvSpPr>
          <p:cNvPr id="2" name="TextBox 1">
            <a:extLst>
              <a:ext uri="{FF2B5EF4-FFF2-40B4-BE49-F238E27FC236}">
                <a16:creationId xmlns:a16="http://schemas.microsoft.com/office/drawing/2014/main" id="{9F1FB755-0B6C-194C-AC01-0711F1DF97A1}"/>
              </a:ext>
            </a:extLst>
          </p:cNvPr>
          <p:cNvSpPr txBox="1"/>
          <p:nvPr/>
        </p:nvSpPr>
        <p:spPr>
          <a:xfrm>
            <a:off x="1141956" y="5946661"/>
            <a:ext cx="9908087" cy="600164"/>
          </a:xfrm>
          <a:prstGeom prst="rect">
            <a:avLst/>
          </a:prstGeom>
          <a:noFill/>
        </p:spPr>
        <p:txBody>
          <a:bodyPr wrap="square" rtlCol="0">
            <a:spAutoFit/>
          </a:bodyPr>
          <a:lstStyle/>
          <a:p>
            <a:r>
              <a:rPr lang="en-US" sz="1100" dirty="0"/>
              <a:t>1. Flanigan RC, et al., N </a:t>
            </a:r>
            <a:r>
              <a:rPr lang="en-US" sz="1100" dirty="0" err="1"/>
              <a:t>Engl</a:t>
            </a:r>
            <a:r>
              <a:rPr lang="en-US" sz="1100" dirty="0"/>
              <a:t> J Med. 2001;345(23):1655; </a:t>
            </a:r>
            <a:r>
              <a:rPr lang="en-US" sz="1100" dirty="0" err="1"/>
              <a:t>Mickisch</a:t>
            </a:r>
            <a:r>
              <a:rPr lang="en-US" sz="1100" dirty="0"/>
              <a:t> </a:t>
            </a:r>
            <a:r>
              <a:rPr lang="en-US" sz="1100" dirty="0" err="1"/>
              <a:t>GH,et</a:t>
            </a:r>
            <a:r>
              <a:rPr lang="en-US" sz="1100" dirty="0"/>
              <a:t> al., Lancet. 2001;358(9286):966. 2. Heng DY, et al., Eur Urol. 2014 Oct;66(4):704-10. </a:t>
            </a:r>
            <a:r>
              <a:rPr lang="en-US" sz="1100" dirty="0" err="1"/>
              <a:t>Epub</a:t>
            </a:r>
            <a:r>
              <a:rPr lang="en-US" sz="1100" dirty="0"/>
              <a:t> 2014 Jun 13; Hanna N, et al., J Clin Oncol. 2016;34(27):3267. </a:t>
            </a:r>
            <a:r>
              <a:rPr lang="en-US" sz="1100" dirty="0" err="1"/>
              <a:t>Epub</a:t>
            </a:r>
            <a:r>
              <a:rPr lang="en-US" sz="1100" dirty="0"/>
              <a:t> 2016 Jun 20; ASCO GU 2020 (Accessed on April 28, 2020); </a:t>
            </a:r>
            <a:r>
              <a:rPr lang="en-US" sz="1100" dirty="0" err="1"/>
              <a:t>Méjean</a:t>
            </a:r>
            <a:r>
              <a:rPr lang="en-US" sz="1100" dirty="0"/>
              <a:t> A, et al., N </a:t>
            </a:r>
            <a:r>
              <a:rPr lang="en-US" sz="1100" dirty="0" err="1"/>
              <a:t>Engl</a:t>
            </a:r>
            <a:r>
              <a:rPr lang="en-US" sz="1100" dirty="0"/>
              <a:t> J Med. 2018;379(5):417. </a:t>
            </a:r>
            <a:r>
              <a:rPr lang="en-US" sz="1100" dirty="0" err="1"/>
              <a:t>Epub</a:t>
            </a:r>
            <a:r>
              <a:rPr lang="en-US" sz="1100" dirty="0"/>
              <a:t> 2018 Jun 3; The SURTIME Randomized Clinical Trial. Bex A, JAMA Oncol. 2019;5(2):164. </a:t>
            </a:r>
          </a:p>
        </p:txBody>
      </p:sp>
    </p:spTree>
    <p:extLst>
      <p:ext uri="{BB962C8B-B14F-4D97-AF65-F5344CB8AC3E}">
        <p14:creationId xmlns:p14="http://schemas.microsoft.com/office/powerpoint/2010/main" val="1564583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CFDEDE-8CC9-D845-ABB7-658371EE07C9}"/>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40938B53-1ED2-9C43-9BE0-3A18AA746F76}"/>
              </a:ext>
            </a:extLst>
          </p:cNvPr>
          <p:cNvSpPr txBox="1"/>
          <p:nvPr/>
        </p:nvSpPr>
        <p:spPr>
          <a:xfrm>
            <a:off x="1563274" y="501294"/>
            <a:ext cx="3009555" cy="646331"/>
          </a:xfrm>
          <a:prstGeom prst="rect">
            <a:avLst/>
          </a:prstGeom>
          <a:noFill/>
        </p:spPr>
        <p:txBody>
          <a:bodyPr wrap="square" rtlCol="0">
            <a:spAutoFit/>
          </a:bodyPr>
          <a:lstStyle/>
          <a:p>
            <a:pPr algn="ctr"/>
            <a:r>
              <a:rPr lang="en-US" sz="3600" b="1" dirty="0">
                <a:solidFill>
                  <a:srgbClr val="004174"/>
                </a:solidFill>
                <a:latin typeface="Century Gothic" panose="020B0502020202020204" pitchFamily="34" charset="0"/>
              </a:rPr>
              <a:t>CARMENA</a:t>
            </a:r>
          </a:p>
        </p:txBody>
      </p:sp>
      <p:pic>
        <p:nvPicPr>
          <p:cNvPr id="8" name="Picture 7">
            <a:extLst>
              <a:ext uri="{FF2B5EF4-FFF2-40B4-BE49-F238E27FC236}">
                <a16:creationId xmlns:a16="http://schemas.microsoft.com/office/drawing/2014/main" id="{AEC7EC18-2F36-774B-8662-1B4A9DBDCD77}"/>
              </a:ext>
            </a:extLst>
          </p:cNvPr>
          <p:cNvPicPr>
            <a:picLocks noChangeAspect="1"/>
          </p:cNvPicPr>
          <p:nvPr/>
        </p:nvPicPr>
        <p:blipFill>
          <a:blip r:embed="rId3"/>
          <a:stretch>
            <a:fillRect/>
          </a:stretch>
        </p:blipFill>
        <p:spPr>
          <a:xfrm>
            <a:off x="7247022" y="123533"/>
            <a:ext cx="4235115" cy="2048183"/>
          </a:xfrm>
          <a:prstGeom prst="rect">
            <a:avLst/>
          </a:prstGeom>
        </p:spPr>
      </p:pic>
      <p:sp>
        <p:nvSpPr>
          <p:cNvPr id="9" name="Content Placeholder 2">
            <a:extLst>
              <a:ext uri="{FF2B5EF4-FFF2-40B4-BE49-F238E27FC236}">
                <a16:creationId xmlns:a16="http://schemas.microsoft.com/office/drawing/2014/main" id="{4F1829F9-CEAE-B64D-AD06-F7926773297A}"/>
              </a:ext>
            </a:extLst>
          </p:cNvPr>
          <p:cNvSpPr>
            <a:spLocks noGrp="1"/>
          </p:cNvSpPr>
          <p:nvPr>
            <p:ph idx="1"/>
          </p:nvPr>
        </p:nvSpPr>
        <p:spPr>
          <a:xfrm>
            <a:off x="709863" y="1899817"/>
            <a:ext cx="9094537" cy="4351338"/>
          </a:xfrm>
        </p:spPr>
        <p:txBody>
          <a:bodyPr>
            <a:normAutofit/>
          </a:bodyPr>
          <a:lstStyle/>
          <a:p>
            <a:r>
              <a:rPr lang="en-US" sz="2400" dirty="0">
                <a:latin typeface="Calibri"/>
                <a:cs typeface="Calibri"/>
              </a:rPr>
              <a:t>Randomized phase III trial</a:t>
            </a:r>
          </a:p>
          <a:p>
            <a:r>
              <a:rPr lang="en-US" sz="2400" dirty="0">
                <a:latin typeface="Calibri"/>
                <a:cs typeface="Calibri"/>
              </a:rPr>
              <a:t>450 patients with metastatic RCC (intermediate/poor risk)</a:t>
            </a:r>
          </a:p>
          <a:p>
            <a:pPr lvl="1">
              <a:lnSpc>
                <a:spcPct val="110000"/>
              </a:lnSpc>
            </a:pPr>
            <a:r>
              <a:rPr lang="en-US" sz="2000" dirty="0">
                <a:latin typeface="Calibri"/>
                <a:cs typeface="Calibri"/>
              </a:rPr>
              <a:t>Up-front cytoreductive nephrectomy followed by Sunitinib vs. Sunitinib alone (no up-front nephrectomy)</a:t>
            </a:r>
          </a:p>
          <a:p>
            <a:r>
              <a:rPr lang="en-US" sz="2400" dirty="0">
                <a:latin typeface="Calibri"/>
                <a:cs typeface="Calibri"/>
              </a:rPr>
              <a:t>Primary endpoint = OS, non-inferiority design</a:t>
            </a:r>
          </a:p>
          <a:p>
            <a:r>
              <a:rPr lang="en-US" sz="2400" dirty="0">
                <a:latin typeface="Calibri"/>
                <a:cs typeface="Calibri"/>
              </a:rPr>
              <a:t>Results</a:t>
            </a:r>
          </a:p>
          <a:p>
            <a:pPr lvl="1"/>
            <a:r>
              <a:rPr lang="en-US" sz="2000" dirty="0">
                <a:latin typeface="Calibri"/>
                <a:cs typeface="Calibri"/>
              </a:rPr>
              <a:t>Sunitinib alone is non-inferior to cytoreductive nephrectomy  + Sunitinib</a:t>
            </a:r>
          </a:p>
          <a:p>
            <a:pPr lvl="1"/>
            <a:r>
              <a:rPr lang="en-US" sz="2000" dirty="0">
                <a:latin typeface="Calibri"/>
                <a:cs typeface="Calibri"/>
              </a:rPr>
              <a:t>OS (surprisingly) longer in Sunitinib-alone group (~18 months) vs. cytoreductive nephrectomy + Sunitinib (~14 months)</a:t>
            </a:r>
          </a:p>
          <a:p>
            <a:pPr lvl="1"/>
            <a:r>
              <a:rPr lang="en-US" sz="2000" dirty="0">
                <a:latin typeface="Calibri"/>
                <a:cs typeface="Calibri"/>
              </a:rPr>
              <a:t>Follow-up analysis indicates that up-front cytoreductive nephrectomy may be beneficial for patients with only one IMDC risk factor</a:t>
            </a:r>
            <a:r>
              <a:rPr lang="en-US" sz="2000" baseline="30000" dirty="0">
                <a:latin typeface="Calibri"/>
                <a:cs typeface="Calibri"/>
              </a:rPr>
              <a:t>4</a:t>
            </a:r>
            <a:endParaRPr lang="en-US" sz="2000" dirty="0">
              <a:highlight>
                <a:srgbClr val="FFFF00"/>
              </a:highlight>
              <a:latin typeface="Calibri"/>
              <a:cs typeface="Calibri"/>
            </a:endParaRPr>
          </a:p>
          <a:p>
            <a:pPr lvl="1"/>
            <a:endParaRPr lang="en-US" dirty="0">
              <a:latin typeface="Calibri"/>
              <a:cs typeface="Calibri"/>
            </a:endParaRPr>
          </a:p>
        </p:txBody>
      </p:sp>
      <p:pic>
        <p:nvPicPr>
          <p:cNvPr id="5122" name="Picture 2" descr="Research Icon Png - Marketing Transparent PNG - 462x462 - Free Download on  NicePNG">
            <a:extLst>
              <a:ext uri="{FF2B5EF4-FFF2-40B4-BE49-F238E27FC236}">
                <a16:creationId xmlns:a16="http://schemas.microsoft.com/office/drawing/2014/main" id="{531E92A6-2A69-C54C-8469-84B998FB066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459" t="8203" r="22621" b="7886"/>
          <a:stretch/>
        </p:blipFill>
        <p:spPr bwMode="auto">
          <a:xfrm>
            <a:off x="709863" y="393539"/>
            <a:ext cx="853411" cy="861839"/>
          </a:xfrm>
          <a:prstGeom prst="ellipse">
            <a:avLst/>
          </a:prstGeom>
          <a:noFill/>
          <a:extLst>
            <a:ext uri="{909E8E84-426E-40DD-AFC4-6F175D3DCCD1}">
              <a14:hiddenFill xmlns:a14="http://schemas.microsoft.com/office/drawing/2010/main">
                <a:solidFill>
                  <a:srgbClr val="FFFFFF"/>
                </a:solidFill>
              </a14:hiddenFill>
            </a:ext>
          </a:extLst>
        </p:spPr>
      </p:pic>
      <p:pic>
        <p:nvPicPr>
          <p:cNvPr id="10" name="Picture 9" descr="Icon&#10;&#10;Description automatically generated">
            <a:extLst>
              <a:ext uri="{FF2B5EF4-FFF2-40B4-BE49-F238E27FC236}">
                <a16:creationId xmlns:a16="http://schemas.microsoft.com/office/drawing/2014/main" id="{D23BC9CA-8E97-8546-88F0-0117F4D1ED39}"/>
              </a:ext>
            </a:extLst>
          </p:cNvPr>
          <p:cNvPicPr>
            <a:picLocks noChangeAspect="1"/>
          </p:cNvPicPr>
          <p:nvPr/>
        </p:nvPicPr>
        <p:blipFill>
          <a:blip r:embed="rId5"/>
          <a:stretch>
            <a:fillRect/>
          </a:stretch>
        </p:blipFill>
        <p:spPr>
          <a:xfrm>
            <a:off x="11154221" y="5866148"/>
            <a:ext cx="832296" cy="832296"/>
          </a:xfrm>
          <a:prstGeom prst="rect">
            <a:avLst/>
          </a:prstGeom>
        </p:spPr>
      </p:pic>
      <p:sp>
        <p:nvSpPr>
          <p:cNvPr id="2" name="TextBox 1">
            <a:extLst>
              <a:ext uri="{FF2B5EF4-FFF2-40B4-BE49-F238E27FC236}">
                <a16:creationId xmlns:a16="http://schemas.microsoft.com/office/drawing/2014/main" id="{AE807979-2524-2F49-A35C-C1F2055702A1}"/>
              </a:ext>
            </a:extLst>
          </p:cNvPr>
          <p:cNvSpPr txBox="1"/>
          <p:nvPr/>
        </p:nvSpPr>
        <p:spPr>
          <a:xfrm>
            <a:off x="5630243" y="6225901"/>
            <a:ext cx="5523978" cy="261610"/>
          </a:xfrm>
          <a:prstGeom prst="rect">
            <a:avLst/>
          </a:prstGeom>
          <a:noFill/>
        </p:spPr>
        <p:txBody>
          <a:bodyPr wrap="square" rtlCol="0">
            <a:spAutoFit/>
          </a:bodyPr>
          <a:lstStyle/>
          <a:p>
            <a:r>
              <a:rPr lang="en-US" sz="1100" dirty="0"/>
              <a:t>4. ASCO 2019: Update on the CARMENA trial with focus on intermediate IMDC-risk population</a:t>
            </a:r>
          </a:p>
        </p:txBody>
      </p:sp>
    </p:spTree>
    <p:extLst>
      <p:ext uri="{BB962C8B-B14F-4D97-AF65-F5344CB8AC3E}">
        <p14:creationId xmlns:p14="http://schemas.microsoft.com/office/powerpoint/2010/main" val="48406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6DB62C-1AF1-4F4D-BB9A-C524A113B959}"/>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70550773-AA59-5A42-BAB4-435684580677}"/>
              </a:ext>
            </a:extLst>
          </p:cNvPr>
          <p:cNvSpPr txBox="1"/>
          <p:nvPr/>
        </p:nvSpPr>
        <p:spPr>
          <a:xfrm>
            <a:off x="1744579" y="501292"/>
            <a:ext cx="2202608" cy="646331"/>
          </a:xfrm>
          <a:prstGeom prst="rect">
            <a:avLst/>
          </a:prstGeom>
          <a:noFill/>
        </p:spPr>
        <p:txBody>
          <a:bodyPr wrap="square" rtlCol="0">
            <a:spAutoFit/>
          </a:bodyPr>
          <a:lstStyle/>
          <a:p>
            <a:pPr algn="ctr"/>
            <a:r>
              <a:rPr lang="en-US" sz="3600" b="1" dirty="0">
                <a:solidFill>
                  <a:srgbClr val="004174"/>
                </a:solidFill>
                <a:latin typeface="Century Gothic" panose="020B0502020202020204" pitchFamily="34" charset="0"/>
              </a:rPr>
              <a:t>SURTIME</a:t>
            </a:r>
          </a:p>
        </p:txBody>
      </p:sp>
      <p:pic>
        <p:nvPicPr>
          <p:cNvPr id="8" name="Picture 2" descr="Research Icon Png - Marketing Transparent PNG - 462x462 - Free Download on  NicePNG">
            <a:extLst>
              <a:ext uri="{FF2B5EF4-FFF2-40B4-BE49-F238E27FC236}">
                <a16:creationId xmlns:a16="http://schemas.microsoft.com/office/drawing/2014/main" id="{AC28CC01-F4C7-204D-8548-75798075C08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459" t="8203" r="22621" b="7886"/>
          <a:stretch/>
        </p:blipFill>
        <p:spPr bwMode="auto">
          <a:xfrm>
            <a:off x="709863" y="393539"/>
            <a:ext cx="853411" cy="861839"/>
          </a:xfrm>
          <a:prstGeom prst="ellipse">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30A25E6-7D39-0A46-8905-0175E41C87A3}"/>
              </a:ext>
            </a:extLst>
          </p:cNvPr>
          <p:cNvPicPr>
            <a:picLocks noChangeAspect="1"/>
          </p:cNvPicPr>
          <p:nvPr/>
        </p:nvPicPr>
        <p:blipFill>
          <a:blip r:embed="rId4"/>
          <a:stretch>
            <a:fillRect/>
          </a:stretch>
        </p:blipFill>
        <p:spPr>
          <a:xfrm>
            <a:off x="6096000" y="269540"/>
            <a:ext cx="5753100" cy="1971675"/>
          </a:xfrm>
          <a:prstGeom prst="rect">
            <a:avLst/>
          </a:prstGeom>
        </p:spPr>
      </p:pic>
      <p:sp>
        <p:nvSpPr>
          <p:cNvPr id="2" name="TextBox 1">
            <a:extLst>
              <a:ext uri="{FF2B5EF4-FFF2-40B4-BE49-F238E27FC236}">
                <a16:creationId xmlns:a16="http://schemas.microsoft.com/office/drawing/2014/main" id="{D1B05DCE-FAF0-CA42-BD15-2FA0B1CA67DC}"/>
              </a:ext>
            </a:extLst>
          </p:cNvPr>
          <p:cNvSpPr txBox="1"/>
          <p:nvPr/>
        </p:nvSpPr>
        <p:spPr>
          <a:xfrm>
            <a:off x="709863" y="1756368"/>
            <a:ext cx="10497553" cy="4832092"/>
          </a:xfrm>
          <a:prstGeom prst="rect">
            <a:avLst/>
          </a:prstGeom>
          <a:noFill/>
        </p:spPr>
        <p:txBody>
          <a:bodyPr wrap="square" rtlCol="0">
            <a:spAutoFit/>
          </a:bodyPr>
          <a:lstStyle/>
          <a:p>
            <a:pPr marL="285750" indent="-285750">
              <a:buFont typeface="Arial" panose="020B0604020202020204" pitchFamily="34" charset="0"/>
              <a:buChar char="•"/>
            </a:pPr>
            <a:r>
              <a:rPr lang="en-US" sz="2400" dirty="0"/>
              <a:t>Randomized phase III trial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400" dirty="0"/>
              <a:t>99 patients (closed prematurely due to low accrual)</a:t>
            </a:r>
          </a:p>
          <a:p>
            <a:pPr marL="742950" lvl="1" indent="-285750">
              <a:buFont typeface="Arial" panose="020B0604020202020204" pitchFamily="34" charset="0"/>
              <a:buChar char="•"/>
            </a:pPr>
            <a:r>
              <a:rPr lang="en-US" sz="2000" dirty="0"/>
              <a:t>Up-front cytoreductive nephrectomy followed by Sunitinib versus 3 cycles of Sunitinib followed by cytoreductive nephrectomy (if no progression of disease on initial 3 cycles)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400" dirty="0"/>
              <a:t>Primary endpoint: progression-free survival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400" dirty="0"/>
              <a:t>Results</a:t>
            </a:r>
          </a:p>
          <a:p>
            <a:pPr marL="742950" lvl="1" indent="-285750">
              <a:buFont typeface="Arial" panose="020B0604020202020204" pitchFamily="34" charset="0"/>
              <a:buChar char="•"/>
            </a:pPr>
            <a:r>
              <a:rPr lang="en-US" sz="2000" dirty="0"/>
              <a:t>28-week progression-free </a:t>
            </a:r>
            <a:r>
              <a:rPr lang="en-US" sz="2000" i="1" dirty="0"/>
              <a:t>rate</a:t>
            </a:r>
            <a:r>
              <a:rPr lang="en-US" sz="2000" dirty="0"/>
              <a:t> was identical between the two arms (42% vs. 43%)</a:t>
            </a:r>
          </a:p>
          <a:p>
            <a:pPr marL="742950" lvl="1" indent="-285750">
              <a:buFont typeface="Arial" panose="020B0604020202020204" pitchFamily="34" charset="0"/>
              <a:buChar char="•"/>
            </a:pPr>
            <a:r>
              <a:rPr lang="en-US" sz="2000" dirty="0"/>
              <a:t>ITT overall survival data revealed median OS of 15 months in up-front nephrectomy arm versus 32.4 months in delayed nephrectomy arm</a:t>
            </a:r>
          </a:p>
          <a:p>
            <a:pPr marL="742950" lvl="1" indent="-285750">
              <a:buFont typeface="Arial" panose="020B0604020202020204" pitchFamily="34" charset="0"/>
              <a:buChar char="•"/>
            </a:pPr>
            <a:r>
              <a:rPr lang="en-US" sz="2000" dirty="0"/>
              <a:t>14 patients (29%) in delayed nephrectomy arm had progression during initial Sunitinib period and did not undergo nephrectomy</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543269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EB292D-9FB8-0E44-836A-F5CE0ECD7434}"/>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F2F6821E-986D-0C4A-9673-E5E139CFDF93}"/>
              </a:ext>
            </a:extLst>
          </p:cNvPr>
          <p:cNvSpPr txBox="1"/>
          <p:nvPr/>
        </p:nvSpPr>
        <p:spPr>
          <a:xfrm>
            <a:off x="5249056" y="501293"/>
            <a:ext cx="2032278" cy="646331"/>
          </a:xfrm>
          <a:prstGeom prst="rect">
            <a:avLst/>
          </a:prstGeom>
          <a:noFill/>
        </p:spPr>
        <p:txBody>
          <a:bodyPr wrap="square" rtlCol="0">
            <a:spAutoFit/>
          </a:bodyPr>
          <a:lstStyle/>
          <a:p>
            <a:r>
              <a:rPr lang="en-US" sz="3600" b="1" dirty="0">
                <a:solidFill>
                  <a:srgbClr val="004174"/>
                </a:solidFill>
                <a:latin typeface="Century Gothic" panose="020B0502020202020204" pitchFamily="34" charset="0"/>
              </a:rPr>
              <a:t>Agenda</a:t>
            </a:r>
          </a:p>
        </p:txBody>
      </p:sp>
      <p:graphicFrame>
        <p:nvGraphicFramePr>
          <p:cNvPr id="8" name="Table 8">
            <a:extLst>
              <a:ext uri="{FF2B5EF4-FFF2-40B4-BE49-F238E27FC236}">
                <a16:creationId xmlns:a16="http://schemas.microsoft.com/office/drawing/2014/main" id="{CAB03F98-C891-4A4A-ABB9-76CCDA4B3680}"/>
              </a:ext>
            </a:extLst>
          </p:cNvPr>
          <p:cNvGraphicFramePr>
            <a:graphicFrameLocks noGrp="1"/>
          </p:cNvGraphicFramePr>
          <p:nvPr>
            <p:extLst>
              <p:ext uri="{D42A27DB-BD31-4B8C-83A1-F6EECF244321}">
                <p14:modId xmlns:p14="http://schemas.microsoft.com/office/powerpoint/2010/main" val="3037503936"/>
              </p:ext>
            </p:extLst>
          </p:nvPr>
        </p:nvGraphicFramePr>
        <p:xfrm>
          <a:off x="472398" y="1828935"/>
          <a:ext cx="11247204" cy="4077297"/>
        </p:xfrm>
        <a:graphic>
          <a:graphicData uri="http://schemas.openxmlformats.org/drawingml/2006/table">
            <a:tbl>
              <a:tblPr firstRow="1" bandRow="1">
                <a:tableStyleId>{00A15C55-8517-42AA-B614-E9B94910E393}</a:tableStyleId>
              </a:tblPr>
              <a:tblGrid>
                <a:gridCol w="2278297">
                  <a:extLst>
                    <a:ext uri="{9D8B030D-6E8A-4147-A177-3AD203B41FA5}">
                      <a16:colId xmlns:a16="http://schemas.microsoft.com/office/drawing/2014/main" val="4045088849"/>
                    </a:ext>
                  </a:extLst>
                </a:gridCol>
                <a:gridCol w="4811843">
                  <a:extLst>
                    <a:ext uri="{9D8B030D-6E8A-4147-A177-3AD203B41FA5}">
                      <a16:colId xmlns:a16="http://schemas.microsoft.com/office/drawing/2014/main" val="2515314169"/>
                    </a:ext>
                  </a:extLst>
                </a:gridCol>
                <a:gridCol w="4157064">
                  <a:extLst>
                    <a:ext uri="{9D8B030D-6E8A-4147-A177-3AD203B41FA5}">
                      <a16:colId xmlns:a16="http://schemas.microsoft.com/office/drawing/2014/main" val="3245259833"/>
                    </a:ext>
                  </a:extLst>
                </a:gridCol>
              </a:tblGrid>
              <a:tr h="749499">
                <a:tc>
                  <a:txBody>
                    <a:bodyPr/>
                    <a:lstStyle/>
                    <a:p>
                      <a:pPr algn="l"/>
                      <a:r>
                        <a:rPr lang="en-US" sz="2400" dirty="0">
                          <a:solidFill>
                            <a:srgbClr val="004174"/>
                          </a:solidFill>
                        </a:rPr>
                        <a:t>Time</a:t>
                      </a:r>
                      <a:endParaRPr lang="en-US" sz="2400" dirty="0">
                        <a:solidFill>
                          <a:srgbClr val="004174"/>
                        </a:solidFill>
                        <a:latin typeface="Garamond" panose="02020404030301010803" pitchFamily="18" charset="0"/>
                      </a:endParaRPr>
                    </a:p>
                  </a:txBody>
                  <a:tcPr>
                    <a:solidFill>
                      <a:schemeClr val="accent4">
                        <a:alpha val="65000"/>
                      </a:schemeClr>
                    </a:solidFill>
                  </a:tcPr>
                </a:tc>
                <a:tc>
                  <a:txBody>
                    <a:bodyPr/>
                    <a:lstStyle/>
                    <a:p>
                      <a:pPr algn="l"/>
                      <a:r>
                        <a:rPr lang="en-US" sz="2400" dirty="0">
                          <a:solidFill>
                            <a:srgbClr val="004174"/>
                          </a:solidFill>
                        </a:rPr>
                        <a:t>Presentation</a:t>
                      </a:r>
                      <a:endParaRPr lang="en-US" sz="2400" dirty="0">
                        <a:solidFill>
                          <a:srgbClr val="004174"/>
                        </a:solidFill>
                        <a:latin typeface="Garamond" panose="02020404030301010803" pitchFamily="18" charset="0"/>
                      </a:endParaRPr>
                    </a:p>
                  </a:txBody>
                  <a:tcPr>
                    <a:solidFill>
                      <a:schemeClr val="accent4">
                        <a:alpha val="65000"/>
                      </a:schemeClr>
                    </a:solidFill>
                  </a:tcPr>
                </a:tc>
                <a:tc>
                  <a:txBody>
                    <a:bodyPr/>
                    <a:lstStyle/>
                    <a:p>
                      <a:pPr algn="l"/>
                      <a:r>
                        <a:rPr lang="en-US" sz="2400" dirty="0">
                          <a:solidFill>
                            <a:srgbClr val="004174"/>
                          </a:solidFill>
                        </a:rPr>
                        <a:t>Presenter</a:t>
                      </a:r>
                      <a:endParaRPr lang="en-US" sz="2400" dirty="0">
                        <a:solidFill>
                          <a:srgbClr val="004174"/>
                        </a:solidFill>
                        <a:latin typeface="Garamond" panose="02020404030301010803" pitchFamily="18" charset="0"/>
                      </a:endParaRPr>
                    </a:p>
                  </a:txBody>
                  <a:tcPr>
                    <a:solidFill>
                      <a:schemeClr val="accent4">
                        <a:alpha val="65000"/>
                      </a:schemeClr>
                    </a:solidFill>
                  </a:tcPr>
                </a:tc>
                <a:extLst>
                  <a:ext uri="{0D108BD9-81ED-4DB2-BD59-A6C34878D82A}">
                    <a16:rowId xmlns:a16="http://schemas.microsoft.com/office/drawing/2014/main" val="342172595"/>
                  </a:ext>
                </a:extLst>
              </a:tr>
              <a:tr h="749499">
                <a:tc>
                  <a:txBody>
                    <a:bodyPr/>
                    <a:lstStyle/>
                    <a:p>
                      <a:r>
                        <a:rPr lang="en-US" dirty="0">
                          <a:solidFill>
                            <a:srgbClr val="004174"/>
                          </a:solidFill>
                        </a:rPr>
                        <a:t>12:00– 12:10 pm</a:t>
                      </a:r>
                      <a:endParaRPr lang="en-US" dirty="0">
                        <a:solidFill>
                          <a:srgbClr val="004174"/>
                        </a:solidFill>
                        <a:latin typeface="Garamond" panose="02020404030301010803" pitchFamily="18" charset="0"/>
                      </a:endParaRPr>
                    </a:p>
                  </a:txBody>
                  <a:tcPr anchor="ctr"/>
                </a:tc>
                <a:tc>
                  <a:txBody>
                    <a:bodyPr/>
                    <a:lstStyle/>
                    <a:p>
                      <a:r>
                        <a:rPr lang="en-US" dirty="0">
                          <a:solidFill>
                            <a:srgbClr val="004174"/>
                          </a:solidFill>
                        </a:rPr>
                        <a:t>Welcome and Overview </a:t>
                      </a:r>
                      <a:r>
                        <a:rPr lang="en-US">
                          <a:solidFill>
                            <a:srgbClr val="004174"/>
                          </a:solidFill>
                        </a:rPr>
                        <a:t>of Session</a:t>
                      </a:r>
                      <a:endParaRPr lang="en-US" dirty="0">
                        <a:solidFill>
                          <a:srgbClr val="004174"/>
                        </a:solidFill>
                        <a:latin typeface="Garamond" panose="02020404030301010803" pitchFamily="18" charset="0"/>
                      </a:endParaRPr>
                    </a:p>
                  </a:txBody>
                  <a:tcPr anchor="ctr"/>
                </a:tc>
                <a:tc>
                  <a:txBody>
                    <a:bodyPr/>
                    <a:lstStyle/>
                    <a:p>
                      <a:r>
                        <a:rPr lang="en-US" dirty="0">
                          <a:solidFill>
                            <a:srgbClr val="004174"/>
                          </a:solidFill>
                        </a:rPr>
                        <a:t>Catie Knight, MPH</a:t>
                      </a:r>
                      <a:endParaRPr lang="en-US" dirty="0">
                        <a:solidFill>
                          <a:srgbClr val="004174"/>
                        </a:solidFill>
                        <a:latin typeface="Garamond" panose="02020404030301010803" pitchFamily="18" charset="0"/>
                      </a:endParaRPr>
                    </a:p>
                  </a:txBody>
                  <a:tcPr anchor="ctr"/>
                </a:tc>
                <a:extLst>
                  <a:ext uri="{0D108BD9-81ED-4DB2-BD59-A6C34878D82A}">
                    <a16:rowId xmlns:a16="http://schemas.microsoft.com/office/drawing/2014/main" val="1042016798"/>
                  </a:ext>
                </a:extLst>
              </a:tr>
              <a:tr h="749499">
                <a:tc>
                  <a:txBody>
                    <a:bodyPr/>
                    <a:lstStyle/>
                    <a:p>
                      <a:r>
                        <a:rPr lang="en-US" dirty="0">
                          <a:solidFill>
                            <a:srgbClr val="004174"/>
                          </a:solidFill>
                        </a:rPr>
                        <a:t>12:10 – 12:30 pm</a:t>
                      </a:r>
                      <a:endParaRPr lang="en-US" dirty="0">
                        <a:solidFill>
                          <a:srgbClr val="004174"/>
                        </a:solidFill>
                        <a:latin typeface="Garamond" panose="02020404030301010803" pitchFamily="18" charset="0"/>
                      </a:endParaRPr>
                    </a:p>
                  </a:txBody>
                  <a:tcPr anchor="ctr"/>
                </a:tc>
                <a:tc>
                  <a:txBody>
                    <a:bodyPr/>
                    <a:lstStyle/>
                    <a:p>
                      <a:r>
                        <a:rPr lang="en-US" dirty="0">
                          <a:solidFill>
                            <a:srgbClr val="004174"/>
                          </a:solidFill>
                        </a:rPr>
                        <a:t>Case Presentation</a:t>
                      </a:r>
                      <a:endParaRPr lang="en-US" dirty="0">
                        <a:solidFill>
                          <a:srgbClr val="004174"/>
                        </a:solidFill>
                        <a:latin typeface="Garamond" panose="02020404030301010803" pitchFamily="18" charset="0"/>
                      </a:endParaRPr>
                    </a:p>
                  </a:txBody>
                  <a:tcPr anchor="ctr"/>
                </a:tc>
                <a:tc>
                  <a:txBody>
                    <a:bodyPr/>
                    <a:lstStyle/>
                    <a:p>
                      <a:r>
                        <a:rPr lang="en-US" dirty="0">
                          <a:solidFill>
                            <a:srgbClr val="004174"/>
                          </a:solidFill>
                          <a:latin typeface="+mn-lt"/>
                        </a:rPr>
                        <a:t>Elizabeth Wulff-Burchfield, MD</a:t>
                      </a:r>
                    </a:p>
                  </a:txBody>
                  <a:tcPr anchor="ctr"/>
                </a:tc>
                <a:extLst>
                  <a:ext uri="{0D108BD9-81ED-4DB2-BD59-A6C34878D82A}">
                    <a16:rowId xmlns:a16="http://schemas.microsoft.com/office/drawing/2014/main" val="1528037397"/>
                  </a:ext>
                </a:extLst>
              </a:tr>
              <a:tr h="749499">
                <a:tc>
                  <a:txBody>
                    <a:bodyPr/>
                    <a:lstStyle/>
                    <a:p>
                      <a:r>
                        <a:rPr lang="en-US" dirty="0">
                          <a:solidFill>
                            <a:srgbClr val="004174"/>
                          </a:solidFill>
                        </a:rPr>
                        <a:t>12:30 – 12:55 pm</a:t>
                      </a:r>
                      <a:endParaRPr lang="en-US" dirty="0">
                        <a:solidFill>
                          <a:srgbClr val="004174"/>
                        </a:solidFill>
                        <a:latin typeface="Garamond" panose="02020404030301010803" pitchFamily="18" charset="0"/>
                      </a:endParaRPr>
                    </a:p>
                  </a:txBody>
                  <a:tcPr anchor="ctr"/>
                </a:tc>
                <a:tc>
                  <a:txBody>
                    <a:bodyPr/>
                    <a:lstStyle/>
                    <a:p>
                      <a:r>
                        <a:rPr lang="en-US" dirty="0">
                          <a:solidFill>
                            <a:srgbClr val="004174"/>
                          </a:solidFill>
                        </a:rPr>
                        <a:t>Didactic:</a:t>
                      </a:r>
                    </a:p>
                    <a:p>
                      <a:r>
                        <a:rPr lang="en-US" dirty="0">
                          <a:solidFill>
                            <a:srgbClr val="004174"/>
                          </a:solidFill>
                          <a:latin typeface="+mn-lt"/>
                        </a:rPr>
                        <a:t>Cytoreductive Nephrectomy in the </a:t>
                      </a:r>
                      <a:r>
                        <a:rPr lang="en-US">
                          <a:solidFill>
                            <a:srgbClr val="004174"/>
                          </a:solidFill>
                          <a:latin typeface="+mn-lt"/>
                        </a:rPr>
                        <a:t>CARMENA Era</a:t>
                      </a:r>
                      <a:endParaRPr lang="en-US" dirty="0">
                        <a:solidFill>
                          <a:srgbClr val="004174"/>
                        </a:solidFill>
                        <a:latin typeface="+mn-lt"/>
                      </a:endParaRPr>
                    </a:p>
                  </a:txBody>
                  <a:tcPr anchor="ctr"/>
                </a:tc>
                <a:tc>
                  <a:txBody>
                    <a:bodyPr/>
                    <a:lstStyle/>
                    <a:p>
                      <a:r>
                        <a:rPr lang="en-US" dirty="0">
                          <a:solidFill>
                            <a:srgbClr val="004174"/>
                          </a:solidFill>
                          <a:latin typeface="+mn-lt"/>
                        </a:rPr>
                        <a:t>Eugene Lee, MD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4174"/>
                          </a:solidFill>
                          <a:latin typeface="+mn-lt"/>
                        </a:rPr>
                        <a:t>Elizabeth Wulff-Burchfield, MD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4174"/>
                          </a:solidFill>
                          <a:latin typeface="+mn-lt"/>
                        </a:rPr>
                        <a:t>Jennifer Klemp, PhD, MPH</a:t>
                      </a:r>
                    </a:p>
                  </a:txBody>
                  <a:tcPr anchor="ctr"/>
                </a:tc>
                <a:extLst>
                  <a:ext uri="{0D108BD9-81ED-4DB2-BD59-A6C34878D82A}">
                    <a16:rowId xmlns:a16="http://schemas.microsoft.com/office/drawing/2014/main" val="399788409"/>
                  </a:ext>
                </a:extLst>
              </a:tr>
              <a:tr h="749499">
                <a:tc>
                  <a:txBody>
                    <a:bodyPr/>
                    <a:lstStyle/>
                    <a:p>
                      <a:r>
                        <a:rPr lang="en-US" dirty="0">
                          <a:solidFill>
                            <a:srgbClr val="004174"/>
                          </a:solidFill>
                        </a:rPr>
                        <a:t>12:55 – 1:00 pm</a:t>
                      </a:r>
                      <a:endParaRPr lang="en-US" dirty="0">
                        <a:solidFill>
                          <a:srgbClr val="004174"/>
                        </a:solidFill>
                        <a:latin typeface="Garamond" panose="02020404030301010803" pitchFamily="18" charset="0"/>
                      </a:endParaRPr>
                    </a:p>
                  </a:txBody>
                  <a:tcPr anchor="ctr"/>
                </a:tc>
                <a:tc>
                  <a:txBody>
                    <a:bodyPr/>
                    <a:lstStyle/>
                    <a:p>
                      <a:r>
                        <a:rPr lang="en-US" dirty="0">
                          <a:solidFill>
                            <a:srgbClr val="004174"/>
                          </a:solidFill>
                        </a:rPr>
                        <a:t>Homework</a:t>
                      </a:r>
                    </a:p>
                    <a:p>
                      <a:r>
                        <a:rPr lang="en-US" dirty="0">
                          <a:solidFill>
                            <a:srgbClr val="004174"/>
                          </a:solidFill>
                        </a:rPr>
                        <a:t>Wrap-up</a:t>
                      </a:r>
                    </a:p>
                    <a:p>
                      <a:r>
                        <a:rPr lang="en-US" dirty="0">
                          <a:solidFill>
                            <a:srgbClr val="004174"/>
                          </a:solidFill>
                        </a:rPr>
                        <a:t>Announcements</a:t>
                      </a:r>
                      <a:endParaRPr lang="en-US" dirty="0">
                        <a:solidFill>
                          <a:srgbClr val="004174"/>
                        </a:solidFill>
                        <a:latin typeface="Garamond" panose="02020404030301010803" pitchFamily="18" charset="0"/>
                      </a:endParaRPr>
                    </a:p>
                  </a:txBody>
                  <a:tcPr anchor="ctr"/>
                </a:tc>
                <a:tc>
                  <a:txBody>
                    <a:bodyPr/>
                    <a:lstStyle/>
                    <a:p>
                      <a:r>
                        <a:rPr lang="en-US" dirty="0">
                          <a:solidFill>
                            <a:srgbClr val="004174"/>
                          </a:solidFill>
                          <a:latin typeface="+mn-lt"/>
                        </a:rPr>
                        <a:t>Catie Knight, MPH</a:t>
                      </a:r>
                    </a:p>
                  </a:txBody>
                  <a:tcPr anchor="ctr"/>
                </a:tc>
                <a:extLst>
                  <a:ext uri="{0D108BD9-81ED-4DB2-BD59-A6C34878D82A}">
                    <a16:rowId xmlns:a16="http://schemas.microsoft.com/office/drawing/2014/main" val="2647292221"/>
                  </a:ext>
                </a:extLst>
              </a:tr>
            </a:tbl>
          </a:graphicData>
        </a:graphic>
      </p:graphicFrame>
    </p:spTree>
    <p:extLst>
      <p:ext uri="{BB962C8B-B14F-4D97-AF65-F5344CB8AC3E}">
        <p14:creationId xmlns:p14="http://schemas.microsoft.com/office/powerpoint/2010/main" val="1068026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47C498-E2BF-E84D-A98D-4AEE0079AC8D}"/>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9EF7A5B6-4E2E-644C-BB5A-158DC48CABA1}"/>
              </a:ext>
            </a:extLst>
          </p:cNvPr>
          <p:cNvSpPr txBox="1"/>
          <p:nvPr/>
        </p:nvSpPr>
        <p:spPr>
          <a:xfrm>
            <a:off x="3129800" y="501293"/>
            <a:ext cx="5932400" cy="646331"/>
          </a:xfrm>
          <a:prstGeom prst="rect">
            <a:avLst/>
          </a:prstGeom>
          <a:noFill/>
        </p:spPr>
        <p:txBody>
          <a:bodyPr wrap="square" rtlCol="0">
            <a:spAutoFit/>
          </a:bodyPr>
          <a:lstStyle/>
          <a:p>
            <a:pPr algn="ctr"/>
            <a:r>
              <a:rPr lang="en-US" sz="3600" b="1" dirty="0">
                <a:solidFill>
                  <a:srgbClr val="004174"/>
                </a:solidFill>
                <a:latin typeface="Century Gothic" panose="020B0502020202020204" pitchFamily="34" charset="0"/>
              </a:rPr>
              <a:t>Knowledge Gaps Persist</a:t>
            </a:r>
          </a:p>
        </p:txBody>
      </p:sp>
      <p:sp>
        <p:nvSpPr>
          <p:cNvPr id="8" name="Content Placeholder 2">
            <a:extLst>
              <a:ext uri="{FF2B5EF4-FFF2-40B4-BE49-F238E27FC236}">
                <a16:creationId xmlns:a16="http://schemas.microsoft.com/office/drawing/2014/main" id="{B130F49B-ADDA-E446-BD00-89C0076722C6}"/>
              </a:ext>
            </a:extLst>
          </p:cNvPr>
          <p:cNvSpPr>
            <a:spLocks noGrp="1"/>
          </p:cNvSpPr>
          <p:nvPr>
            <p:ph idx="1"/>
          </p:nvPr>
        </p:nvSpPr>
        <p:spPr>
          <a:xfrm>
            <a:off x="749967" y="3152274"/>
            <a:ext cx="10692063" cy="2618772"/>
          </a:xfrm>
        </p:spPr>
        <p:txBody>
          <a:bodyPr>
            <a:normAutofit/>
          </a:bodyPr>
          <a:lstStyle/>
          <a:p>
            <a:pPr marL="0" indent="0">
              <a:lnSpc>
                <a:spcPct val="120000"/>
              </a:lnSpc>
              <a:buNone/>
            </a:pPr>
            <a:r>
              <a:rPr lang="en-US" sz="2400" dirty="0">
                <a:sym typeface="Wingdings" panose="05000000000000000000" pitchFamily="2" charset="2"/>
              </a:rPr>
              <a:t>Application of CARMENA data is fraught</a:t>
            </a:r>
          </a:p>
          <a:p>
            <a:pPr lvl="1">
              <a:lnSpc>
                <a:spcPct val="100000"/>
              </a:lnSpc>
            </a:pPr>
            <a:r>
              <a:rPr lang="en-US" sz="2000" dirty="0">
                <a:sym typeface="Wingdings" panose="05000000000000000000" pitchFamily="2" charset="2"/>
              </a:rPr>
              <a:t>TKI monotherapy is no longer standard up-front systemic therapy; we need data about cytoreductive nephrectomy in in era of first-line checkpoint inhibitor</a:t>
            </a:r>
          </a:p>
          <a:p>
            <a:pPr lvl="1">
              <a:lnSpc>
                <a:spcPct val="150000"/>
              </a:lnSpc>
            </a:pPr>
            <a:r>
              <a:rPr lang="en-US" sz="2000" dirty="0">
                <a:sym typeface="Wingdings" panose="05000000000000000000" pitchFamily="2" charset="2"/>
              </a:rPr>
              <a:t>CARMENA sample included a high proportion of patients with poor-risk disease</a:t>
            </a:r>
          </a:p>
        </p:txBody>
      </p:sp>
      <p:sp>
        <p:nvSpPr>
          <p:cNvPr id="2" name="Rectangle 1">
            <a:extLst>
              <a:ext uri="{FF2B5EF4-FFF2-40B4-BE49-F238E27FC236}">
                <a16:creationId xmlns:a16="http://schemas.microsoft.com/office/drawing/2014/main" id="{ACC6A92F-AE70-C149-8898-372C925C9CD0}"/>
              </a:ext>
            </a:extLst>
          </p:cNvPr>
          <p:cNvSpPr/>
          <p:nvPr/>
        </p:nvSpPr>
        <p:spPr>
          <a:xfrm>
            <a:off x="749968" y="2113586"/>
            <a:ext cx="10692063" cy="505972"/>
          </a:xfrm>
          <a:prstGeom prst="rect">
            <a:avLst/>
          </a:prstGeom>
        </p:spPr>
        <p:txBody>
          <a:bodyPr wrap="square">
            <a:spAutoFit/>
          </a:bodyPr>
          <a:lstStyle/>
          <a:p>
            <a:pPr>
              <a:lnSpc>
                <a:spcPct val="120000"/>
              </a:lnSpc>
            </a:pPr>
            <a:r>
              <a:rPr lang="en-US" sz="2400" b="1" dirty="0">
                <a:sym typeface="Wingdings" panose="05000000000000000000" pitchFamily="2" charset="2"/>
              </a:rPr>
              <a:t>Even with RCT data, decision-making about cytoreductive nephrectomy isn’t clear.</a:t>
            </a:r>
          </a:p>
        </p:txBody>
      </p:sp>
      <p:pic>
        <p:nvPicPr>
          <p:cNvPr id="7170" name="Picture 2" descr="Mind the Gap -">
            <a:extLst>
              <a:ext uri="{FF2B5EF4-FFF2-40B4-BE49-F238E27FC236}">
                <a16:creationId xmlns:a16="http://schemas.microsoft.com/office/drawing/2014/main" id="{5F46B963-9766-3941-A43A-BCB01FE0F8E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48" t="14386" r="6748" b="14210"/>
          <a:stretch/>
        </p:blipFill>
        <p:spPr bwMode="auto">
          <a:xfrm>
            <a:off x="10287000" y="5282293"/>
            <a:ext cx="1748588" cy="1443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7063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CCE002-B400-FC4D-95EB-453A1F645166}"/>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9354FD9B-4983-024F-B4B6-B349E255598A}"/>
              </a:ext>
            </a:extLst>
          </p:cNvPr>
          <p:cNvSpPr txBox="1"/>
          <p:nvPr/>
        </p:nvSpPr>
        <p:spPr>
          <a:xfrm>
            <a:off x="3129800" y="501293"/>
            <a:ext cx="5932400" cy="646331"/>
          </a:xfrm>
          <a:prstGeom prst="rect">
            <a:avLst/>
          </a:prstGeom>
          <a:noFill/>
        </p:spPr>
        <p:txBody>
          <a:bodyPr wrap="square" rtlCol="0">
            <a:spAutoFit/>
          </a:bodyPr>
          <a:lstStyle/>
          <a:p>
            <a:pPr algn="ctr"/>
            <a:r>
              <a:rPr lang="en-US" sz="3600" b="1" dirty="0">
                <a:solidFill>
                  <a:srgbClr val="004174"/>
                </a:solidFill>
                <a:latin typeface="Century Gothic" panose="020B0502020202020204" pitchFamily="34" charset="0"/>
              </a:rPr>
              <a:t>Knowledge Gaps Persist</a:t>
            </a:r>
          </a:p>
        </p:txBody>
      </p:sp>
      <p:sp>
        <p:nvSpPr>
          <p:cNvPr id="3" name="TextBox 2">
            <a:extLst>
              <a:ext uri="{FF2B5EF4-FFF2-40B4-BE49-F238E27FC236}">
                <a16:creationId xmlns:a16="http://schemas.microsoft.com/office/drawing/2014/main" id="{06235586-9BC7-6149-9B1C-7F438318EE27}"/>
              </a:ext>
            </a:extLst>
          </p:cNvPr>
          <p:cNvSpPr txBox="1"/>
          <p:nvPr/>
        </p:nvSpPr>
        <p:spPr>
          <a:xfrm>
            <a:off x="2233863" y="1732547"/>
            <a:ext cx="7724274" cy="461665"/>
          </a:xfrm>
          <a:prstGeom prst="rect">
            <a:avLst/>
          </a:prstGeom>
          <a:noFill/>
        </p:spPr>
        <p:txBody>
          <a:bodyPr wrap="square" rtlCol="0">
            <a:spAutoFit/>
          </a:bodyPr>
          <a:lstStyle/>
          <a:p>
            <a:r>
              <a:rPr lang="en-US" sz="2400" b="1" dirty="0"/>
              <a:t>Three ongoing clinical trials that may help bridge the gaps…</a:t>
            </a:r>
          </a:p>
        </p:txBody>
      </p:sp>
      <p:grpSp>
        <p:nvGrpSpPr>
          <p:cNvPr id="16" name="Group 15">
            <a:extLst>
              <a:ext uri="{FF2B5EF4-FFF2-40B4-BE49-F238E27FC236}">
                <a16:creationId xmlns:a16="http://schemas.microsoft.com/office/drawing/2014/main" id="{B08E9538-25B8-C04F-B32A-E99EFEED654C}"/>
              </a:ext>
            </a:extLst>
          </p:cNvPr>
          <p:cNvGrpSpPr/>
          <p:nvPr/>
        </p:nvGrpSpPr>
        <p:grpSpPr>
          <a:xfrm>
            <a:off x="0" y="2524427"/>
            <a:ext cx="12645189" cy="3756080"/>
            <a:chOff x="-226595" y="2600627"/>
            <a:chExt cx="12645189" cy="3756080"/>
          </a:xfrm>
        </p:grpSpPr>
        <p:graphicFrame>
          <p:nvGraphicFramePr>
            <p:cNvPr id="11" name="Diagram 10">
              <a:extLst>
                <a:ext uri="{FF2B5EF4-FFF2-40B4-BE49-F238E27FC236}">
                  <a16:creationId xmlns:a16="http://schemas.microsoft.com/office/drawing/2014/main" id="{63DF12F1-3CA9-C043-81F4-060E0F7AFECE}"/>
                </a:ext>
              </a:extLst>
            </p:cNvPr>
            <p:cNvGraphicFramePr/>
            <p:nvPr>
              <p:extLst>
                <p:ext uri="{D42A27DB-BD31-4B8C-83A1-F6EECF244321}">
                  <p14:modId xmlns:p14="http://schemas.microsoft.com/office/powerpoint/2010/main" val="1485257431"/>
                </p:ext>
              </p:extLst>
            </p:nvPr>
          </p:nvGraphicFramePr>
          <p:xfrm>
            <a:off x="-226595" y="2600627"/>
            <a:ext cx="12645189" cy="375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3" name="Group 12">
              <a:extLst>
                <a:ext uri="{FF2B5EF4-FFF2-40B4-BE49-F238E27FC236}">
                  <a16:creationId xmlns:a16="http://schemas.microsoft.com/office/drawing/2014/main" id="{1149F2BE-FD7C-594B-BC93-6CC7B99C5C79}"/>
                </a:ext>
              </a:extLst>
            </p:cNvPr>
            <p:cNvGrpSpPr/>
            <p:nvPr/>
          </p:nvGrpSpPr>
          <p:grpSpPr>
            <a:xfrm>
              <a:off x="384667" y="2600627"/>
              <a:ext cx="1164733" cy="3756080"/>
              <a:chOff x="384667" y="2600627"/>
              <a:chExt cx="1164733" cy="3756080"/>
            </a:xfrm>
          </p:grpSpPr>
          <p:pic>
            <p:nvPicPr>
              <p:cNvPr id="15" name="Picture 4" descr="13,862 Kidney icon Vectors, Royalty-free Vector Kidney icon Images |  Depositphotos®">
                <a:extLst>
                  <a:ext uri="{FF2B5EF4-FFF2-40B4-BE49-F238E27FC236}">
                    <a16:creationId xmlns:a16="http://schemas.microsoft.com/office/drawing/2014/main" id="{63D9F1CC-9888-3C44-B960-545ED551B4C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9065" t="10702" r="8944" b="11404"/>
              <a:stretch/>
            </p:blipFill>
            <p:spPr bwMode="auto">
              <a:xfrm>
                <a:off x="384669" y="2600627"/>
                <a:ext cx="1164731" cy="1164769"/>
              </a:xfrm>
              <a:prstGeom prst="ellipse">
                <a:avLst/>
              </a:prstGeom>
              <a:noFill/>
              <a:extLst>
                <a:ext uri="{909E8E84-426E-40DD-AFC4-6F175D3DCCD1}">
                  <a14:hiddenFill xmlns:a14="http://schemas.microsoft.com/office/drawing/2010/main">
                    <a:solidFill>
                      <a:srgbClr val="FFFFFF"/>
                    </a:solidFill>
                  </a14:hiddenFill>
                </a:ext>
              </a:extLst>
            </p:spPr>
          </p:pic>
          <p:pic>
            <p:nvPicPr>
              <p:cNvPr id="17" name="Picture 4" descr="13,862 Kidney icon Vectors, Royalty-free Vector Kidney icon Images |  Depositphotos®">
                <a:extLst>
                  <a:ext uri="{FF2B5EF4-FFF2-40B4-BE49-F238E27FC236}">
                    <a16:creationId xmlns:a16="http://schemas.microsoft.com/office/drawing/2014/main" id="{BD0453B6-3633-1648-A2D0-41D1425B5A2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9065" t="10702" r="8944" b="11404"/>
              <a:stretch/>
            </p:blipFill>
            <p:spPr bwMode="auto">
              <a:xfrm>
                <a:off x="384667" y="3895455"/>
                <a:ext cx="1164731" cy="1164769"/>
              </a:xfrm>
              <a:prstGeom prst="ellipse">
                <a:avLst/>
              </a:prstGeom>
              <a:noFill/>
              <a:extLst>
                <a:ext uri="{909E8E84-426E-40DD-AFC4-6F175D3DCCD1}">
                  <a14:hiddenFill xmlns:a14="http://schemas.microsoft.com/office/drawing/2010/main">
                    <a:solidFill>
                      <a:srgbClr val="FFFFFF"/>
                    </a:solidFill>
                  </a14:hiddenFill>
                </a:ext>
              </a:extLst>
            </p:spPr>
          </p:pic>
          <p:pic>
            <p:nvPicPr>
              <p:cNvPr id="18" name="Picture 4" descr="13,862 Kidney icon Vectors, Royalty-free Vector Kidney icon Images |  Depositphotos®">
                <a:extLst>
                  <a:ext uri="{FF2B5EF4-FFF2-40B4-BE49-F238E27FC236}">
                    <a16:creationId xmlns:a16="http://schemas.microsoft.com/office/drawing/2014/main" id="{02221801-3DA4-0942-AEF5-A4D97F6D048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9065" t="10702" r="8944" b="11404"/>
              <a:stretch/>
            </p:blipFill>
            <p:spPr bwMode="auto">
              <a:xfrm>
                <a:off x="384668" y="5191938"/>
                <a:ext cx="1164731" cy="1164769"/>
              </a:xfrm>
              <a:prstGeom prst="ellipse">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570268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7048A0-D6F3-224B-88A5-B3FC4E195066}"/>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0E0A46FB-4168-F840-A670-0B53B4BA6958}"/>
              </a:ext>
            </a:extLst>
          </p:cNvPr>
          <p:cNvSpPr txBox="1"/>
          <p:nvPr/>
        </p:nvSpPr>
        <p:spPr>
          <a:xfrm>
            <a:off x="1427201" y="532071"/>
            <a:ext cx="9337598" cy="584775"/>
          </a:xfrm>
          <a:prstGeom prst="rect">
            <a:avLst/>
          </a:prstGeom>
          <a:noFill/>
        </p:spPr>
        <p:txBody>
          <a:bodyPr wrap="square" rtlCol="0">
            <a:spAutoFit/>
          </a:bodyPr>
          <a:lstStyle/>
          <a:p>
            <a:pPr algn="ctr"/>
            <a:r>
              <a:rPr lang="en-US" sz="3200" b="1" dirty="0">
                <a:solidFill>
                  <a:srgbClr val="004174"/>
                </a:solidFill>
                <a:latin typeface="Century Gothic" panose="020B0502020202020204" pitchFamily="34" charset="0"/>
              </a:rPr>
              <a:t>Let’s take a poll!</a:t>
            </a:r>
            <a:endParaRPr lang="en-US" sz="2400" b="1" dirty="0">
              <a:solidFill>
                <a:srgbClr val="004174"/>
              </a:solidFill>
              <a:latin typeface="Century Gothic" panose="020B0502020202020204" pitchFamily="34" charset="0"/>
            </a:endParaRPr>
          </a:p>
        </p:txBody>
      </p:sp>
      <p:pic>
        <p:nvPicPr>
          <p:cNvPr id="4" name="Picture 4" descr="Questions on KPMG Compliance Survey - Radical Compliance">
            <a:extLst>
              <a:ext uri="{FF2B5EF4-FFF2-40B4-BE49-F238E27FC236}">
                <a16:creationId xmlns:a16="http://schemas.microsoft.com/office/drawing/2014/main" id="{5F0590D4-3B40-C042-B81A-81EA4C1C9C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5608" y="65727"/>
            <a:ext cx="1920713" cy="1517461"/>
          </a:xfrm>
          <a:prstGeom prst="ellipse">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868E081-4F50-EB43-A57B-C47B2FDC2663}"/>
              </a:ext>
            </a:extLst>
          </p:cNvPr>
          <p:cNvSpPr txBox="1"/>
          <p:nvPr/>
        </p:nvSpPr>
        <p:spPr>
          <a:xfrm>
            <a:off x="1562100" y="2736502"/>
            <a:ext cx="9067800" cy="2677656"/>
          </a:xfrm>
          <a:prstGeom prst="rect">
            <a:avLst/>
          </a:prstGeom>
          <a:noFill/>
        </p:spPr>
        <p:txBody>
          <a:bodyPr wrap="square" rtlCol="0">
            <a:spAutoFit/>
          </a:bodyPr>
          <a:lstStyle/>
          <a:p>
            <a:pPr algn="ctr"/>
            <a:r>
              <a:rPr lang="en-US" sz="2800" b="1" dirty="0">
                <a:solidFill>
                  <a:srgbClr val="00497F"/>
                </a:solidFill>
                <a:latin typeface="Avenir Next" panose="020B0503020202020204" pitchFamily="34" charset="0"/>
              </a:rPr>
              <a:t>Have you seen a drop in the proportion of patients with kidney cancer who have had cytoreductive nephrectomy since 2018?</a:t>
            </a:r>
          </a:p>
          <a:p>
            <a:pPr algn="ctr"/>
            <a:endParaRPr lang="en-US" sz="2800" b="1" dirty="0">
              <a:solidFill>
                <a:srgbClr val="00497F"/>
              </a:solidFill>
              <a:latin typeface="Avenir Next" panose="020B0503020202020204" pitchFamily="34" charset="0"/>
            </a:endParaRPr>
          </a:p>
          <a:p>
            <a:pPr marL="457200" indent="-457200" algn="ctr">
              <a:buFont typeface="Wingdings" pitchFamily="2" charset="2"/>
              <a:buChar char="q"/>
            </a:pPr>
            <a:r>
              <a:rPr lang="en-US" sz="2800" b="1" dirty="0">
                <a:solidFill>
                  <a:srgbClr val="00497F"/>
                </a:solidFill>
                <a:latin typeface="Avenir Next" panose="020B0503020202020204" pitchFamily="34" charset="0"/>
              </a:rPr>
              <a:t>Yes</a:t>
            </a:r>
          </a:p>
          <a:p>
            <a:pPr marL="457200" indent="-457200" algn="ctr">
              <a:buFont typeface="Wingdings" pitchFamily="2" charset="2"/>
              <a:buChar char="q"/>
            </a:pPr>
            <a:r>
              <a:rPr lang="en-US" sz="2800" b="1" dirty="0">
                <a:solidFill>
                  <a:srgbClr val="00497F"/>
                </a:solidFill>
                <a:latin typeface="Avenir Next" panose="020B0503020202020204" pitchFamily="34" charset="0"/>
              </a:rPr>
              <a:t>No</a:t>
            </a:r>
          </a:p>
        </p:txBody>
      </p:sp>
    </p:spTree>
    <p:extLst>
      <p:ext uri="{BB962C8B-B14F-4D97-AF65-F5344CB8AC3E}">
        <p14:creationId xmlns:p14="http://schemas.microsoft.com/office/powerpoint/2010/main" val="3722860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E4952E-4686-4D45-AA26-0932FB4819E4}"/>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8F86348E-8823-C447-B738-751E6320D0A2}"/>
              </a:ext>
            </a:extLst>
          </p:cNvPr>
          <p:cNvSpPr txBox="1"/>
          <p:nvPr/>
        </p:nvSpPr>
        <p:spPr>
          <a:xfrm>
            <a:off x="939799" y="532071"/>
            <a:ext cx="4041893" cy="584775"/>
          </a:xfrm>
          <a:prstGeom prst="rect">
            <a:avLst/>
          </a:prstGeom>
          <a:noFill/>
        </p:spPr>
        <p:txBody>
          <a:bodyPr wrap="square" rtlCol="0">
            <a:spAutoFit/>
          </a:bodyPr>
          <a:lstStyle/>
          <a:p>
            <a:pPr algn="ctr"/>
            <a:r>
              <a:rPr lang="en-US" sz="3200" b="1" dirty="0">
                <a:solidFill>
                  <a:srgbClr val="004174"/>
                </a:solidFill>
                <a:latin typeface="Century Gothic" panose="020B0502020202020204" pitchFamily="34" charset="0"/>
              </a:rPr>
              <a:t>Back to the Case…</a:t>
            </a:r>
            <a:endParaRPr lang="en-US" sz="2400" b="1" dirty="0">
              <a:solidFill>
                <a:srgbClr val="004174"/>
              </a:solidFill>
              <a:latin typeface="Century Gothic" panose="020B0502020202020204" pitchFamily="34" charset="0"/>
            </a:endParaRPr>
          </a:p>
        </p:txBody>
      </p:sp>
      <p:pic>
        <p:nvPicPr>
          <p:cNvPr id="12" name="Picture 11" descr="A picture containing person, outdoor, older&#10;&#10;Description automatically generated">
            <a:extLst>
              <a:ext uri="{FF2B5EF4-FFF2-40B4-BE49-F238E27FC236}">
                <a16:creationId xmlns:a16="http://schemas.microsoft.com/office/drawing/2014/main" id="{76DB4698-B053-0144-BDA0-67A4AAE958DA}"/>
              </a:ext>
            </a:extLst>
          </p:cNvPr>
          <p:cNvPicPr>
            <a:picLocks noChangeAspect="1"/>
          </p:cNvPicPr>
          <p:nvPr/>
        </p:nvPicPr>
        <p:blipFill>
          <a:blip r:embed="rId2"/>
          <a:stretch>
            <a:fillRect/>
          </a:stretch>
        </p:blipFill>
        <p:spPr>
          <a:xfrm>
            <a:off x="7436837" y="532071"/>
            <a:ext cx="3028336" cy="20186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a:extLst>
              <a:ext uri="{FF2B5EF4-FFF2-40B4-BE49-F238E27FC236}">
                <a16:creationId xmlns:a16="http://schemas.microsoft.com/office/drawing/2014/main" id="{0A4F7893-6979-E24C-9AF7-520EF4C31E0E}"/>
              </a:ext>
            </a:extLst>
          </p:cNvPr>
          <p:cNvSpPr txBox="1"/>
          <p:nvPr/>
        </p:nvSpPr>
        <p:spPr>
          <a:xfrm>
            <a:off x="1091827" y="2281298"/>
            <a:ext cx="10033857" cy="4231928"/>
          </a:xfrm>
          <a:prstGeom prst="rect">
            <a:avLst/>
          </a:prstGeom>
          <a:noFill/>
        </p:spPr>
        <p:txBody>
          <a:bodyPr wrap="square" rtlCol="0">
            <a:spAutoFit/>
          </a:bodyPr>
          <a:lstStyle/>
          <a:p>
            <a:pPr>
              <a:lnSpc>
                <a:spcPct val="150000"/>
              </a:lnSpc>
            </a:pPr>
            <a:r>
              <a:rPr lang="en-US" sz="2400" b="1" dirty="0"/>
              <a:t>Recommendation:</a:t>
            </a:r>
          </a:p>
          <a:p>
            <a:pPr marL="800100" lvl="1" indent="-342900">
              <a:spcBef>
                <a:spcPts val="600"/>
              </a:spcBef>
              <a:buFont typeface="Wingdings" pitchFamily="2" charset="2"/>
              <a:buChar char="q"/>
            </a:pPr>
            <a:r>
              <a:rPr lang="en-US" sz="2400" dirty="0"/>
              <a:t>Proceed with her urology visit to discuss the role of nephrectomy given that she only has 1 IMDC risk factor</a:t>
            </a:r>
          </a:p>
          <a:p>
            <a:pPr marL="285750" indent="-285750">
              <a:buFont typeface="Arial" panose="020B0604020202020204" pitchFamily="34" charset="0"/>
              <a:buChar char="•"/>
            </a:pPr>
            <a:endParaRPr lang="en-US" sz="2400" dirty="0"/>
          </a:p>
          <a:p>
            <a:pPr>
              <a:lnSpc>
                <a:spcPct val="150000"/>
              </a:lnSpc>
            </a:pPr>
            <a:r>
              <a:rPr lang="en-US" sz="2400" b="1" dirty="0"/>
              <a:t>Mrs. M’s questions:</a:t>
            </a:r>
          </a:p>
          <a:p>
            <a:pPr marL="800100" lvl="1" indent="-342900">
              <a:lnSpc>
                <a:spcPct val="150000"/>
              </a:lnSpc>
              <a:buFont typeface="Wingdings" pitchFamily="2" charset="2"/>
              <a:buChar char="q"/>
            </a:pPr>
            <a:r>
              <a:rPr lang="en-US" sz="2400" dirty="0"/>
              <a:t>When is the best time to have this surgery?</a:t>
            </a:r>
          </a:p>
          <a:p>
            <a:pPr marL="800100" lvl="1" indent="-342900">
              <a:lnSpc>
                <a:spcPct val="150000"/>
              </a:lnSpc>
              <a:buFont typeface="Wingdings" pitchFamily="2" charset="2"/>
              <a:buChar char="q"/>
            </a:pPr>
            <a:r>
              <a:rPr lang="en-US" sz="2400" dirty="0"/>
              <a:t>Is it safe even after I’ve started treatment?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2887961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7E6B15-BB56-D24A-9BB7-68B8A14CC55D}"/>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D73C4B18-51E7-A648-AB60-736371531C33}"/>
              </a:ext>
            </a:extLst>
          </p:cNvPr>
          <p:cNvSpPr txBox="1"/>
          <p:nvPr/>
        </p:nvSpPr>
        <p:spPr>
          <a:xfrm>
            <a:off x="2729670" y="532071"/>
            <a:ext cx="6732659" cy="584775"/>
          </a:xfrm>
          <a:prstGeom prst="rect">
            <a:avLst/>
          </a:prstGeom>
          <a:noFill/>
        </p:spPr>
        <p:txBody>
          <a:bodyPr wrap="square" rtlCol="0">
            <a:spAutoFit/>
          </a:bodyPr>
          <a:lstStyle/>
          <a:p>
            <a:pPr algn="ctr"/>
            <a:r>
              <a:rPr lang="en-US" sz="3200" b="1" dirty="0">
                <a:solidFill>
                  <a:srgbClr val="004174"/>
                </a:solidFill>
                <a:latin typeface="Century Gothic" panose="020B0502020202020204" pitchFamily="34" charset="0"/>
              </a:rPr>
              <a:t>Safety of Deferred Nephrectomy</a:t>
            </a:r>
            <a:endParaRPr lang="en-US" sz="2400" b="1" dirty="0">
              <a:solidFill>
                <a:srgbClr val="004174"/>
              </a:solidFill>
              <a:latin typeface="Century Gothic" panose="020B0502020202020204" pitchFamily="34" charset="0"/>
            </a:endParaRPr>
          </a:p>
        </p:txBody>
      </p:sp>
      <p:sp>
        <p:nvSpPr>
          <p:cNvPr id="10" name="TextBox 9">
            <a:extLst>
              <a:ext uri="{FF2B5EF4-FFF2-40B4-BE49-F238E27FC236}">
                <a16:creationId xmlns:a16="http://schemas.microsoft.com/office/drawing/2014/main" id="{ACC5B2FD-8DC6-9143-BB7F-A22EEC32AE61}"/>
              </a:ext>
            </a:extLst>
          </p:cNvPr>
          <p:cNvSpPr txBox="1"/>
          <p:nvPr/>
        </p:nvSpPr>
        <p:spPr>
          <a:xfrm>
            <a:off x="555582" y="1876044"/>
            <a:ext cx="11080831" cy="3046988"/>
          </a:xfrm>
          <a:prstGeom prst="rect">
            <a:avLst/>
          </a:prstGeom>
          <a:noFill/>
        </p:spPr>
        <p:txBody>
          <a:bodyPr wrap="square" rtlCol="0">
            <a:spAutoFit/>
          </a:bodyPr>
          <a:lstStyle/>
          <a:p>
            <a:pPr marL="285750" indent="-285750">
              <a:buFont typeface="Arial" panose="020B0604020202020204" pitchFamily="34" charset="0"/>
              <a:buChar char="•"/>
            </a:pPr>
            <a:r>
              <a:rPr lang="en-US" sz="2200" dirty="0"/>
              <a:t>In addition to the CARMENA and SURTIME trials exploring the value of cytoreductive nephrectomy in metastatic disease, multiple studies (both retrospective and prospective) have evaluated the safety of nephrectomy after up-front targeted therapy.</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Several of these studies have evaluated so-called “downstaging” TKI therapy to facilitate partial nephrectomy for or radical nephrectomy for otherwise unresectable kidney masses. </a:t>
            </a:r>
          </a:p>
          <a:p>
            <a:pPr marL="742950" lvl="1" indent="-285750">
              <a:buFont typeface="Arial" panose="020B0604020202020204" pitchFamily="34" charset="0"/>
              <a:buChar char="•"/>
            </a:pPr>
            <a:endParaRPr lang="en-US" sz="2000" dirty="0"/>
          </a:p>
          <a:p>
            <a:pPr marL="742950" lvl="1" indent="-285750">
              <a:buFont typeface="Arial" panose="020B0604020202020204" pitchFamily="34" charset="0"/>
              <a:buChar char="•"/>
            </a:pPr>
            <a:r>
              <a:rPr lang="en-US" sz="2000" dirty="0"/>
              <a:t>Median tumor reduction (by RECIST) ranged from </a:t>
            </a:r>
            <a:r>
              <a:rPr lang="en-US" sz="2000" dirty="0">
                <a:latin typeface="Calibri" panose="020F0502020204030204" pitchFamily="34" charset="0"/>
                <a:cs typeface="Calibri" panose="020F0502020204030204" pitchFamily="34" charset="0"/>
              </a:rPr>
              <a:t>17-28% in up to 45% of patients</a:t>
            </a:r>
            <a:r>
              <a:rPr lang="en-US" sz="2000" baseline="30000" dirty="0">
                <a:latin typeface="Calibri" panose="020F0502020204030204" pitchFamily="34" charset="0"/>
                <a:cs typeface="Calibri" panose="020F0502020204030204" pitchFamily="34" charset="0"/>
              </a:rPr>
              <a:t>5</a:t>
            </a:r>
            <a:endParaRPr lang="en-US" sz="2000" dirty="0">
              <a:latin typeface="Calibri" panose="020F0502020204030204" pitchFamily="34" charset="0"/>
              <a:cs typeface="Calibri" panose="020F0502020204030204" pitchFamily="34" charset="0"/>
            </a:endParaRPr>
          </a:p>
          <a:p>
            <a:pPr lvl="1"/>
            <a:r>
              <a:rPr lang="en-US" sz="2000" baseline="30000" dirty="0">
                <a:latin typeface="Calibri" panose="020F0502020204030204" pitchFamily="34" charset="0"/>
                <a:cs typeface="Calibri" panose="020F0502020204030204" pitchFamily="34" charset="0"/>
              </a:rPr>
              <a:t> </a:t>
            </a:r>
            <a:endParaRPr lang="en-US" sz="2000" dirty="0">
              <a:highlight>
                <a:srgbClr val="FFFF00"/>
              </a:highlight>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C017811E-7E5D-7245-B4BB-F6F3DA85295E}"/>
              </a:ext>
            </a:extLst>
          </p:cNvPr>
          <p:cNvSpPr/>
          <p:nvPr/>
        </p:nvSpPr>
        <p:spPr>
          <a:xfrm>
            <a:off x="1630098" y="5013815"/>
            <a:ext cx="8931797" cy="830997"/>
          </a:xfrm>
          <a:prstGeom prst="rect">
            <a:avLst/>
          </a:prstGeom>
        </p:spPr>
        <p:txBody>
          <a:bodyPr wrap="square">
            <a:spAutoFit/>
          </a:bodyPr>
          <a:lstStyle/>
          <a:p>
            <a:pPr algn="ctr"/>
            <a:r>
              <a:rPr lang="en-US" sz="2400" b="1" dirty="0">
                <a:latin typeface="Calibri" panose="020F0502020204030204" pitchFamily="34" charset="0"/>
                <a:cs typeface="Calibri" panose="020F0502020204030204" pitchFamily="34" charset="0"/>
              </a:rPr>
              <a:t>In these studies, there has been no evidence of increased complication rate, blood loss, or operating time.</a:t>
            </a:r>
            <a:r>
              <a:rPr lang="en-US" sz="2400" b="1" dirty="0">
                <a:highlight>
                  <a:srgbClr val="FFFF00"/>
                </a:highlight>
                <a:latin typeface="Calibri" panose="020F0502020204030204" pitchFamily="34" charset="0"/>
                <a:cs typeface="Calibri" panose="020F0502020204030204" pitchFamily="34" charset="0"/>
              </a:rPr>
              <a:t> </a:t>
            </a:r>
            <a:endParaRPr lang="en-US" sz="2400" b="1" dirty="0"/>
          </a:p>
        </p:txBody>
      </p:sp>
      <p:pic>
        <p:nvPicPr>
          <p:cNvPr id="10242" name="Picture 2" descr="Free icon - Free vector icons - Free SVG, PSD, PNG, EPS, Ai &amp; Icon Font">
            <a:extLst>
              <a:ext uri="{FF2B5EF4-FFF2-40B4-BE49-F238E27FC236}">
                <a16:creationId xmlns:a16="http://schemas.microsoft.com/office/drawing/2014/main" id="{0781A8CB-6784-8F40-8EE6-E2C128BB71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101" y="314368"/>
            <a:ext cx="1020180" cy="102018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Icon&#10;&#10;Description automatically generated">
            <a:extLst>
              <a:ext uri="{FF2B5EF4-FFF2-40B4-BE49-F238E27FC236}">
                <a16:creationId xmlns:a16="http://schemas.microsoft.com/office/drawing/2014/main" id="{FC44AA88-F668-A44F-818E-644A4D3B4597}"/>
              </a:ext>
            </a:extLst>
          </p:cNvPr>
          <p:cNvPicPr>
            <a:picLocks noChangeAspect="1"/>
          </p:cNvPicPr>
          <p:nvPr/>
        </p:nvPicPr>
        <p:blipFill>
          <a:blip r:embed="rId4"/>
          <a:stretch>
            <a:fillRect/>
          </a:stretch>
        </p:blipFill>
        <p:spPr>
          <a:xfrm>
            <a:off x="11220265" y="5935596"/>
            <a:ext cx="832296" cy="832296"/>
          </a:xfrm>
          <a:prstGeom prst="rect">
            <a:avLst/>
          </a:prstGeom>
        </p:spPr>
      </p:pic>
      <p:sp>
        <p:nvSpPr>
          <p:cNvPr id="2" name="TextBox 1">
            <a:extLst>
              <a:ext uri="{FF2B5EF4-FFF2-40B4-BE49-F238E27FC236}">
                <a16:creationId xmlns:a16="http://schemas.microsoft.com/office/drawing/2014/main" id="{0977BE5F-F3C6-134F-94C1-0F3BE6FFE5C3}"/>
              </a:ext>
            </a:extLst>
          </p:cNvPr>
          <p:cNvSpPr txBox="1"/>
          <p:nvPr/>
        </p:nvSpPr>
        <p:spPr>
          <a:xfrm>
            <a:off x="5898755" y="6268621"/>
            <a:ext cx="6426856" cy="600164"/>
          </a:xfrm>
          <a:prstGeom prst="rect">
            <a:avLst/>
          </a:prstGeom>
          <a:noFill/>
        </p:spPr>
        <p:txBody>
          <a:bodyPr wrap="square" rtlCol="0">
            <a:spAutoFit/>
          </a:bodyPr>
          <a:lstStyle/>
          <a:p>
            <a:r>
              <a:rPr lang="en-US" sz="1100" dirty="0"/>
              <a:t>5. </a:t>
            </a:r>
            <a:r>
              <a:rPr lang="en-US" sz="1100" dirty="0" err="1"/>
              <a:t>Lebacle</a:t>
            </a:r>
            <a:r>
              <a:rPr lang="en-US" sz="1100" dirty="0"/>
              <a:t> C, et al., BJU Int 123:804-810, 2019.; Karam JA, et al., Eur </a:t>
            </a:r>
            <a:r>
              <a:rPr lang="en-US" sz="1100" dirty="0" err="1"/>
              <a:t>Urol</a:t>
            </a:r>
            <a:r>
              <a:rPr lang="en-US" sz="1100" dirty="0"/>
              <a:t> 66:874-80, 2014.</a:t>
            </a:r>
          </a:p>
          <a:p>
            <a:r>
              <a:rPr lang="en-US" sz="1100" dirty="0"/>
              <a:t> </a:t>
            </a:r>
          </a:p>
          <a:p>
            <a:r>
              <a:rPr lang="en-US" sz="1100" dirty="0"/>
              <a:t> </a:t>
            </a:r>
          </a:p>
        </p:txBody>
      </p:sp>
    </p:spTree>
    <p:extLst>
      <p:ext uri="{BB962C8B-B14F-4D97-AF65-F5344CB8AC3E}">
        <p14:creationId xmlns:p14="http://schemas.microsoft.com/office/powerpoint/2010/main" val="1766769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4B5655-98AC-CC4A-8D57-62CEC631F76E}"/>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0475221B-BA54-9C45-8E56-1ACD2E013E05}"/>
              </a:ext>
            </a:extLst>
          </p:cNvPr>
          <p:cNvSpPr txBox="1"/>
          <p:nvPr/>
        </p:nvSpPr>
        <p:spPr>
          <a:xfrm>
            <a:off x="2729670" y="532071"/>
            <a:ext cx="6732659" cy="584775"/>
          </a:xfrm>
          <a:prstGeom prst="rect">
            <a:avLst/>
          </a:prstGeom>
          <a:noFill/>
        </p:spPr>
        <p:txBody>
          <a:bodyPr wrap="square" rtlCol="0">
            <a:spAutoFit/>
          </a:bodyPr>
          <a:lstStyle/>
          <a:p>
            <a:pPr algn="ctr"/>
            <a:r>
              <a:rPr lang="en-US" sz="3200" b="1" dirty="0">
                <a:solidFill>
                  <a:srgbClr val="004174"/>
                </a:solidFill>
                <a:latin typeface="Century Gothic" panose="020B0502020202020204" pitchFamily="34" charset="0"/>
              </a:rPr>
              <a:t>Best-Laid Plans?</a:t>
            </a:r>
            <a:endParaRPr lang="en-US" sz="2400" b="1" dirty="0">
              <a:solidFill>
                <a:srgbClr val="004174"/>
              </a:solidFill>
              <a:latin typeface="Century Gothic" panose="020B0502020202020204" pitchFamily="34" charset="0"/>
            </a:endParaRPr>
          </a:p>
        </p:txBody>
      </p:sp>
      <p:sp>
        <p:nvSpPr>
          <p:cNvPr id="10" name="TextBox 9">
            <a:extLst>
              <a:ext uri="{FF2B5EF4-FFF2-40B4-BE49-F238E27FC236}">
                <a16:creationId xmlns:a16="http://schemas.microsoft.com/office/drawing/2014/main" id="{ADDAC1C2-9349-894B-9F49-7B9D3A1F7024}"/>
              </a:ext>
            </a:extLst>
          </p:cNvPr>
          <p:cNvSpPr txBox="1"/>
          <p:nvPr/>
        </p:nvSpPr>
        <p:spPr>
          <a:xfrm>
            <a:off x="6425306" y="6325581"/>
            <a:ext cx="5267052" cy="246221"/>
          </a:xfrm>
          <a:prstGeom prst="rect">
            <a:avLst/>
          </a:prstGeom>
          <a:noFill/>
        </p:spPr>
        <p:txBody>
          <a:bodyPr wrap="square" rtlCol="0">
            <a:spAutoFit/>
          </a:bodyPr>
          <a:lstStyle/>
          <a:p>
            <a:r>
              <a:rPr lang="en-US" sz="1000" dirty="0">
                <a:latin typeface="Calibri" panose="020F0502020204030204" pitchFamily="34" charset="0"/>
                <a:cs typeface="Calibri" panose="020F0502020204030204" pitchFamily="34" charset="0"/>
              </a:rPr>
              <a:t>6. </a:t>
            </a:r>
            <a:r>
              <a:rPr lang="en-US" sz="1000" dirty="0" err="1">
                <a:latin typeface="Calibri" panose="020F0502020204030204" pitchFamily="34" charset="0"/>
                <a:cs typeface="Calibri" panose="020F0502020204030204" pitchFamily="34" charset="0"/>
              </a:rPr>
              <a:t>Pignot</a:t>
            </a:r>
            <a:r>
              <a:rPr lang="en-US" sz="1000" dirty="0">
                <a:latin typeface="Calibri" panose="020F0502020204030204" pitchFamily="34" charset="0"/>
                <a:cs typeface="Calibri" panose="020F0502020204030204" pitchFamily="34" charset="0"/>
              </a:rPr>
              <a:t> G, Eur </a:t>
            </a:r>
            <a:r>
              <a:rPr lang="en-US" sz="1000" dirty="0" err="1">
                <a:latin typeface="Calibri" panose="020F0502020204030204" pitchFamily="34" charset="0"/>
                <a:cs typeface="Calibri" panose="020F0502020204030204" pitchFamily="34" charset="0"/>
              </a:rPr>
              <a:t>Urol</a:t>
            </a:r>
            <a:r>
              <a:rPr lang="en-US" sz="1000" dirty="0">
                <a:latin typeface="Calibri" panose="020F0502020204030204" pitchFamily="34" charset="0"/>
                <a:cs typeface="Calibri" panose="020F0502020204030204" pitchFamily="34" charset="0"/>
              </a:rPr>
              <a:t> 77:761-763, 2020; 7. Singla N, Urologic Oncology 37:924-931, 2019</a:t>
            </a:r>
          </a:p>
        </p:txBody>
      </p:sp>
      <p:pic>
        <p:nvPicPr>
          <p:cNvPr id="11" name="Picture 10" descr="Icon&#10;&#10;Description automatically generated">
            <a:extLst>
              <a:ext uri="{FF2B5EF4-FFF2-40B4-BE49-F238E27FC236}">
                <a16:creationId xmlns:a16="http://schemas.microsoft.com/office/drawing/2014/main" id="{082DBBA7-1344-FD4C-9A7C-0878AF045593}"/>
              </a:ext>
            </a:extLst>
          </p:cNvPr>
          <p:cNvPicPr>
            <a:picLocks noChangeAspect="1"/>
          </p:cNvPicPr>
          <p:nvPr/>
        </p:nvPicPr>
        <p:blipFill>
          <a:blip r:embed="rId3"/>
          <a:stretch>
            <a:fillRect/>
          </a:stretch>
        </p:blipFill>
        <p:spPr>
          <a:xfrm>
            <a:off x="11140367" y="5973967"/>
            <a:ext cx="832296" cy="832296"/>
          </a:xfrm>
          <a:prstGeom prst="rect">
            <a:avLst/>
          </a:prstGeom>
        </p:spPr>
      </p:pic>
      <p:sp>
        <p:nvSpPr>
          <p:cNvPr id="12" name="TextBox 11">
            <a:extLst>
              <a:ext uri="{FF2B5EF4-FFF2-40B4-BE49-F238E27FC236}">
                <a16:creationId xmlns:a16="http://schemas.microsoft.com/office/drawing/2014/main" id="{94680EED-99B3-4347-ABD8-437ECB1F5E73}"/>
              </a:ext>
            </a:extLst>
          </p:cNvPr>
          <p:cNvSpPr txBox="1"/>
          <p:nvPr/>
        </p:nvSpPr>
        <p:spPr>
          <a:xfrm>
            <a:off x="1338803" y="1527711"/>
            <a:ext cx="9514390" cy="461665"/>
          </a:xfrm>
          <a:prstGeom prst="rect">
            <a:avLst/>
          </a:prstGeom>
          <a:noFill/>
        </p:spPr>
        <p:txBody>
          <a:bodyPr wrap="square" rtlCol="0">
            <a:spAutoFit/>
          </a:bodyPr>
          <a:lstStyle/>
          <a:p>
            <a:r>
              <a:rPr lang="en-US" sz="2400" b="1" dirty="0"/>
              <a:t>However, some report up-front immunotherapy may be another story…</a:t>
            </a:r>
          </a:p>
        </p:txBody>
      </p:sp>
      <p:sp>
        <p:nvSpPr>
          <p:cNvPr id="13" name="TextBox 12">
            <a:extLst>
              <a:ext uri="{FF2B5EF4-FFF2-40B4-BE49-F238E27FC236}">
                <a16:creationId xmlns:a16="http://schemas.microsoft.com/office/drawing/2014/main" id="{F3D3CCFF-0CCD-D944-8DA9-3397BDF650CE}"/>
              </a:ext>
            </a:extLst>
          </p:cNvPr>
          <p:cNvSpPr txBox="1"/>
          <p:nvPr/>
        </p:nvSpPr>
        <p:spPr>
          <a:xfrm>
            <a:off x="499639" y="2212943"/>
            <a:ext cx="11192719" cy="3754874"/>
          </a:xfrm>
          <a:prstGeom prst="rect">
            <a:avLst/>
          </a:prstGeom>
          <a:noFill/>
        </p:spPr>
        <p:txBody>
          <a:bodyPr wrap="square" rtlCol="0">
            <a:spAutoFit/>
          </a:bodyPr>
          <a:lstStyle/>
          <a:p>
            <a:pPr marL="285750" indent="-285750">
              <a:buFont typeface="Arial" panose="020B0604020202020204" pitchFamily="34" charset="0"/>
              <a:buChar char="•"/>
            </a:pPr>
            <a:r>
              <a:rPr lang="en-US" sz="2000" dirty="0"/>
              <a:t>Some series have described extensive local desmoplastic reaction to immunotherapy</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Two largest series demonstrate conflicting data:</a:t>
            </a:r>
          </a:p>
          <a:p>
            <a:pPr marL="742950" lvl="1" indent="-285750">
              <a:buFont typeface="Arial" panose="020B0604020202020204" pitchFamily="34" charset="0"/>
              <a:buChar char="•"/>
            </a:pPr>
            <a:r>
              <a:rPr lang="en-US" sz="2000" dirty="0"/>
              <a:t>One series demonstrating surgeons experienced difficulty identifying dissection planes in 81.8% of cases (n=11), as well as longer mean operative time, greater blood loss, and longer hospital stay of 7 days than typical of radical nephrectomy</a:t>
            </a:r>
            <a:r>
              <a:rPr lang="en-US" sz="2000" baseline="30000" dirty="0"/>
              <a:t>6</a:t>
            </a:r>
            <a:r>
              <a:rPr lang="en-US" sz="2000" dirty="0"/>
              <a:t> </a:t>
            </a:r>
            <a:endParaRPr lang="en-US" sz="2000" dirty="0">
              <a:highlight>
                <a:srgbClr val="FFFF00"/>
              </a:highlight>
            </a:endParaRPr>
          </a:p>
          <a:p>
            <a:pPr marL="742950" lvl="1" indent="-285750">
              <a:buFont typeface="Arial" panose="020B0604020202020204" pitchFamily="34" charset="0"/>
              <a:buChar char="•"/>
            </a:pPr>
            <a:r>
              <a:rPr lang="en-US" sz="2000" dirty="0"/>
              <a:t>Another series showed no increase in blood loss, operative time, or hospital stay</a:t>
            </a:r>
            <a:r>
              <a:rPr lang="en-US" sz="2000" baseline="30000" dirty="0"/>
              <a:t>7</a:t>
            </a:r>
            <a:r>
              <a:rPr lang="en-US" sz="2000" dirty="0"/>
              <a:t> </a:t>
            </a:r>
            <a:endParaRPr lang="en-US" sz="2000" dirty="0">
              <a:highlight>
                <a:srgbClr val="FFFF00"/>
              </a:highlight>
            </a:endParaRP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Duration of ICI therapy has been proposed as an important factor</a:t>
            </a:r>
          </a:p>
          <a:p>
            <a:pPr marL="742950" lvl="1" indent="-285750">
              <a:buFont typeface="Arial" panose="020B0604020202020204" pitchFamily="34" charset="0"/>
              <a:buChar char="•"/>
            </a:pPr>
            <a:r>
              <a:rPr lang="en-US" sz="2000" dirty="0"/>
              <a:t>Immunotherapy duration was longer (40 weeks) in series reporting operative challenges than in series without (1.5 cycles*) </a:t>
            </a:r>
          </a:p>
          <a:p>
            <a:pPr lvl="2"/>
            <a:r>
              <a:rPr lang="en-US" dirty="0"/>
              <a:t>*although 3/10 patients in this series had &gt;20 weeks of ICI therapy</a:t>
            </a:r>
          </a:p>
        </p:txBody>
      </p:sp>
    </p:spTree>
    <p:extLst>
      <p:ext uri="{BB962C8B-B14F-4D97-AF65-F5344CB8AC3E}">
        <p14:creationId xmlns:p14="http://schemas.microsoft.com/office/powerpoint/2010/main" val="29830500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26B94F-94AA-254D-ACB0-58F8EE1A6417}"/>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21160348-E360-274F-B0CF-E139C190323E}"/>
              </a:ext>
            </a:extLst>
          </p:cNvPr>
          <p:cNvSpPr txBox="1"/>
          <p:nvPr/>
        </p:nvSpPr>
        <p:spPr>
          <a:xfrm>
            <a:off x="4025900" y="562849"/>
            <a:ext cx="4140200" cy="523220"/>
          </a:xfrm>
          <a:prstGeom prst="rect">
            <a:avLst/>
          </a:prstGeom>
          <a:noFill/>
        </p:spPr>
        <p:txBody>
          <a:bodyPr wrap="square" rtlCol="0">
            <a:spAutoFit/>
          </a:bodyPr>
          <a:lstStyle/>
          <a:p>
            <a:pPr algn="ctr"/>
            <a:r>
              <a:rPr lang="en-US" sz="2800" b="1" dirty="0">
                <a:solidFill>
                  <a:srgbClr val="004174"/>
                </a:solidFill>
                <a:latin typeface="Century Gothic" panose="020B0502020202020204" pitchFamily="34" charset="0"/>
              </a:rPr>
              <a:t>Best-Laid Plans, cont.</a:t>
            </a:r>
          </a:p>
        </p:txBody>
      </p:sp>
      <p:sp>
        <p:nvSpPr>
          <p:cNvPr id="14" name="Subtitle 1">
            <a:extLst>
              <a:ext uri="{FF2B5EF4-FFF2-40B4-BE49-F238E27FC236}">
                <a16:creationId xmlns:a16="http://schemas.microsoft.com/office/drawing/2014/main" id="{4C260E00-1F89-CA4E-9DE1-1F7C6ED1217F}"/>
              </a:ext>
            </a:extLst>
          </p:cNvPr>
          <p:cNvSpPr txBox="1">
            <a:spLocks/>
          </p:cNvSpPr>
          <p:nvPr/>
        </p:nvSpPr>
        <p:spPr>
          <a:xfrm>
            <a:off x="818561" y="2307819"/>
            <a:ext cx="10554878" cy="24432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400"/>
              </a:spcBef>
              <a:buNone/>
            </a:pPr>
            <a:r>
              <a:rPr lang="en-US" sz="2200" dirty="0">
                <a:latin typeface="Calibri" panose="020F0502020204030204" pitchFamily="34" charset="0"/>
                <a:cs typeface="Calibri" panose="020F0502020204030204" pitchFamily="34" charset="0"/>
              </a:rPr>
              <a:t>Conflicting reports clearly indicate a </a:t>
            </a:r>
            <a:r>
              <a:rPr lang="en-US" sz="2200" b="1" dirty="0">
                <a:latin typeface="Calibri" panose="020F0502020204030204" pitchFamily="34" charset="0"/>
                <a:cs typeface="Calibri" panose="020F0502020204030204" pitchFamily="34" charset="0"/>
              </a:rPr>
              <a:t>need to assess surgical complexity and complication rate in patients treated with up-front checkpoint inhibitor therapy </a:t>
            </a:r>
            <a:r>
              <a:rPr lang="en-US" sz="2200" dirty="0">
                <a:latin typeface="Calibri" panose="020F0502020204030204" pitchFamily="34" charset="0"/>
                <a:cs typeface="Calibri" panose="020F0502020204030204" pitchFamily="34" charset="0"/>
              </a:rPr>
              <a:t>in current and forthcoming clinical trials assessing neoadjuvant checkpoint inhibitor therapy (or up-front checkpoint inhibitor therapy in the setting of intermediate and poor risk metastatic RCC). </a:t>
            </a:r>
          </a:p>
        </p:txBody>
      </p:sp>
      <p:pic>
        <p:nvPicPr>
          <p:cNvPr id="15" name="Picture 14" descr="Shape&#10;&#10;Description automatically generated">
            <a:extLst>
              <a:ext uri="{FF2B5EF4-FFF2-40B4-BE49-F238E27FC236}">
                <a16:creationId xmlns:a16="http://schemas.microsoft.com/office/drawing/2014/main" id="{3BA99222-4AF0-3A4F-AE91-1637CBA0D2AE}"/>
              </a:ext>
            </a:extLst>
          </p:cNvPr>
          <p:cNvPicPr>
            <a:picLocks noChangeAspect="1"/>
          </p:cNvPicPr>
          <p:nvPr/>
        </p:nvPicPr>
        <p:blipFill>
          <a:blip r:embed="rId3">
            <a:alphaModFix amt="35000"/>
          </a:blip>
          <a:stretch>
            <a:fillRect/>
          </a:stretch>
        </p:blipFill>
        <p:spPr>
          <a:xfrm rot="21422712">
            <a:off x="8853826" y="3912585"/>
            <a:ext cx="3527660" cy="3086851"/>
          </a:xfrm>
          <a:prstGeom prst="rect">
            <a:avLst/>
          </a:prstGeom>
        </p:spPr>
      </p:pic>
    </p:spTree>
    <p:extLst>
      <p:ext uri="{BB962C8B-B14F-4D97-AF65-F5344CB8AC3E}">
        <p14:creationId xmlns:p14="http://schemas.microsoft.com/office/powerpoint/2010/main" val="18064921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D38FB0-EDDC-5044-890C-F4A488BC01EA}"/>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ACE65DFD-CDCC-C949-8114-91E683043BB6}"/>
              </a:ext>
            </a:extLst>
          </p:cNvPr>
          <p:cNvSpPr txBox="1"/>
          <p:nvPr/>
        </p:nvSpPr>
        <p:spPr>
          <a:xfrm>
            <a:off x="4025900" y="562849"/>
            <a:ext cx="4140200" cy="523220"/>
          </a:xfrm>
          <a:prstGeom prst="rect">
            <a:avLst/>
          </a:prstGeom>
          <a:noFill/>
        </p:spPr>
        <p:txBody>
          <a:bodyPr wrap="square" rtlCol="0">
            <a:spAutoFit/>
          </a:bodyPr>
          <a:lstStyle/>
          <a:p>
            <a:pPr algn="ctr"/>
            <a:r>
              <a:rPr lang="en-US" sz="2800" b="1" dirty="0">
                <a:solidFill>
                  <a:srgbClr val="004174"/>
                </a:solidFill>
                <a:latin typeface="Century Gothic" panose="020B0502020202020204" pitchFamily="34" charset="0"/>
              </a:rPr>
              <a:t>More to Come</a:t>
            </a:r>
          </a:p>
        </p:txBody>
      </p:sp>
      <p:sp>
        <p:nvSpPr>
          <p:cNvPr id="8" name="TextBox 7">
            <a:extLst>
              <a:ext uri="{FF2B5EF4-FFF2-40B4-BE49-F238E27FC236}">
                <a16:creationId xmlns:a16="http://schemas.microsoft.com/office/drawing/2014/main" id="{2487C676-A2FB-2C48-9AD1-67726AEEE587}"/>
              </a:ext>
            </a:extLst>
          </p:cNvPr>
          <p:cNvSpPr txBox="1"/>
          <p:nvPr/>
        </p:nvSpPr>
        <p:spPr>
          <a:xfrm>
            <a:off x="1403350" y="2017125"/>
            <a:ext cx="9385300" cy="1200329"/>
          </a:xfrm>
          <a:prstGeom prst="rect">
            <a:avLst/>
          </a:prstGeom>
          <a:noFill/>
        </p:spPr>
        <p:txBody>
          <a:bodyPr wrap="square" rtlCol="0">
            <a:spAutoFit/>
          </a:bodyPr>
          <a:lstStyle/>
          <a:p>
            <a:pPr algn="ctr"/>
            <a:r>
              <a:rPr lang="en-US" sz="2400" b="1" dirty="0">
                <a:latin typeface="Calibri" panose="020F0502020204030204" pitchFamily="34" charset="0"/>
                <a:cs typeface="Calibri" panose="020F0502020204030204" pitchFamily="34" charset="0"/>
              </a:rPr>
              <a:t>Multiple ongoing and forthcoming clinical trials will further clarify clinical best practices in this situation:</a:t>
            </a:r>
          </a:p>
          <a:p>
            <a:endParaRPr lang="en-US" sz="2400" b="1" dirty="0"/>
          </a:p>
        </p:txBody>
      </p:sp>
      <p:sp>
        <p:nvSpPr>
          <p:cNvPr id="10" name="TextBox 9">
            <a:extLst>
              <a:ext uri="{FF2B5EF4-FFF2-40B4-BE49-F238E27FC236}">
                <a16:creationId xmlns:a16="http://schemas.microsoft.com/office/drawing/2014/main" id="{5E0220CF-0995-BE4B-AF49-62C0588E4ACD}"/>
              </a:ext>
            </a:extLst>
          </p:cNvPr>
          <p:cNvSpPr txBox="1"/>
          <p:nvPr/>
        </p:nvSpPr>
        <p:spPr>
          <a:xfrm>
            <a:off x="434575" y="3435529"/>
            <a:ext cx="11322850" cy="1891287"/>
          </a:xfrm>
          <a:prstGeom prst="rect">
            <a:avLst/>
          </a:prstGeom>
          <a:noFill/>
        </p:spPr>
        <p:txBody>
          <a:bodyPr wrap="square" rtlCol="0">
            <a:spAutoFit/>
          </a:bodyPr>
          <a:lstStyle/>
          <a:p>
            <a:pPr marL="285750" indent="-285750">
              <a:lnSpc>
                <a:spcPct val="150000"/>
              </a:lnSpc>
              <a:buFont typeface="Wingdings" pitchFamily="2" charset="2"/>
              <a:buChar char="Ø"/>
            </a:pPr>
            <a:r>
              <a:rPr lang="en-US" sz="2000" dirty="0"/>
              <a:t>Clinical and pathologic response rates from new applications of immunotherapy combination treatments</a:t>
            </a:r>
          </a:p>
          <a:p>
            <a:pPr marL="285750" indent="-285750">
              <a:lnSpc>
                <a:spcPct val="150000"/>
              </a:lnSpc>
              <a:buFont typeface="Wingdings" pitchFamily="2" charset="2"/>
              <a:buChar char="Ø"/>
            </a:pPr>
            <a:r>
              <a:rPr lang="en-US" sz="2000" dirty="0"/>
              <a:t>Clinical and prognostic implications of pathologic and radiographic responses</a:t>
            </a:r>
          </a:p>
          <a:p>
            <a:pPr marL="285750" indent="-285750">
              <a:lnSpc>
                <a:spcPct val="150000"/>
              </a:lnSpc>
              <a:buFont typeface="Wingdings" pitchFamily="2" charset="2"/>
              <a:buChar char="Ø"/>
            </a:pPr>
            <a:r>
              <a:rPr lang="en-US" sz="2000" dirty="0"/>
              <a:t>Predictive and prognostic biomarkers from correlative studies</a:t>
            </a:r>
          </a:p>
          <a:p>
            <a:pPr marL="285750" indent="-285750">
              <a:lnSpc>
                <a:spcPct val="150000"/>
              </a:lnSpc>
              <a:buFont typeface="Wingdings" pitchFamily="2" charset="2"/>
              <a:buChar char="Ø"/>
            </a:pPr>
            <a:r>
              <a:rPr lang="en-US" sz="2000" dirty="0"/>
              <a:t>Long-term outcomes in patients whose cancer can be down-staged with systemic therapy combinations</a:t>
            </a:r>
          </a:p>
        </p:txBody>
      </p:sp>
    </p:spTree>
    <p:extLst>
      <p:ext uri="{BB962C8B-B14F-4D97-AF65-F5344CB8AC3E}">
        <p14:creationId xmlns:p14="http://schemas.microsoft.com/office/powerpoint/2010/main" val="31562909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10562-EB84-4B1D-8851-87E17EC6AD2F}"/>
              </a:ext>
            </a:extLst>
          </p:cNvPr>
          <p:cNvSpPr>
            <a:spLocks noGrp="1"/>
          </p:cNvSpPr>
          <p:nvPr>
            <p:ph type="title"/>
          </p:nvPr>
        </p:nvSpPr>
        <p:spPr/>
        <p:txBody>
          <a:bodyPr>
            <a:normAutofit fontScale="90000"/>
          </a:bodyPr>
          <a:lstStyle/>
          <a:p>
            <a:br>
              <a:rPr lang="en-US" dirty="0">
                <a:highlight>
                  <a:srgbClr val="FFFF00"/>
                </a:highlight>
              </a:rPr>
            </a:br>
            <a:br>
              <a:rPr lang="en-US" dirty="0">
                <a:highlight>
                  <a:srgbClr val="FFFF00"/>
                </a:highlight>
              </a:rPr>
            </a:br>
            <a:endParaRPr lang="en-US" dirty="0"/>
          </a:p>
        </p:txBody>
      </p:sp>
      <p:sp>
        <p:nvSpPr>
          <p:cNvPr id="4" name="Rectangle 3">
            <a:extLst>
              <a:ext uri="{FF2B5EF4-FFF2-40B4-BE49-F238E27FC236}">
                <a16:creationId xmlns:a16="http://schemas.microsoft.com/office/drawing/2014/main" id="{F899CD4F-781E-D24B-8FD0-ED12A40521BB}"/>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AF360CD0-2E78-D348-81FF-8DDD4A70E21B}"/>
              </a:ext>
            </a:extLst>
          </p:cNvPr>
          <p:cNvSpPr txBox="1"/>
          <p:nvPr/>
        </p:nvSpPr>
        <p:spPr>
          <a:xfrm>
            <a:off x="4144124" y="566504"/>
            <a:ext cx="3903751" cy="584775"/>
          </a:xfrm>
          <a:prstGeom prst="rect">
            <a:avLst/>
          </a:prstGeom>
          <a:noFill/>
        </p:spPr>
        <p:txBody>
          <a:bodyPr wrap="square" rtlCol="0">
            <a:spAutoFit/>
          </a:bodyPr>
          <a:lstStyle/>
          <a:p>
            <a:pPr algn="ctr"/>
            <a:r>
              <a:rPr lang="en-US" sz="3200" b="1" dirty="0">
                <a:solidFill>
                  <a:srgbClr val="004174"/>
                </a:solidFill>
                <a:latin typeface="Century Gothic" panose="020B0502020202020204" pitchFamily="34" charset="0"/>
              </a:rPr>
              <a:t>Let’s take a poll!</a:t>
            </a:r>
            <a:endParaRPr lang="en-US" sz="2400" b="1" dirty="0">
              <a:solidFill>
                <a:srgbClr val="004174"/>
              </a:solidFill>
              <a:latin typeface="Century Gothic" panose="020B0502020202020204" pitchFamily="34" charset="0"/>
            </a:endParaRPr>
          </a:p>
        </p:txBody>
      </p:sp>
      <p:pic>
        <p:nvPicPr>
          <p:cNvPr id="6" name="Picture 4" descr="Questions on KPMG Compliance Survey - Radical Compliance">
            <a:extLst>
              <a:ext uri="{FF2B5EF4-FFF2-40B4-BE49-F238E27FC236}">
                <a16:creationId xmlns:a16="http://schemas.microsoft.com/office/drawing/2014/main" id="{53554DF8-F0C7-3B4B-9DAA-94F841646C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5608" y="65727"/>
            <a:ext cx="1920713" cy="1517461"/>
          </a:xfrm>
          <a:prstGeom prst="ellipse">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EDDFF57-A183-3B43-898F-18ECF043DF3F}"/>
              </a:ext>
            </a:extLst>
          </p:cNvPr>
          <p:cNvSpPr txBox="1"/>
          <p:nvPr/>
        </p:nvSpPr>
        <p:spPr>
          <a:xfrm>
            <a:off x="292099" y="2617577"/>
            <a:ext cx="11607800" cy="2246769"/>
          </a:xfrm>
          <a:prstGeom prst="rect">
            <a:avLst/>
          </a:prstGeom>
          <a:noFill/>
        </p:spPr>
        <p:txBody>
          <a:bodyPr wrap="square" rtlCol="0">
            <a:spAutoFit/>
          </a:bodyPr>
          <a:lstStyle/>
          <a:p>
            <a:pPr algn="ctr"/>
            <a:r>
              <a:rPr lang="en-US" sz="2800" b="1" dirty="0">
                <a:solidFill>
                  <a:srgbClr val="00497F"/>
                </a:solidFill>
                <a:latin typeface="Avenir Next" panose="020B0503020202020204" pitchFamily="34" charset="0"/>
              </a:rPr>
              <a:t>Are you currently comfortable referring patients for delayed/deferred nephrectomy (or have you already done this)?</a:t>
            </a:r>
          </a:p>
          <a:p>
            <a:pPr algn="ctr"/>
            <a:endParaRPr lang="en-US" sz="2800" b="1" dirty="0">
              <a:solidFill>
                <a:srgbClr val="00497F"/>
              </a:solidFill>
              <a:latin typeface="Avenir Next" panose="020B0503020202020204" pitchFamily="34" charset="0"/>
            </a:endParaRPr>
          </a:p>
          <a:p>
            <a:pPr marL="457200" indent="-457200" algn="ctr">
              <a:buFont typeface="Wingdings" pitchFamily="2" charset="2"/>
              <a:buChar char="q"/>
            </a:pPr>
            <a:r>
              <a:rPr lang="en-US" sz="2800" b="1" dirty="0">
                <a:solidFill>
                  <a:srgbClr val="00497F"/>
                </a:solidFill>
                <a:latin typeface="Avenir Next" panose="020B0503020202020204" pitchFamily="34" charset="0"/>
              </a:rPr>
              <a:t>Yes</a:t>
            </a:r>
          </a:p>
          <a:p>
            <a:pPr marL="457200" indent="-457200" algn="ctr">
              <a:buFont typeface="Wingdings" pitchFamily="2" charset="2"/>
              <a:buChar char="q"/>
            </a:pPr>
            <a:r>
              <a:rPr lang="en-US" sz="2800" b="1" dirty="0">
                <a:solidFill>
                  <a:srgbClr val="00497F"/>
                </a:solidFill>
                <a:latin typeface="Avenir Next" panose="020B0503020202020204" pitchFamily="34" charset="0"/>
              </a:rPr>
              <a:t>No</a:t>
            </a:r>
          </a:p>
        </p:txBody>
      </p:sp>
      <p:pic>
        <p:nvPicPr>
          <p:cNvPr id="12" name="Picture 11" descr="Icon&#10;&#10;Description automatically generated">
            <a:extLst>
              <a:ext uri="{FF2B5EF4-FFF2-40B4-BE49-F238E27FC236}">
                <a16:creationId xmlns:a16="http://schemas.microsoft.com/office/drawing/2014/main" id="{258FA97E-9531-2D40-8A7C-79266E213540}"/>
              </a:ext>
            </a:extLst>
          </p:cNvPr>
          <p:cNvPicPr>
            <a:picLocks noChangeAspect="1"/>
          </p:cNvPicPr>
          <p:nvPr/>
        </p:nvPicPr>
        <p:blipFill>
          <a:blip r:embed="rId4"/>
          <a:stretch>
            <a:fillRect/>
          </a:stretch>
        </p:blipFill>
        <p:spPr>
          <a:xfrm>
            <a:off x="8335582" y="5263966"/>
            <a:ext cx="913813" cy="913813"/>
          </a:xfrm>
          <a:prstGeom prst="rect">
            <a:avLst/>
          </a:prstGeom>
        </p:spPr>
      </p:pic>
      <p:sp>
        <p:nvSpPr>
          <p:cNvPr id="9" name="TextBox 8">
            <a:extLst>
              <a:ext uri="{FF2B5EF4-FFF2-40B4-BE49-F238E27FC236}">
                <a16:creationId xmlns:a16="http://schemas.microsoft.com/office/drawing/2014/main" id="{C80C3B2B-3D83-D84F-B552-5204CCEE389D}"/>
              </a:ext>
            </a:extLst>
          </p:cNvPr>
          <p:cNvSpPr txBox="1"/>
          <p:nvPr/>
        </p:nvSpPr>
        <p:spPr>
          <a:xfrm>
            <a:off x="3852482" y="5720872"/>
            <a:ext cx="4483100" cy="400110"/>
          </a:xfrm>
          <a:prstGeom prst="rect">
            <a:avLst/>
          </a:prstGeom>
          <a:noFill/>
        </p:spPr>
        <p:txBody>
          <a:bodyPr wrap="square" rtlCol="0">
            <a:spAutoFit/>
          </a:bodyPr>
          <a:lstStyle/>
          <a:p>
            <a:r>
              <a:rPr lang="en-US" sz="2000" b="1" dirty="0">
                <a:latin typeface="Avenir Next" panose="020B0503020202020204" pitchFamily="34" charset="0"/>
              </a:rPr>
              <a:t>Add your rationale in the chat box!</a:t>
            </a:r>
          </a:p>
        </p:txBody>
      </p:sp>
    </p:spTree>
    <p:extLst>
      <p:ext uri="{BB962C8B-B14F-4D97-AF65-F5344CB8AC3E}">
        <p14:creationId xmlns:p14="http://schemas.microsoft.com/office/powerpoint/2010/main" val="759488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D8EAE7-F102-9D44-9C62-8D79B9537D27}"/>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3">
            <a:extLst>
              <a:ext uri="{FF2B5EF4-FFF2-40B4-BE49-F238E27FC236}">
                <a16:creationId xmlns:a16="http://schemas.microsoft.com/office/drawing/2014/main" id="{346EDC8F-DE0E-4641-991A-044C1D160F01}"/>
              </a:ext>
            </a:extLst>
          </p:cNvPr>
          <p:cNvSpPr txBox="1">
            <a:spLocks/>
          </p:cNvSpPr>
          <p:nvPr/>
        </p:nvSpPr>
        <p:spPr>
          <a:xfrm>
            <a:off x="6701293" y="1823273"/>
            <a:ext cx="3856892" cy="24064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400" dirty="0"/>
          </a:p>
        </p:txBody>
      </p:sp>
      <p:sp>
        <p:nvSpPr>
          <p:cNvPr id="12" name="TextBox 11">
            <a:extLst>
              <a:ext uri="{FF2B5EF4-FFF2-40B4-BE49-F238E27FC236}">
                <a16:creationId xmlns:a16="http://schemas.microsoft.com/office/drawing/2014/main" id="{6254218B-6B48-6A47-BBC0-9EE2781422FC}"/>
              </a:ext>
            </a:extLst>
          </p:cNvPr>
          <p:cNvSpPr txBox="1"/>
          <p:nvPr/>
        </p:nvSpPr>
        <p:spPr>
          <a:xfrm>
            <a:off x="1091827" y="532071"/>
            <a:ext cx="4347066" cy="584775"/>
          </a:xfrm>
          <a:prstGeom prst="rect">
            <a:avLst/>
          </a:prstGeom>
          <a:noFill/>
        </p:spPr>
        <p:txBody>
          <a:bodyPr wrap="square" rtlCol="0">
            <a:spAutoFit/>
          </a:bodyPr>
          <a:lstStyle/>
          <a:p>
            <a:pPr algn="ctr"/>
            <a:r>
              <a:rPr lang="en-US" sz="3200" b="1" dirty="0">
                <a:solidFill>
                  <a:srgbClr val="004174"/>
                </a:solidFill>
                <a:latin typeface="Century Gothic" panose="020B0502020202020204" pitchFamily="34" charset="0"/>
              </a:rPr>
              <a:t>Back to the Case…</a:t>
            </a:r>
            <a:endParaRPr lang="en-US" sz="2400" b="1" dirty="0">
              <a:solidFill>
                <a:srgbClr val="004174"/>
              </a:solidFill>
              <a:latin typeface="Century Gothic" panose="020B0502020202020204" pitchFamily="34" charset="0"/>
            </a:endParaRPr>
          </a:p>
        </p:txBody>
      </p:sp>
      <p:pic>
        <p:nvPicPr>
          <p:cNvPr id="13" name="Picture 12" descr="A picture containing person, outdoor, older&#10;&#10;Description automatically generated">
            <a:extLst>
              <a:ext uri="{FF2B5EF4-FFF2-40B4-BE49-F238E27FC236}">
                <a16:creationId xmlns:a16="http://schemas.microsoft.com/office/drawing/2014/main" id="{3AE8E1F1-3176-0241-AF23-F1A781D4A5A3}"/>
              </a:ext>
            </a:extLst>
          </p:cNvPr>
          <p:cNvPicPr>
            <a:picLocks noChangeAspect="1"/>
          </p:cNvPicPr>
          <p:nvPr/>
        </p:nvPicPr>
        <p:blipFill>
          <a:blip r:embed="rId2"/>
          <a:stretch>
            <a:fillRect/>
          </a:stretch>
        </p:blipFill>
        <p:spPr>
          <a:xfrm>
            <a:off x="8629739" y="228786"/>
            <a:ext cx="2337173" cy="15579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Content Placeholder 2">
            <a:extLst>
              <a:ext uri="{FF2B5EF4-FFF2-40B4-BE49-F238E27FC236}">
                <a16:creationId xmlns:a16="http://schemas.microsoft.com/office/drawing/2014/main" id="{43D2378F-876D-3D43-AF67-5A68AD797525}"/>
              </a:ext>
            </a:extLst>
          </p:cNvPr>
          <p:cNvSpPr>
            <a:spLocks noGrp="1"/>
          </p:cNvSpPr>
          <p:nvPr>
            <p:ph idx="1"/>
          </p:nvPr>
        </p:nvSpPr>
        <p:spPr>
          <a:xfrm>
            <a:off x="1273406" y="2274068"/>
            <a:ext cx="9645188" cy="3144661"/>
          </a:xfrm>
        </p:spPr>
        <p:txBody>
          <a:bodyPr>
            <a:normAutofit/>
          </a:bodyPr>
          <a:lstStyle/>
          <a:p>
            <a:pPr>
              <a:spcAft>
                <a:spcPts val="600"/>
              </a:spcAft>
            </a:pPr>
            <a:r>
              <a:rPr lang="en-US" sz="2400" dirty="0"/>
              <a:t>Mrs. M meets with her urologist, after which you hold an interdisciplinary discussion with this physician.</a:t>
            </a:r>
          </a:p>
          <a:p>
            <a:pPr>
              <a:spcAft>
                <a:spcPts val="600"/>
              </a:spcAft>
            </a:pPr>
            <a:r>
              <a:rPr lang="en-US" sz="2400" dirty="0"/>
              <a:t>You decide to proceed with standard immunotherapy-containing combination therapy but perform restaging at 3 months, at which time you will make the decision about nephrectomy.</a:t>
            </a:r>
          </a:p>
          <a:p>
            <a:pPr>
              <a:spcAft>
                <a:spcPts val="600"/>
              </a:spcAft>
            </a:pPr>
            <a:r>
              <a:rPr lang="en-US" sz="2400" dirty="0"/>
              <a:t>During this discussion you and your urologist colleague decide that you should develop consistent criteria to use in both of your practices for considering cytoreductive nephrectomy.</a:t>
            </a:r>
          </a:p>
        </p:txBody>
      </p:sp>
      <p:pic>
        <p:nvPicPr>
          <p:cNvPr id="16" name="Picture 15" descr="Icon&#10;&#10;Description automatically generated">
            <a:extLst>
              <a:ext uri="{FF2B5EF4-FFF2-40B4-BE49-F238E27FC236}">
                <a16:creationId xmlns:a16="http://schemas.microsoft.com/office/drawing/2014/main" id="{2EB59C3C-01C6-DB48-AFCB-E3AC2FCDA9D7}"/>
              </a:ext>
            </a:extLst>
          </p:cNvPr>
          <p:cNvPicPr>
            <a:picLocks noChangeAspect="1"/>
          </p:cNvPicPr>
          <p:nvPr/>
        </p:nvPicPr>
        <p:blipFill>
          <a:blip r:embed="rId3"/>
          <a:stretch>
            <a:fillRect/>
          </a:stretch>
        </p:blipFill>
        <p:spPr>
          <a:xfrm>
            <a:off x="7715926" y="5375577"/>
            <a:ext cx="913813" cy="913813"/>
          </a:xfrm>
          <a:prstGeom prst="rect">
            <a:avLst/>
          </a:prstGeom>
        </p:spPr>
      </p:pic>
      <p:sp>
        <p:nvSpPr>
          <p:cNvPr id="17" name="TextBox 16">
            <a:extLst>
              <a:ext uri="{FF2B5EF4-FFF2-40B4-BE49-F238E27FC236}">
                <a16:creationId xmlns:a16="http://schemas.microsoft.com/office/drawing/2014/main" id="{5BD394B2-B96E-D44D-B6A4-247CF0445A6F}"/>
              </a:ext>
            </a:extLst>
          </p:cNvPr>
          <p:cNvSpPr txBox="1"/>
          <p:nvPr/>
        </p:nvSpPr>
        <p:spPr>
          <a:xfrm>
            <a:off x="4330700" y="5925819"/>
            <a:ext cx="3530600" cy="400110"/>
          </a:xfrm>
          <a:prstGeom prst="rect">
            <a:avLst/>
          </a:prstGeom>
          <a:noFill/>
        </p:spPr>
        <p:txBody>
          <a:bodyPr wrap="square" rtlCol="0">
            <a:spAutoFit/>
          </a:bodyPr>
          <a:lstStyle/>
          <a:p>
            <a:r>
              <a:rPr lang="en-US" sz="2000" b="1" dirty="0">
                <a:latin typeface="Avenir Next" panose="020B0503020202020204" pitchFamily="34" charset="0"/>
              </a:rPr>
              <a:t>What should be included?</a:t>
            </a:r>
          </a:p>
        </p:txBody>
      </p:sp>
    </p:spTree>
    <p:extLst>
      <p:ext uri="{BB962C8B-B14F-4D97-AF65-F5344CB8AC3E}">
        <p14:creationId xmlns:p14="http://schemas.microsoft.com/office/powerpoint/2010/main" val="3374537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A1FA22D-58BC-4A46-89F8-1E48045942ED}"/>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92A68615-C216-224C-86C1-B92323EC8495}"/>
              </a:ext>
            </a:extLst>
          </p:cNvPr>
          <p:cNvPicPr>
            <a:picLocks noChangeAspect="1"/>
          </p:cNvPicPr>
          <p:nvPr/>
        </p:nvPicPr>
        <p:blipFill>
          <a:blip r:embed="rId3">
            <a:alphaModFix amt="5000"/>
          </a:blip>
          <a:stretch>
            <a:fillRect/>
          </a:stretch>
        </p:blipFill>
        <p:spPr>
          <a:xfrm>
            <a:off x="1943423" y="-654894"/>
            <a:ext cx="8305153" cy="8305153"/>
          </a:xfrm>
          <a:prstGeom prst="rect">
            <a:avLst/>
          </a:prstGeom>
        </p:spPr>
      </p:pic>
      <p:sp>
        <p:nvSpPr>
          <p:cNvPr id="5" name="TextBox 4">
            <a:extLst>
              <a:ext uri="{FF2B5EF4-FFF2-40B4-BE49-F238E27FC236}">
                <a16:creationId xmlns:a16="http://schemas.microsoft.com/office/drawing/2014/main" id="{33DC5EE7-08E9-6047-BCCD-EBA5D5FB622E}"/>
              </a:ext>
            </a:extLst>
          </p:cNvPr>
          <p:cNvSpPr txBox="1"/>
          <p:nvPr/>
        </p:nvSpPr>
        <p:spPr>
          <a:xfrm>
            <a:off x="3527771" y="3174516"/>
            <a:ext cx="5136455" cy="646331"/>
          </a:xfrm>
          <a:prstGeom prst="rect">
            <a:avLst/>
          </a:prstGeom>
          <a:noFill/>
        </p:spPr>
        <p:txBody>
          <a:bodyPr wrap="square" rtlCol="0">
            <a:spAutoFit/>
          </a:bodyPr>
          <a:lstStyle/>
          <a:p>
            <a:r>
              <a:rPr lang="en-US" sz="3600" b="1" dirty="0">
                <a:solidFill>
                  <a:srgbClr val="004174"/>
                </a:solidFill>
                <a:latin typeface="Century Gothic" panose="020B0502020202020204" pitchFamily="34" charset="0"/>
              </a:rPr>
              <a:t>It’s nice to meet you!</a:t>
            </a:r>
          </a:p>
        </p:txBody>
      </p:sp>
      <p:pic>
        <p:nvPicPr>
          <p:cNvPr id="8" name="Picture 7" descr="Logo&#10;&#10;Description automatically generated">
            <a:extLst>
              <a:ext uri="{FF2B5EF4-FFF2-40B4-BE49-F238E27FC236}">
                <a16:creationId xmlns:a16="http://schemas.microsoft.com/office/drawing/2014/main" id="{9AD707DA-C76F-1D41-B084-7DD3DE481DDE}"/>
              </a:ext>
            </a:extLst>
          </p:cNvPr>
          <p:cNvPicPr>
            <a:picLocks noChangeAspect="1"/>
          </p:cNvPicPr>
          <p:nvPr/>
        </p:nvPicPr>
        <p:blipFill>
          <a:blip r:embed="rId4"/>
          <a:stretch>
            <a:fillRect/>
          </a:stretch>
        </p:blipFill>
        <p:spPr>
          <a:xfrm>
            <a:off x="3075269" y="424939"/>
            <a:ext cx="6041461" cy="2272541"/>
          </a:xfrm>
          <a:prstGeom prst="rect">
            <a:avLst/>
          </a:prstGeom>
        </p:spPr>
      </p:pic>
    </p:spTree>
    <p:extLst>
      <p:ext uri="{BB962C8B-B14F-4D97-AF65-F5344CB8AC3E}">
        <p14:creationId xmlns:p14="http://schemas.microsoft.com/office/powerpoint/2010/main" val="25507856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0A3714-5056-4247-A230-146FE5B4DC34}"/>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8EA83E60-069E-484D-B931-7C70C2234F06}"/>
              </a:ext>
            </a:extLst>
          </p:cNvPr>
          <p:cNvSpPr txBox="1"/>
          <p:nvPr/>
        </p:nvSpPr>
        <p:spPr>
          <a:xfrm>
            <a:off x="1879506" y="532071"/>
            <a:ext cx="8432987" cy="584775"/>
          </a:xfrm>
          <a:prstGeom prst="rect">
            <a:avLst/>
          </a:prstGeom>
          <a:noFill/>
        </p:spPr>
        <p:txBody>
          <a:bodyPr wrap="square" rtlCol="0">
            <a:spAutoFit/>
          </a:bodyPr>
          <a:lstStyle/>
          <a:p>
            <a:pPr algn="ctr"/>
            <a:r>
              <a:rPr lang="en-US" sz="3200" b="1" dirty="0">
                <a:solidFill>
                  <a:srgbClr val="004174"/>
                </a:solidFill>
                <a:latin typeface="Century Gothic" panose="020B0502020202020204" pitchFamily="34" charset="0"/>
              </a:rPr>
              <a:t>Bottom Line: Cytoreductive Nephrectomy</a:t>
            </a:r>
            <a:endParaRPr lang="en-US" sz="2400" b="1" dirty="0">
              <a:solidFill>
                <a:srgbClr val="004174"/>
              </a:solidFill>
              <a:latin typeface="Century Gothic" panose="020B0502020202020204" pitchFamily="34" charset="0"/>
            </a:endParaRPr>
          </a:p>
        </p:txBody>
      </p:sp>
      <p:sp>
        <p:nvSpPr>
          <p:cNvPr id="12" name="TextBox 11">
            <a:extLst>
              <a:ext uri="{FF2B5EF4-FFF2-40B4-BE49-F238E27FC236}">
                <a16:creationId xmlns:a16="http://schemas.microsoft.com/office/drawing/2014/main" id="{DED01040-34C2-3042-A1A1-32B38442B3B2}"/>
              </a:ext>
            </a:extLst>
          </p:cNvPr>
          <p:cNvSpPr txBox="1"/>
          <p:nvPr/>
        </p:nvSpPr>
        <p:spPr>
          <a:xfrm>
            <a:off x="654049" y="1814280"/>
            <a:ext cx="10883900" cy="3323987"/>
          </a:xfrm>
          <a:prstGeom prst="rect">
            <a:avLst/>
          </a:prstGeom>
          <a:noFill/>
        </p:spPr>
        <p:txBody>
          <a:bodyPr wrap="square" rtlCol="0">
            <a:spAutoFit/>
          </a:bodyPr>
          <a:lstStyle/>
          <a:p>
            <a:r>
              <a:rPr lang="en-US" sz="2200" b="1" dirty="0"/>
              <a:t>“Always” consider up-front cytoreductive nephrectomy</a:t>
            </a:r>
          </a:p>
          <a:p>
            <a:pPr marL="285750" indent="-285750">
              <a:buFont typeface="Arial" panose="020B0604020202020204" pitchFamily="34" charset="0"/>
              <a:buChar char="•"/>
            </a:pPr>
            <a:r>
              <a:rPr lang="en-US" dirty="0"/>
              <a:t>In oligometastatic disease (particularly w/ lung metastases only) if the patient can undergo </a:t>
            </a:r>
            <a:r>
              <a:rPr lang="en-US" dirty="0" err="1"/>
              <a:t>metastatectomy</a:t>
            </a:r>
            <a:r>
              <a:rPr lang="en-US" dirty="0"/>
              <a:t> for all sites of disease.</a:t>
            </a:r>
          </a:p>
          <a:p>
            <a:pPr marL="285750" indent="-285750">
              <a:buFont typeface="Arial" panose="020B0604020202020204" pitchFamily="34" charset="0"/>
              <a:buChar char="•"/>
            </a:pPr>
            <a:endParaRPr lang="en-US" dirty="0"/>
          </a:p>
          <a:p>
            <a:r>
              <a:rPr lang="en-US" sz="2200" b="1" dirty="0"/>
              <a:t>“Sometimes” consider up-front cytoreductive nephrectomy</a:t>
            </a:r>
          </a:p>
          <a:p>
            <a:pPr marL="285750" indent="-285750">
              <a:buFont typeface="Arial" panose="020B0604020202020204" pitchFamily="34" charset="0"/>
              <a:buChar char="•"/>
            </a:pPr>
            <a:r>
              <a:rPr lang="en-US" dirty="0"/>
              <a:t>Patients with risk categorization of IMDC-1</a:t>
            </a:r>
          </a:p>
          <a:p>
            <a:pPr marL="285750" indent="-285750">
              <a:buFont typeface="Arial" panose="020B0604020202020204" pitchFamily="34" charset="0"/>
              <a:buChar char="•"/>
            </a:pPr>
            <a:r>
              <a:rPr lang="en-US" dirty="0"/>
              <a:t>Minimally symptomatic, good performance status</a:t>
            </a:r>
          </a:p>
          <a:p>
            <a:pPr marL="285750" indent="-285750">
              <a:buFont typeface="Arial" panose="020B0604020202020204" pitchFamily="34" charset="0"/>
              <a:buChar char="•"/>
            </a:pPr>
            <a:r>
              <a:rPr lang="en-US" dirty="0"/>
              <a:t>Lung metastases and/or lymph node metastases</a:t>
            </a:r>
          </a:p>
          <a:p>
            <a:pPr marL="285750" indent="-285750">
              <a:buFont typeface="Arial" panose="020B0604020202020204" pitchFamily="34" charset="0"/>
              <a:buChar char="•"/>
            </a:pPr>
            <a:endParaRPr lang="en-US" dirty="0"/>
          </a:p>
          <a:p>
            <a:r>
              <a:rPr lang="en-US" sz="2200" b="1" dirty="0"/>
              <a:t>Deferred nephrectomy</a:t>
            </a:r>
          </a:p>
          <a:p>
            <a:pPr marL="285750" indent="-285750">
              <a:buFont typeface="Arial" panose="020B0604020202020204" pitchFamily="34" charset="0"/>
              <a:buChar char="•"/>
            </a:pPr>
            <a:r>
              <a:rPr lang="en-US" dirty="0"/>
              <a:t>IMDC intermediate-2 or poor risk if stable disease or partial response after appx 3-4 months of treatment</a:t>
            </a:r>
          </a:p>
        </p:txBody>
      </p:sp>
      <p:sp>
        <p:nvSpPr>
          <p:cNvPr id="13" name="TextBox 12">
            <a:extLst>
              <a:ext uri="{FF2B5EF4-FFF2-40B4-BE49-F238E27FC236}">
                <a16:creationId xmlns:a16="http://schemas.microsoft.com/office/drawing/2014/main" id="{6C4FE9A2-372D-204A-A239-EF964FCFDB69}"/>
              </a:ext>
            </a:extLst>
          </p:cNvPr>
          <p:cNvSpPr txBox="1"/>
          <p:nvPr/>
        </p:nvSpPr>
        <p:spPr>
          <a:xfrm>
            <a:off x="654049" y="5648404"/>
            <a:ext cx="11188701" cy="769441"/>
          </a:xfrm>
          <a:prstGeom prst="rect">
            <a:avLst/>
          </a:prstGeom>
          <a:noFill/>
        </p:spPr>
        <p:txBody>
          <a:bodyPr wrap="square" rtlCol="0">
            <a:spAutoFit/>
          </a:bodyPr>
          <a:lstStyle/>
          <a:p>
            <a:r>
              <a:rPr lang="en-US" sz="2200" b="1" dirty="0"/>
              <a:t>And remember, palliative nephrectomy is medically and ethically appropriate when needed.</a:t>
            </a:r>
          </a:p>
          <a:p>
            <a:endParaRPr lang="en-US" sz="2200" dirty="0"/>
          </a:p>
        </p:txBody>
      </p:sp>
      <p:pic>
        <p:nvPicPr>
          <p:cNvPr id="14" name="Picture 13" descr="Icon&#10;&#10;Description automatically generated">
            <a:extLst>
              <a:ext uri="{FF2B5EF4-FFF2-40B4-BE49-F238E27FC236}">
                <a16:creationId xmlns:a16="http://schemas.microsoft.com/office/drawing/2014/main" id="{8E0EEBA2-3812-7C43-AE1D-27A840F3CB5D}"/>
              </a:ext>
            </a:extLst>
          </p:cNvPr>
          <p:cNvPicPr>
            <a:picLocks noChangeAspect="1"/>
          </p:cNvPicPr>
          <p:nvPr/>
        </p:nvPicPr>
        <p:blipFill>
          <a:blip r:embed="rId2">
            <a:alphaModFix amt="20000"/>
          </a:blip>
          <a:stretch>
            <a:fillRect/>
          </a:stretch>
        </p:blipFill>
        <p:spPr>
          <a:xfrm>
            <a:off x="7598066" y="1718825"/>
            <a:ext cx="5428854" cy="5428854"/>
          </a:xfrm>
          <a:prstGeom prst="rect">
            <a:avLst/>
          </a:prstGeom>
        </p:spPr>
      </p:pic>
    </p:spTree>
    <p:extLst>
      <p:ext uri="{BB962C8B-B14F-4D97-AF65-F5344CB8AC3E}">
        <p14:creationId xmlns:p14="http://schemas.microsoft.com/office/powerpoint/2010/main" val="20967209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FB3B73C-7E9B-F849-9B9A-D4C2E2045C5B}"/>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532623E8-D70C-D549-93A7-7D6BC87B491F}"/>
              </a:ext>
            </a:extLst>
          </p:cNvPr>
          <p:cNvPicPr>
            <a:picLocks noChangeAspect="1"/>
          </p:cNvPicPr>
          <p:nvPr/>
        </p:nvPicPr>
        <p:blipFill>
          <a:blip r:embed="rId2">
            <a:alphaModFix amt="5000"/>
          </a:blip>
          <a:stretch>
            <a:fillRect/>
          </a:stretch>
        </p:blipFill>
        <p:spPr>
          <a:xfrm>
            <a:off x="1943422" y="-625808"/>
            <a:ext cx="8305153" cy="8305153"/>
          </a:xfrm>
          <a:prstGeom prst="rect">
            <a:avLst/>
          </a:prstGeom>
        </p:spPr>
      </p:pic>
      <p:sp>
        <p:nvSpPr>
          <p:cNvPr id="5" name="TextBox 4">
            <a:extLst>
              <a:ext uri="{FF2B5EF4-FFF2-40B4-BE49-F238E27FC236}">
                <a16:creationId xmlns:a16="http://schemas.microsoft.com/office/drawing/2014/main" id="{FC0DCA62-93EC-C445-B4F2-98960842FB01}"/>
              </a:ext>
            </a:extLst>
          </p:cNvPr>
          <p:cNvSpPr txBox="1"/>
          <p:nvPr/>
        </p:nvSpPr>
        <p:spPr>
          <a:xfrm>
            <a:off x="3454109" y="501293"/>
            <a:ext cx="5283781" cy="646331"/>
          </a:xfrm>
          <a:prstGeom prst="rect">
            <a:avLst/>
          </a:prstGeom>
          <a:noFill/>
        </p:spPr>
        <p:txBody>
          <a:bodyPr wrap="square" rtlCol="0">
            <a:spAutoFit/>
          </a:bodyPr>
          <a:lstStyle/>
          <a:p>
            <a:r>
              <a:rPr lang="en-US" sz="3600" b="1" dirty="0">
                <a:solidFill>
                  <a:srgbClr val="004174"/>
                </a:solidFill>
                <a:latin typeface="Century Gothic" panose="020B0502020202020204" pitchFamily="34" charset="0"/>
              </a:rPr>
              <a:t>Discussion &amp; Questions</a:t>
            </a:r>
          </a:p>
        </p:txBody>
      </p:sp>
      <p:pic>
        <p:nvPicPr>
          <p:cNvPr id="2050" name="Picture 2" descr="7 Questions You've Always Wanted to Ask a Deaf Person | 3Play Media">
            <a:extLst>
              <a:ext uri="{FF2B5EF4-FFF2-40B4-BE49-F238E27FC236}">
                <a16:creationId xmlns:a16="http://schemas.microsoft.com/office/drawing/2014/main" id="{86216CD0-D6C8-B640-8E24-B1A9FB183D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3404" y="2606647"/>
            <a:ext cx="5745192" cy="2256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5950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3EC8D6A-3455-9747-AAC2-5E8A7C93A541}"/>
              </a:ext>
            </a:extLst>
          </p:cNvPr>
          <p:cNvPicPr>
            <a:picLocks noChangeAspect="1"/>
          </p:cNvPicPr>
          <p:nvPr/>
        </p:nvPicPr>
        <p:blipFill>
          <a:blip r:embed="rId3">
            <a:alphaModFix amt="5000"/>
          </a:blip>
          <a:stretch>
            <a:fillRect/>
          </a:stretch>
        </p:blipFill>
        <p:spPr>
          <a:xfrm>
            <a:off x="1943422" y="-596905"/>
            <a:ext cx="8305153" cy="8305153"/>
          </a:xfrm>
          <a:prstGeom prst="rect">
            <a:avLst/>
          </a:prstGeom>
        </p:spPr>
      </p:pic>
      <p:sp>
        <p:nvSpPr>
          <p:cNvPr id="5" name="TextBox 4">
            <a:extLst>
              <a:ext uri="{FF2B5EF4-FFF2-40B4-BE49-F238E27FC236}">
                <a16:creationId xmlns:a16="http://schemas.microsoft.com/office/drawing/2014/main" id="{D3DBF89C-87C4-2644-8021-69B3B0767867}"/>
              </a:ext>
            </a:extLst>
          </p:cNvPr>
          <p:cNvSpPr txBox="1"/>
          <p:nvPr/>
        </p:nvSpPr>
        <p:spPr>
          <a:xfrm>
            <a:off x="4171692" y="501293"/>
            <a:ext cx="3848614" cy="646331"/>
          </a:xfrm>
          <a:prstGeom prst="rect">
            <a:avLst/>
          </a:prstGeom>
          <a:noFill/>
        </p:spPr>
        <p:txBody>
          <a:bodyPr wrap="square" rtlCol="0">
            <a:spAutoFit/>
          </a:bodyPr>
          <a:lstStyle/>
          <a:p>
            <a:r>
              <a:rPr lang="en-US" sz="3600" b="1" dirty="0">
                <a:solidFill>
                  <a:srgbClr val="004174"/>
                </a:solidFill>
                <a:latin typeface="Century Gothic" panose="020B0502020202020204" pitchFamily="34" charset="0"/>
              </a:rPr>
              <a:t>Announcements</a:t>
            </a:r>
          </a:p>
        </p:txBody>
      </p:sp>
      <p:sp>
        <p:nvSpPr>
          <p:cNvPr id="7" name="Rectangle 6">
            <a:extLst>
              <a:ext uri="{FF2B5EF4-FFF2-40B4-BE49-F238E27FC236}">
                <a16:creationId xmlns:a16="http://schemas.microsoft.com/office/drawing/2014/main" id="{97E033E9-301B-0B46-8088-A8410B7DECF8}"/>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EE0421EC-B1ED-B043-AADB-A5883787DA56}"/>
              </a:ext>
            </a:extLst>
          </p:cNvPr>
          <p:cNvSpPr txBox="1"/>
          <p:nvPr/>
        </p:nvSpPr>
        <p:spPr>
          <a:xfrm>
            <a:off x="535399" y="2394145"/>
            <a:ext cx="11121200" cy="2754600"/>
          </a:xfrm>
          <a:prstGeom prst="rect">
            <a:avLst/>
          </a:prstGeom>
          <a:noFill/>
        </p:spPr>
        <p:txBody>
          <a:bodyPr wrap="square" rtlCol="0">
            <a:spAutoFit/>
          </a:bodyPr>
          <a:lstStyle/>
          <a:p>
            <a:pPr algn="ctr"/>
            <a:r>
              <a:rPr lang="en-US" sz="3200" dirty="0"/>
              <a:t>Friday, June 11</a:t>
            </a:r>
            <a:r>
              <a:rPr lang="en-US" sz="3200" baseline="30000" dirty="0"/>
              <a:t>th</a:t>
            </a:r>
            <a:r>
              <a:rPr lang="en-US" sz="3200" dirty="0"/>
              <a:t> @ Noon</a:t>
            </a:r>
          </a:p>
          <a:p>
            <a:pPr algn="ctr"/>
            <a:endParaRPr lang="en-US" sz="3200" dirty="0"/>
          </a:p>
          <a:p>
            <a:pPr algn="ctr"/>
            <a:r>
              <a:rPr lang="en-US" sz="2800" b="1" i="1" dirty="0"/>
              <a:t>Immunotherapy Toxicity Monitoring and Management:</a:t>
            </a:r>
          </a:p>
          <a:p>
            <a:pPr algn="ctr"/>
            <a:r>
              <a:rPr lang="en-US" sz="2800" b="1" i="1" dirty="0"/>
              <a:t>Including with regards to at-home immunotherapy administration</a:t>
            </a:r>
          </a:p>
          <a:p>
            <a:pPr algn="ctr"/>
            <a:endParaRPr lang="en-US" sz="2500" dirty="0"/>
          </a:p>
          <a:p>
            <a:pPr algn="ctr"/>
            <a:r>
              <a:rPr lang="en-US" sz="2800" dirty="0"/>
              <a:t>Guest Speaker:  Gary Doolittle, MD </a:t>
            </a:r>
          </a:p>
        </p:txBody>
      </p:sp>
    </p:spTree>
    <p:extLst>
      <p:ext uri="{BB962C8B-B14F-4D97-AF65-F5344CB8AC3E}">
        <p14:creationId xmlns:p14="http://schemas.microsoft.com/office/powerpoint/2010/main" val="14901589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E0AD2F1-2436-E54F-AD35-17DDB6EE53E3}"/>
              </a:ext>
            </a:extLst>
          </p:cNvPr>
          <p:cNvSpPr txBox="1"/>
          <p:nvPr/>
        </p:nvSpPr>
        <p:spPr>
          <a:xfrm>
            <a:off x="4898340" y="501293"/>
            <a:ext cx="2395320" cy="646331"/>
          </a:xfrm>
          <a:prstGeom prst="rect">
            <a:avLst/>
          </a:prstGeom>
          <a:noFill/>
        </p:spPr>
        <p:txBody>
          <a:bodyPr wrap="square" rtlCol="0">
            <a:spAutoFit/>
          </a:bodyPr>
          <a:lstStyle/>
          <a:p>
            <a:r>
              <a:rPr lang="en-US" sz="3600" b="1" dirty="0">
                <a:solidFill>
                  <a:srgbClr val="004174"/>
                </a:solidFill>
                <a:latin typeface="Century Gothic" panose="020B0502020202020204" pitchFamily="34" charset="0"/>
              </a:rPr>
              <a:t>Wrap-Up</a:t>
            </a:r>
          </a:p>
        </p:txBody>
      </p:sp>
      <p:pic>
        <p:nvPicPr>
          <p:cNvPr id="4100" name="Picture 4">
            <a:extLst>
              <a:ext uri="{FF2B5EF4-FFF2-40B4-BE49-F238E27FC236}">
                <a16:creationId xmlns:a16="http://schemas.microsoft.com/office/drawing/2014/main" id="{D9BAFBBD-E244-9949-84BA-9FEC8702E2C2}"/>
              </a:ext>
            </a:extLst>
          </p:cNvPr>
          <p:cNvPicPr>
            <a:picLocks noChangeAspect="1" noChangeArrowheads="1"/>
          </p:cNvPicPr>
          <p:nvPr/>
        </p:nvPicPr>
        <p:blipFill>
          <a:blip r:embed="rId2">
            <a:duotone>
              <a:schemeClr val="accent3">
                <a:shade val="45000"/>
                <a:satMod val="135000"/>
              </a:schemeClr>
              <a:prstClr val="white"/>
            </a:duotone>
            <a:alphaModFix amt="85000"/>
            <a:extLst>
              <a:ext uri="{28A0092B-C50C-407E-A947-70E740481C1C}">
                <a14:useLocalDpi xmlns:a14="http://schemas.microsoft.com/office/drawing/2010/main" val="0"/>
              </a:ext>
            </a:extLst>
          </a:blip>
          <a:srcRect/>
          <a:stretch>
            <a:fillRect/>
          </a:stretch>
        </p:blipFill>
        <p:spPr bwMode="auto">
          <a:xfrm>
            <a:off x="8955809" y="1300747"/>
            <a:ext cx="3520362" cy="3520362"/>
          </a:xfrm>
          <a:prstGeom prst="rect">
            <a:avLst/>
          </a:prstGeom>
          <a:noFill/>
          <a:effectLst>
            <a:reflection endPos="0" dir="5400000" sy="-100000" algn="bl" rotWithShape="0"/>
          </a:effectLst>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18223773-F400-9E4A-A212-78C24130DFCF}"/>
              </a:ext>
            </a:extLst>
          </p:cNvPr>
          <p:cNvSpPr txBox="1">
            <a:spLocks/>
          </p:cNvSpPr>
          <p:nvPr/>
        </p:nvSpPr>
        <p:spPr>
          <a:xfrm>
            <a:off x="1225010" y="3409219"/>
            <a:ext cx="10588774" cy="20452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Activity Identification Code: </a:t>
            </a:r>
            <a:r>
              <a:rPr lang="en-US" sz="2400" b="1" dirty="0">
                <a:solidFill>
                  <a:srgbClr val="FF0000"/>
                </a:solidFill>
              </a:rPr>
              <a:t>83cole</a:t>
            </a:r>
          </a:p>
          <a:p>
            <a:pPr marL="0" indent="0">
              <a:buNone/>
            </a:pPr>
            <a:r>
              <a:rPr lang="en-US" sz="2400" b="1" dirty="0"/>
              <a:t>Due Date: </a:t>
            </a:r>
            <a:r>
              <a:rPr lang="en-US" sz="2400" dirty="0">
                <a:highlight>
                  <a:srgbClr val="FFFF00"/>
                </a:highlight>
              </a:rPr>
              <a:t>Thursday, May 20, 2021, at 5:00 PM </a:t>
            </a:r>
          </a:p>
          <a:p>
            <a:pPr marL="0" indent="0">
              <a:buNone/>
            </a:pPr>
            <a:r>
              <a:rPr lang="en-US" sz="2400" dirty="0"/>
              <a:t>Text the activity identification code to (828) 216-8114 or </a:t>
            </a:r>
            <a:r>
              <a:rPr lang="en-US" sz="2400" dirty="0">
                <a:solidFill>
                  <a:schemeClr val="bg2">
                    <a:lumMod val="25000"/>
                  </a:schemeClr>
                </a:solidFill>
                <a:hlinkClick r:id="rId3">
                  <a:extLst>
                    <a:ext uri="{A12FA001-AC4F-418D-AE19-62706E023703}">
                      <ahyp:hlinkClr xmlns:ahyp="http://schemas.microsoft.com/office/drawing/2018/hyperlinkcolor" val="tx"/>
                    </a:ext>
                  </a:extLst>
                </a:hlinkClick>
              </a:rPr>
              <a:t>www.eeds.com</a:t>
            </a:r>
            <a:r>
              <a:rPr lang="en-US" sz="2400" dirty="0">
                <a:solidFill>
                  <a:schemeClr val="bg2">
                    <a:lumMod val="25000"/>
                  </a:schemeClr>
                </a:solidFill>
              </a:rPr>
              <a:t> </a:t>
            </a:r>
          </a:p>
          <a:p>
            <a:pPr marL="0" indent="0">
              <a:buNone/>
            </a:pPr>
            <a:endParaRPr lang="en-US" sz="2400" dirty="0">
              <a:solidFill>
                <a:srgbClr val="B57001"/>
              </a:solidFill>
              <a:cs typeface="Calibri" panose="020F0502020204030204" pitchFamily="34" charset="0"/>
            </a:endParaRPr>
          </a:p>
        </p:txBody>
      </p:sp>
      <p:pic>
        <p:nvPicPr>
          <p:cNvPr id="8" name="Graphic 7" descr="Graduation cap with solid fill">
            <a:extLst>
              <a:ext uri="{FF2B5EF4-FFF2-40B4-BE49-F238E27FC236}">
                <a16:creationId xmlns:a16="http://schemas.microsoft.com/office/drawing/2014/main" id="{4B21C219-133D-3D45-964B-DB1CC96BE5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0610" y="3305864"/>
            <a:ext cx="914400" cy="914400"/>
          </a:xfrm>
          <a:prstGeom prst="rect">
            <a:avLst/>
          </a:prstGeom>
        </p:spPr>
      </p:pic>
      <p:sp>
        <p:nvSpPr>
          <p:cNvPr id="2" name="Rectangle 1">
            <a:extLst>
              <a:ext uri="{FF2B5EF4-FFF2-40B4-BE49-F238E27FC236}">
                <a16:creationId xmlns:a16="http://schemas.microsoft.com/office/drawing/2014/main" id="{D246AFA2-9695-BF4A-81FD-AE49CB02FBC6}"/>
              </a:ext>
            </a:extLst>
          </p:cNvPr>
          <p:cNvSpPr/>
          <p:nvPr/>
        </p:nvSpPr>
        <p:spPr>
          <a:xfrm>
            <a:off x="364770" y="2189417"/>
            <a:ext cx="9667643" cy="523220"/>
          </a:xfrm>
          <a:prstGeom prst="rect">
            <a:avLst/>
          </a:prstGeom>
        </p:spPr>
        <p:txBody>
          <a:bodyPr wrap="square">
            <a:spAutoFit/>
          </a:bodyPr>
          <a:lstStyle/>
          <a:p>
            <a:r>
              <a:rPr lang="en-US" sz="2800" b="1" dirty="0">
                <a:cs typeface="Calibri"/>
              </a:rPr>
              <a:t>Don’t forget to </a:t>
            </a:r>
            <a:r>
              <a:rPr lang="en-US" sz="2800" b="1" u="sng" dirty="0">
                <a:solidFill>
                  <a:srgbClr val="004C97"/>
                </a:solidFill>
                <a:cs typeface="Calibri"/>
              </a:rPr>
              <a:t>sign-in</a:t>
            </a:r>
            <a:r>
              <a:rPr lang="en-US" sz="2800" b="1" dirty="0">
                <a:solidFill>
                  <a:srgbClr val="004C97"/>
                </a:solidFill>
                <a:cs typeface="Calibri"/>
              </a:rPr>
              <a:t> </a:t>
            </a:r>
            <a:r>
              <a:rPr lang="en-US" sz="2800" b="1" dirty="0">
                <a:cs typeface="Calibri"/>
              </a:rPr>
              <a:t>by putting your name in the chat box.</a:t>
            </a:r>
          </a:p>
        </p:txBody>
      </p:sp>
      <p:sp>
        <p:nvSpPr>
          <p:cNvPr id="3" name="Rectangle 2">
            <a:extLst>
              <a:ext uri="{FF2B5EF4-FFF2-40B4-BE49-F238E27FC236}">
                <a16:creationId xmlns:a16="http://schemas.microsoft.com/office/drawing/2014/main" id="{CB2B2FB8-30E2-AF44-AC2E-EB1A40E67076}"/>
              </a:ext>
            </a:extLst>
          </p:cNvPr>
          <p:cNvSpPr/>
          <p:nvPr/>
        </p:nvSpPr>
        <p:spPr>
          <a:xfrm>
            <a:off x="1225010" y="5109476"/>
            <a:ext cx="9362482" cy="830997"/>
          </a:xfrm>
          <a:prstGeom prst="rect">
            <a:avLst/>
          </a:prstGeom>
        </p:spPr>
        <p:txBody>
          <a:bodyPr wrap="square">
            <a:spAutoFit/>
          </a:bodyPr>
          <a:lstStyle/>
          <a:p>
            <a:r>
              <a:rPr lang="en-US" sz="2400" dirty="0">
                <a:cs typeface="Calibri" panose="020F0502020204030204" pitchFamily="34" charset="0"/>
              </a:rPr>
              <a:t>A recording of the didactic and toolbox items from today’s session will be emailed to you next week. </a:t>
            </a:r>
            <a:endParaRPr lang="en-US" sz="2400" dirty="0">
              <a:solidFill>
                <a:schemeClr val="tx1">
                  <a:lumMod val="65000"/>
                  <a:lumOff val="35000"/>
                </a:schemeClr>
              </a:solidFill>
              <a:cs typeface="Calibri" panose="020F0502020204030204" pitchFamily="34" charset="0"/>
            </a:endParaRPr>
          </a:p>
        </p:txBody>
      </p:sp>
      <p:pic>
        <p:nvPicPr>
          <p:cNvPr id="10" name="Picture 9" descr="Icon&#10;&#10;Description automatically generated">
            <a:extLst>
              <a:ext uri="{FF2B5EF4-FFF2-40B4-BE49-F238E27FC236}">
                <a16:creationId xmlns:a16="http://schemas.microsoft.com/office/drawing/2014/main" id="{299CB097-1795-A14C-82C2-F7B0A91C204F}"/>
              </a:ext>
            </a:extLst>
          </p:cNvPr>
          <p:cNvPicPr>
            <a:picLocks noChangeAspect="1"/>
          </p:cNvPicPr>
          <p:nvPr/>
        </p:nvPicPr>
        <p:blipFill>
          <a:blip r:embed="rId6"/>
          <a:stretch>
            <a:fillRect/>
          </a:stretch>
        </p:blipFill>
        <p:spPr>
          <a:xfrm>
            <a:off x="388926" y="5109476"/>
            <a:ext cx="761137" cy="761137"/>
          </a:xfrm>
          <a:prstGeom prst="rect">
            <a:avLst/>
          </a:prstGeom>
        </p:spPr>
      </p:pic>
      <p:sp>
        <p:nvSpPr>
          <p:cNvPr id="11" name="Rectangle 10">
            <a:extLst>
              <a:ext uri="{FF2B5EF4-FFF2-40B4-BE49-F238E27FC236}">
                <a16:creationId xmlns:a16="http://schemas.microsoft.com/office/drawing/2014/main" id="{C254228D-E294-BF42-BF57-AAA1952C4C2F}"/>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06822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338EE51-E617-A945-AA86-470D4F1DFEEE}"/>
              </a:ext>
            </a:extLst>
          </p:cNvPr>
          <p:cNvSpPr txBox="1"/>
          <p:nvPr/>
        </p:nvSpPr>
        <p:spPr>
          <a:xfrm>
            <a:off x="2800315" y="501293"/>
            <a:ext cx="6591370" cy="646331"/>
          </a:xfrm>
          <a:prstGeom prst="rect">
            <a:avLst/>
          </a:prstGeom>
          <a:noFill/>
        </p:spPr>
        <p:txBody>
          <a:bodyPr wrap="square" rtlCol="0">
            <a:spAutoFit/>
          </a:bodyPr>
          <a:lstStyle/>
          <a:p>
            <a:r>
              <a:rPr lang="en-US" sz="3600" b="1" dirty="0">
                <a:solidFill>
                  <a:srgbClr val="004174"/>
                </a:solidFill>
                <a:latin typeface="Century Gothic" panose="020B0502020202020204" pitchFamily="34" charset="0"/>
              </a:rPr>
              <a:t>Conflict of Interest Disclosure</a:t>
            </a:r>
          </a:p>
        </p:txBody>
      </p:sp>
      <p:sp>
        <p:nvSpPr>
          <p:cNvPr id="7" name="Rectangle 6">
            <a:extLst>
              <a:ext uri="{FF2B5EF4-FFF2-40B4-BE49-F238E27FC236}">
                <a16:creationId xmlns:a16="http://schemas.microsoft.com/office/drawing/2014/main" id="{825AFDB9-6A47-2B46-9CE8-7A3452BE9C68}"/>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5FD2F89F-EBDB-9949-A4C3-83092F98115B}"/>
              </a:ext>
            </a:extLst>
          </p:cNvPr>
          <p:cNvPicPr>
            <a:picLocks noChangeAspect="1"/>
          </p:cNvPicPr>
          <p:nvPr/>
        </p:nvPicPr>
        <p:blipFill>
          <a:blip r:embed="rId3">
            <a:alphaModFix amt="5000"/>
          </a:blip>
          <a:stretch>
            <a:fillRect/>
          </a:stretch>
        </p:blipFill>
        <p:spPr>
          <a:xfrm>
            <a:off x="1943423" y="-618318"/>
            <a:ext cx="8305153" cy="8305153"/>
          </a:xfrm>
          <a:prstGeom prst="rect">
            <a:avLst/>
          </a:prstGeom>
        </p:spPr>
      </p:pic>
      <p:sp>
        <p:nvSpPr>
          <p:cNvPr id="6" name="Rectangle 5">
            <a:extLst>
              <a:ext uri="{FF2B5EF4-FFF2-40B4-BE49-F238E27FC236}">
                <a16:creationId xmlns:a16="http://schemas.microsoft.com/office/drawing/2014/main" id="{B057CF27-1567-C141-8A43-043BEDD737DF}"/>
              </a:ext>
            </a:extLst>
          </p:cNvPr>
          <p:cNvSpPr/>
          <p:nvPr/>
        </p:nvSpPr>
        <p:spPr>
          <a:xfrm>
            <a:off x="508487" y="1591300"/>
            <a:ext cx="11175023" cy="4765407"/>
          </a:xfrm>
          <a:prstGeom prst="rect">
            <a:avLst/>
          </a:prstGeom>
        </p:spPr>
        <p:txBody>
          <a:bodyPr wrap="square">
            <a:spAutoFit/>
          </a:bodyPr>
          <a:lstStyle/>
          <a:p>
            <a:pPr marL="342900" marR="0" lvl="0" indent="-342900">
              <a:lnSpc>
                <a:spcPct val="90000"/>
              </a:lnSpc>
              <a:spcBef>
                <a:spcPts val="0"/>
              </a:spcBef>
              <a:spcAft>
                <a:spcPts val="0"/>
              </a:spcAft>
              <a:buFont typeface="Arial" panose="020B0604020202020204" pitchFamily="34" charset="0"/>
              <a:buChar char="•"/>
              <a:tabLst>
                <a:tab pos="457200" algn="l"/>
              </a:tabLst>
            </a:pPr>
            <a:r>
              <a:rPr lang="en-US" sz="22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 following presenters and/or planning committee members do not have any relevant financial relationships with any proprietary entities producing, marketing, re-selling, or distributing healthcare goods or services consumed by, or used on patients related to the content of their presentation:  </a:t>
            </a:r>
            <a:r>
              <a:rPr lang="en-US" sz="2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Eugene Lee, MD; Catie Knight, MPH; Mary Beth Warren, MS, RN, </a:t>
            </a:r>
            <a:endParaRPr lang="en-US" sz="22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90000"/>
              </a:lnSpc>
              <a:spcAft>
                <a:spcPts val="80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90000"/>
              </a:lnSpc>
              <a:spcBef>
                <a:spcPts val="0"/>
              </a:spcBef>
              <a:spcAft>
                <a:spcPts val="0"/>
              </a:spcAft>
              <a:buFont typeface="Arial" panose="020B0604020202020204" pitchFamily="34" charset="0"/>
              <a:buChar char="•"/>
              <a:tabLst>
                <a:tab pos="457200" algn="l"/>
              </a:tabLst>
            </a:pPr>
            <a:r>
              <a:rPr lang="en-US" sz="22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 following presenters and planning committee member has disclosed  potentially relevant financial relationships with proprietary entities producing, marketing, re-selling or distributing healthcare goods or services consumed by, or used on, patients: </a:t>
            </a:r>
          </a:p>
          <a:p>
            <a:pPr marL="342900" marR="0" lvl="0" indent="-342900">
              <a:lnSpc>
                <a:spcPct val="90000"/>
              </a:lnSpc>
              <a:spcBef>
                <a:spcPts val="0"/>
              </a:spcBef>
              <a:spcAft>
                <a:spcPts val="0"/>
              </a:spcAft>
              <a:buFont typeface="Arial" panose="020B0604020202020204" pitchFamily="34" charset="0"/>
              <a:buChar char="•"/>
              <a:tabLst>
                <a:tab pos="457200" algn="l"/>
              </a:tabLst>
            </a:pPr>
            <a:endParaRPr lang="en-US" sz="22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90000"/>
              </a:lnSpc>
              <a:spcBef>
                <a:spcPts val="0"/>
              </a:spcBef>
              <a:spcAft>
                <a:spcPts val="0"/>
              </a:spcAft>
              <a:buFont typeface="Arial" panose="020B0604020202020204" pitchFamily="34" charset="0"/>
              <a:buChar char="•"/>
              <a:tabLst>
                <a:tab pos="457200" algn="l"/>
              </a:tabLst>
            </a:pPr>
            <a:r>
              <a:rPr lang="en-US" sz="2200" dirty="0"/>
              <a:t>Elizabeth Wulff-Burchfield, MD received consulting fee from Astellas, Bristol Myers Squibb and </a:t>
            </a:r>
            <a:r>
              <a:rPr lang="en-US" sz="2200" dirty="0" err="1"/>
              <a:t>Exelixis</a:t>
            </a:r>
            <a:r>
              <a:rPr lang="en-US" sz="2200" dirty="0"/>
              <a:t>;  owns stock  in </a:t>
            </a:r>
            <a:r>
              <a:rPr lang="en-US" sz="2200" dirty="0" err="1"/>
              <a:t>Immunomedics</a:t>
            </a:r>
            <a:r>
              <a:rPr lang="en-US" sz="2200" dirty="0"/>
              <a:t> and </a:t>
            </a:r>
            <a:r>
              <a:rPr lang="en-US" sz="2200" dirty="0" err="1"/>
              <a:t>Nektar</a:t>
            </a:r>
            <a:endParaRPr lang="en-US" sz="22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R="0" lvl="0">
              <a:lnSpc>
                <a:spcPct val="90000"/>
              </a:lnSpc>
              <a:spcBef>
                <a:spcPts val="0"/>
              </a:spcBef>
              <a:spcAft>
                <a:spcPts val="0"/>
              </a:spcAft>
              <a:tabLst>
                <a:tab pos="457200" algn="l"/>
              </a:tabLst>
            </a:pPr>
            <a:endParaRPr lang="en-US" sz="22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90000"/>
              </a:lnSpc>
              <a:spcBef>
                <a:spcPts val="0"/>
              </a:spcBef>
              <a:spcAft>
                <a:spcPts val="0"/>
              </a:spcAft>
              <a:buFont typeface="Arial" panose="020B0604020202020204" pitchFamily="34" charset="0"/>
              <a:buChar char="•"/>
              <a:tabLst>
                <a:tab pos="457200" algn="l"/>
              </a:tabLst>
            </a:pPr>
            <a:r>
              <a:rPr lang="en-US" sz="2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Jennifer Klemp, PhD, MPH received honoraria for consulting and speaking from Pfizer and honoraria for consulting from Astra Zeneca</a:t>
            </a:r>
            <a:r>
              <a:rPr lang="en-US" sz="2200"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0031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9C42ED1-6FCC-524E-93DB-59FFBF91060E}"/>
              </a:ext>
            </a:extLst>
          </p:cNvPr>
          <p:cNvSpPr txBox="1"/>
          <p:nvPr/>
        </p:nvSpPr>
        <p:spPr>
          <a:xfrm>
            <a:off x="2422334" y="501293"/>
            <a:ext cx="7347332" cy="646331"/>
          </a:xfrm>
          <a:prstGeom prst="rect">
            <a:avLst/>
          </a:prstGeom>
          <a:noFill/>
        </p:spPr>
        <p:txBody>
          <a:bodyPr wrap="square" rtlCol="0">
            <a:spAutoFit/>
          </a:bodyPr>
          <a:lstStyle/>
          <a:p>
            <a:r>
              <a:rPr lang="en-US" sz="3600" b="1" dirty="0">
                <a:solidFill>
                  <a:srgbClr val="004174"/>
                </a:solidFill>
                <a:latin typeface="Century Gothic" panose="020B0502020202020204" pitchFamily="34" charset="0"/>
              </a:rPr>
              <a:t>Continuing Education Statement</a:t>
            </a:r>
          </a:p>
        </p:txBody>
      </p:sp>
      <p:sp>
        <p:nvSpPr>
          <p:cNvPr id="8" name="Rectangle 7">
            <a:extLst>
              <a:ext uri="{FF2B5EF4-FFF2-40B4-BE49-F238E27FC236}">
                <a16:creationId xmlns:a16="http://schemas.microsoft.com/office/drawing/2014/main" id="{EC810670-2719-854D-88B6-258166F1983F}"/>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5C9D95ED-8312-374B-B867-C8E96F221685}"/>
              </a:ext>
            </a:extLst>
          </p:cNvPr>
          <p:cNvPicPr>
            <a:picLocks noChangeAspect="1"/>
          </p:cNvPicPr>
          <p:nvPr/>
        </p:nvPicPr>
        <p:blipFill>
          <a:blip r:embed="rId2">
            <a:alphaModFix amt="5000"/>
          </a:blip>
          <a:stretch>
            <a:fillRect/>
          </a:stretch>
        </p:blipFill>
        <p:spPr>
          <a:xfrm>
            <a:off x="1943423" y="-600030"/>
            <a:ext cx="8305153" cy="8305153"/>
          </a:xfrm>
          <a:prstGeom prst="rect">
            <a:avLst/>
          </a:prstGeom>
        </p:spPr>
      </p:pic>
      <p:pic>
        <p:nvPicPr>
          <p:cNvPr id="7" name="Graphic 6" descr="Graduation cap with solid fill">
            <a:extLst>
              <a:ext uri="{FF2B5EF4-FFF2-40B4-BE49-F238E27FC236}">
                <a16:creationId xmlns:a16="http://schemas.microsoft.com/office/drawing/2014/main" id="{10AE3331-A20C-F047-9588-660EAEE4EE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74768" y="367258"/>
            <a:ext cx="914400" cy="914400"/>
          </a:xfrm>
          <a:prstGeom prst="rect">
            <a:avLst/>
          </a:prstGeom>
        </p:spPr>
      </p:pic>
      <p:sp>
        <p:nvSpPr>
          <p:cNvPr id="2" name="Rectangle 1">
            <a:extLst>
              <a:ext uri="{FF2B5EF4-FFF2-40B4-BE49-F238E27FC236}">
                <a16:creationId xmlns:a16="http://schemas.microsoft.com/office/drawing/2014/main" id="{F9B8CFAD-1763-DA43-904E-B0077923A0C5}"/>
              </a:ext>
            </a:extLst>
          </p:cNvPr>
          <p:cNvSpPr/>
          <p:nvPr/>
        </p:nvSpPr>
        <p:spPr>
          <a:xfrm>
            <a:off x="135773" y="1687928"/>
            <a:ext cx="11920451" cy="4668779"/>
          </a:xfrm>
          <a:prstGeom prst="rect">
            <a:avLst/>
          </a:prstGeom>
        </p:spPr>
        <p:txBody>
          <a:bodyPr wrap="square">
            <a:spAutoFit/>
          </a:bodyPr>
          <a:lstStyle/>
          <a:p>
            <a:pPr>
              <a:lnSpc>
                <a:spcPct val="107000"/>
              </a:lnSpc>
              <a:spcAft>
                <a:spcPts val="800"/>
              </a:spcAft>
            </a:pPr>
            <a:r>
              <a:rPr lang="en-US" sz="1600" b="1"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Continuing education credit statements for TOQQ 5.14.21</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90000"/>
              </a:lnSpc>
              <a:spcBef>
                <a:spcPts val="0"/>
              </a:spcBef>
              <a:spcAft>
                <a:spcPts val="0"/>
              </a:spcAft>
              <a:buFont typeface="Arial" panose="020B0604020202020204" pitchFamily="34" charset="0"/>
              <a:buChar char="•"/>
              <a:tabLst>
                <a:tab pos="457200" algn="l"/>
              </a:tabLst>
            </a:pPr>
            <a:r>
              <a:rPr lang="en-US" sz="16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Physicians:</a:t>
            </a:r>
            <a:r>
              <a:rPr lang="en-US"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The University of Kansas Medical Center Office of Continuing Medical Education is accredited by the Accreditation Council for Continuing Medical Education (ACCME) to provide continuing medical education for physicians.</a:t>
            </a:r>
            <a:endParaRPr lang="en-US" sz="16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marR="0">
              <a:lnSpc>
                <a:spcPct val="90000"/>
              </a:lnSpc>
              <a:spcBef>
                <a:spcPts val="0"/>
              </a:spcBef>
              <a:spcAft>
                <a:spcPts val="0"/>
              </a:spcAft>
            </a:pPr>
            <a:r>
              <a:rPr lang="en-US" sz="1600" dirty="0">
                <a:latin typeface="Times New Roman" panose="02020603050405020304" pitchFamily="18" charset="0"/>
                <a:ea typeface="Times New Roman" panose="02020603050405020304" pitchFamily="18" charset="0"/>
              </a:rPr>
              <a:t> </a:t>
            </a:r>
          </a:p>
          <a:p>
            <a:pPr marL="457200" marR="0">
              <a:lnSpc>
                <a:spcPct val="90000"/>
              </a:lnSpc>
              <a:spcBef>
                <a:spcPts val="0"/>
              </a:spcBef>
              <a:spcAft>
                <a:spcPts val="0"/>
              </a:spcAft>
            </a:pPr>
            <a:r>
              <a:rPr lang="en-US"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 University of Kansas Medical Center Office of Continuing Medical Education designates this live activity for a maximum of 1.0  </a:t>
            </a:r>
            <a:r>
              <a:rPr lang="en-US" sz="16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AMA PRA Category 1 Credit(s)™</a:t>
            </a:r>
            <a:r>
              <a:rPr lang="en-US"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Physicians should claim only the credit commensurate with the extent of their participation in the activity.</a:t>
            </a:r>
            <a:endParaRPr lang="en-US" sz="1600" dirty="0">
              <a:latin typeface="Times New Roman" panose="02020603050405020304" pitchFamily="18" charset="0"/>
              <a:ea typeface="Times New Roman" panose="02020603050405020304" pitchFamily="18" charset="0"/>
            </a:endParaRPr>
          </a:p>
          <a:p>
            <a:pPr marL="457200" marR="0">
              <a:lnSpc>
                <a:spcPct val="90000"/>
              </a:lnSpc>
              <a:spcBef>
                <a:spcPts val="0"/>
              </a:spcBef>
              <a:spcAft>
                <a:spcPts val="0"/>
              </a:spcAft>
            </a:pPr>
            <a:r>
              <a:rPr lang="en-US" sz="1600" dirty="0">
                <a:latin typeface="Times New Roman" panose="02020603050405020304" pitchFamily="18" charset="0"/>
                <a:ea typeface="Times New Roman" panose="02020603050405020304" pitchFamily="18" charset="0"/>
              </a:rPr>
              <a:t> </a:t>
            </a:r>
          </a:p>
          <a:p>
            <a:pPr marL="342900" marR="0" lvl="0" indent="-342900">
              <a:lnSpc>
                <a:spcPct val="90000"/>
              </a:lnSpc>
              <a:spcBef>
                <a:spcPts val="0"/>
              </a:spcBef>
              <a:spcAft>
                <a:spcPts val="0"/>
              </a:spcAft>
              <a:buFont typeface="Arial" panose="020B0604020202020204" pitchFamily="34" charset="0"/>
              <a:buChar char="•"/>
              <a:tabLst>
                <a:tab pos="457200" algn="l"/>
              </a:tabLst>
            </a:pPr>
            <a:r>
              <a:rPr lang="en-US" sz="16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APRN/RN</a:t>
            </a:r>
            <a:r>
              <a:rPr lang="en-US"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The University of Kansas Medical Center Area Health Education Center East is approved as a provider of CNE by the Kansas State Board of Nursing. This course offering is approved for 1.0 contact hours applicable for APRN, or RN </a:t>
            </a:r>
            <a:r>
              <a:rPr lang="en-US" sz="16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relicensure</a:t>
            </a:r>
            <a:r>
              <a:rPr lang="en-US"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Kansas State Board of Nursing provider number: LT0056-0749. Mary Beth Warren, MS, RN, Coordinator.</a:t>
            </a:r>
          </a:p>
          <a:p>
            <a:pPr marL="342900" marR="0" lvl="0" indent="-342900">
              <a:lnSpc>
                <a:spcPct val="90000"/>
              </a:lnSpc>
              <a:spcBef>
                <a:spcPts val="0"/>
              </a:spcBef>
              <a:spcAft>
                <a:spcPts val="0"/>
              </a:spcAft>
              <a:buFont typeface="Arial" panose="020B0604020202020204" pitchFamily="34" charset="0"/>
              <a:buChar char="•"/>
              <a:tabLst>
                <a:tab pos="457200" algn="l"/>
              </a:tabLst>
            </a:pPr>
            <a:endParaRPr lang="en-US"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90000"/>
              </a:lnSpc>
              <a:spcBef>
                <a:spcPts val="0"/>
              </a:spcBef>
              <a:spcAft>
                <a:spcPts val="0"/>
              </a:spcAft>
              <a:buFont typeface="Arial" panose="020B0604020202020204" pitchFamily="34" charset="0"/>
              <a:buChar char="•"/>
              <a:tabLst>
                <a:tab pos="457200" algn="l"/>
              </a:tabLst>
            </a:pPr>
            <a:r>
              <a:rPr lang="en-US" sz="16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Social Work:  </a:t>
            </a:r>
            <a:r>
              <a:rPr lang="en-US" sz="1600" dirty="0"/>
              <a:t>The University of Kansas Medical Center Area Health Education Center East, as an approved provider of continuing education by the Kansas Behavioral Sciences Regulatory Board presents this offering for a maximum of 1.0 hour credit applicable for </a:t>
            </a:r>
            <a:r>
              <a:rPr lang="en-US" sz="1600" dirty="0" err="1"/>
              <a:t>relicensure</a:t>
            </a:r>
            <a:r>
              <a:rPr lang="en-US" sz="1600" dirty="0"/>
              <a:t> of LASWs, LBSWs, LMSWs and LSCSWs. Kansas Provider Number 12-002. Mary Beth Warren, MS, RN, coordinator.</a:t>
            </a:r>
            <a:endParaRPr lang="en-US" sz="1600" b="1" dirty="0">
              <a:solidFill>
                <a:srgbClr val="000000"/>
              </a:solidFill>
              <a:ea typeface="Times New Roman" panose="02020603050405020304" pitchFamily="18" charset="0"/>
              <a:cs typeface="Times New Roman" panose="02020603050405020304" pitchFamily="18" charset="0"/>
            </a:endParaRPr>
          </a:p>
          <a:p>
            <a:pPr marL="342900" marR="0" lvl="0" indent="-342900">
              <a:lnSpc>
                <a:spcPct val="90000"/>
              </a:lnSpc>
              <a:spcBef>
                <a:spcPts val="0"/>
              </a:spcBef>
              <a:spcAft>
                <a:spcPts val="0"/>
              </a:spcAft>
              <a:buFont typeface="Arial" panose="020B0604020202020204" pitchFamily="34" charset="0"/>
              <a:buChar char="•"/>
              <a:tabLst>
                <a:tab pos="457200" algn="l"/>
              </a:tabLst>
            </a:pPr>
            <a:endParaRPr lang="en-US" sz="16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marR="0">
              <a:lnSpc>
                <a:spcPct val="90000"/>
              </a:lnSpc>
              <a:spcBef>
                <a:spcPts val="0"/>
              </a:spcBef>
              <a:spcAft>
                <a:spcPts val="0"/>
              </a:spcAft>
            </a:pPr>
            <a:r>
              <a:rPr lang="en-US"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ea typeface="Times New Roman" panose="02020603050405020304" pitchFamily="18" charset="0"/>
            </a:endParaRPr>
          </a:p>
          <a:p>
            <a:pPr marL="457200" marR="0">
              <a:lnSpc>
                <a:spcPct val="90000"/>
              </a:lnSpc>
              <a:spcBef>
                <a:spcPts val="0"/>
              </a:spcBef>
              <a:spcAft>
                <a:spcPts val="0"/>
              </a:spcAft>
            </a:pPr>
            <a:r>
              <a:rPr lang="en-US" sz="16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Attendance requirement for nurses and social workers</a:t>
            </a:r>
            <a:r>
              <a:rPr lang="en-US"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Participants missing more than 10% of this offering will not receive continuing education credit</a:t>
            </a:r>
            <a:endParaRPr lang="en-US" sz="1600" dirty="0">
              <a:latin typeface="Times New Roman" panose="02020603050405020304" pitchFamily="18" charset="0"/>
              <a:ea typeface="Times New Roman" panose="02020603050405020304" pitchFamily="18" charset="0"/>
            </a:endParaRPr>
          </a:p>
          <a:p>
            <a:pPr marL="457200" marR="0">
              <a:lnSpc>
                <a:spcPct val="90000"/>
              </a:lnSpc>
              <a:spcBef>
                <a:spcPts val="0"/>
              </a:spcBef>
              <a:spcAft>
                <a:spcPts val="0"/>
              </a:spcAft>
            </a:pPr>
            <a:r>
              <a:rPr lang="en-US"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ea typeface="Times New Roman" panose="02020603050405020304" pitchFamily="18" charset="0"/>
            </a:endParaRPr>
          </a:p>
          <a:p>
            <a:pPr marL="457200" marR="0">
              <a:lnSpc>
                <a:spcPct val="90000"/>
              </a:lnSpc>
              <a:spcBef>
                <a:spcPts val="0"/>
              </a:spcBef>
              <a:spcAft>
                <a:spcPts val="0"/>
              </a:spcAft>
            </a:pPr>
            <a:r>
              <a:rPr lang="en-US" sz="16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Certificates of attendance</a:t>
            </a:r>
            <a:r>
              <a:rPr lang="en-US"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are available to other participants upon completion of documentation of attendance and evaluation</a:t>
            </a:r>
            <a:endParaRPr lang="en-US" sz="1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66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818F5A3-1147-4041-B5C9-8F51AF582001}"/>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747BB0E-B263-2743-9A5B-AF59C8636712}"/>
              </a:ext>
            </a:extLst>
          </p:cNvPr>
          <p:cNvSpPr txBox="1"/>
          <p:nvPr/>
        </p:nvSpPr>
        <p:spPr>
          <a:xfrm>
            <a:off x="1609279" y="561574"/>
            <a:ext cx="9837595" cy="523220"/>
          </a:xfrm>
          <a:prstGeom prst="rect">
            <a:avLst/>
          </a:prstGeom>
          <a:noFill/>
        </p:spPr>
        <p:txBody>
          <a:bodyPr wrap="square" rtlCol="0">
            <a:spAutoFit/>
          </a:bodyPr>
          <a:lstStyle/>
          <a:p>
            <a:r>
              <a:rPr lang="en-US" sz="2800" b="1" dirty="0">
                <a:solidFill>
                  <a:srgbClr val="004174"/>
                </a:solidFill>
                <a:latin typeface="Century Gothic" panose="020B0502020202020204" pitchFamily="34" charset="0"/>
              </a:rPr>
              <a:t>Continuing Education Credit &amp; Certificate of Attendance</a:t>
            </a:r>
          </a:p>
        </p:txBody>
      </p:sp>
      <p:pic>
        <p:nvPicPr>
          <p:cNvPr id="7" name="Picture 6">
            <a:extLst>
              <a:ext uri="{FF2B5EF4-FFF2-40B4-BE49-F238E27FC236}">
                <a16:creationId xmlns:a16="http://schemas.microsoft.com/office/drawing/2014/main" id="{C1966DAE-19A0-BF4F-B648-9D65F6A300E2}"/>
              </a:ext>
            </a:extLst>
          </p:cNvPr>
          <p:cNvPicPr>
            <a:picLocks noChangeAspect="1"/>
          </p:cNvPicPr>
          <p:nvPr/>
        </p:nvPicPr>
        <p:blipFill>
          <a:blip r:embed="rId2">
            <a:alphaModFix amt="5000"/>
          </a:blip>
          <a:stretch>
            <a:fillRect/>
          </a:stretch>
        </p:blipFill>
        <p:spPr>
          <a:xfrm>
            <a:off x="1943422" y="-645750"/>
            <a:ext cx="8305153" cy="8305153"/>
          </a:xfrm>
          <a:prstGeom prst="rect">
            <a:avLst/>
          </a:prstGeom>
        </p:spPr>
      </p:pic>
      <p:sp>
        <p:nvSpPr>
          <p:cNvPr id="8" name="Rectangle 7">
            <a:extLst>
              <a:ext uri="{FF2B5EF4-FFF2-40B4-BE49-F238E27FC236}">
                <a16:creationId xmlns:a16="http://schemas.microsoft.com/office/drawing/2014/main" id="{D36016D4-7A79-DE4F-B18E-A7C551B91BC4}"/>
              </a:ext>
            </a:extLst>
          </p:cNvPr>
          <p:cNvSpPr/>
          <p:nvPr/>
        </p:nvSpPr>
        <p:spPr>
          <a:xfrm>
            <a:off x="514511" y="1972402"/>
            <a:ext cx="11783028" cy="3416320"/>
          </a:xfrm>
          <a:prstGeom prst="rect">
            <a:avLst/>
          </a:prstGeom>
        </p:spPr>
        <p:txBody>
          <a:bodyPr wrap="square">
            <a:spAutoFit/>
          </a:bodyPr>
          <a:lstStyle/>
          <a:p>
            <a:pPr lvl="0" algn="ctr"/>
            <a:r>
              <a:rPr lang="en-US" sz="2800" dirty="0"/>
              <a:t>ACTIVITY IDENTIFICATION/SIGN IN CODE: </a:t>
            </a:r>
            <a:r>
              <a:rPr lang="en-US" sz="2800" b="1" dirty="0">
                <a:solidFill>
                  <a:srgbClr val="FF0000"/>
                </a:solidFill>
              </a:rPr>
              <a:t>83cole</a:t>
            </a:r>
            <a:endParaRPr lang="en-US" sz="3600" dirty="0">
              <a:solidFill>
                <a:srgbClr val="FF0000"/>
              </a:solidFill>
            </a:endParaRPr>
          </a:p>
          <a:p>
            <a:pPr lvl="0" algn="ctr"/>
            <a:endParaRPr lang="en-US" sz="2000" dirty="0"/>
          </a:p>
          <a:p>
            <a:pPr lvl="0" algn="ctr"/>
            <a:r>
              <a:rPr lang="en-US" sz="2000" dirty="0"/>
              <a:t>DEADLINE TO ENTER CODE AND COMPLETE EVALUATION: </a:t>
            </a:r>
            <a:r>
              <a:rPr lang="en-US" sz="2000" dirty="0">
                <a:highlight>
                  <a:srgbClr val="FFFF00"/>
                </a:highlight>
              </a:rPr>
              <a:t>Thursday, May 20, 2021, at 5:00 PM </a:t>
            </a:r>
          </a:p>
          <a:p>
            <a:pPr lvl="0" algn="ctr"/>
            <a:endParaRPr lang="en-US" sz="2000" dirty="0"/>
          </a:p>
          <a:p>
            <a:pPr lvl="0"/>
            <a:endParaRPr lang="en-US" sz="2000" dirty="0"/>
          </a:p>
          <a:p>
            <a:pPr lvl="0"/>
            <a:r>
              <a:rPr lang="en-US" sz="2000" dirty="0"/>
              <a:t>Using your mobile phone, you can text the activity identification code to (828) 216-8114. </a:t>
            </a:r>
          </a:p>
          <a:p>
            <a:pPr lvl="0"/>
            <a:r>
              <a:rPr lang="en-US" sz="2000" b="1" dirty="0"/>
              <a:t>OR</a:t>
            </a:r>
            <a:endParaRPr lang="en-US" sz="2000" dirty="0"/>
          </a:p>
          <a:p>
            <a:pPr lvl="0"/>
            <a:r>
              <a:rPr lang="en-US" sz="2000" dirty="0"/>
              <a:t>Accessing </a:t>
            </a:r>
            <a:r>
              <a:rPr lang="en-US" sz="2000" u="sng" dirty="0">
                <a:hlinkClick r:id="rId3"/>
              </a:rPr>
              <a:t>www.eeds.com</a:t>
            </a:r>
            <a:r>
              <a:rPr lang="en-US" sz="2000" dirty="0"/>
              <a:t> from a mobile device or PC and entering the activity identification code; </a:t>
            </a:r>
          </a:p>
          <a:p>
            <a:r>
              <a:rPr lang="en-US" sz="2000" b="1" dirty="0"/>
              <a:t>OR</a:t>
            </a:r>
          </a:p>
          <a:p>
            <a:pPr lvl="0"/>
            <a:r>
              <a:rPr lang="en-US" sz="2000" dirty="0"/>
              <a:t>Downloading the eeds mobile app (iOS, Android) and using the activity identification code to sign-in to events.</a:t>
            </a:r>
          </a:p>
        </p:txBody>
      </p:sp>
      <p:pic>
        <p:nvPicPr>
          <p:cNvPr id="9" name="Graphic 8" descr="Graduation cap with solid fill">
            <a:extLst>
              <a:ext uri="{FF2B5EF4-FFF2-40B4-BE49-F238E27FC236}">
                <a16:creationId xmlns:a16="http://schemas.microsoft.com/office/drawing/2014/main" id="{9CA82FE4-9362-6F47-A384-37BE349265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4511" y="365984"/>
            <a:ext cx="914400" cy="914400"/>
          </a:xfrm>
          <a:prstGeom prst="rect">
            <a:avLst/>
          </a:prstGeom>
        </p:spPr>
      </p:pic>
    </p:spTree>
    <p:extLst>
      <p:ext uri="{BB962C8B-B14F-4D97-AF65-F5344CB8AC3E}">
        <p14:creationId xmlns:p14="http://schemas.microsoft.com/office/powerpoint/2010/main" val="1741238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C430B-6AE7-2047-BA45-BD437D38B9B0}"/>
              </a:ext>
            </a:extLst>
          </p:cNvPr>
          <p:cNvPicPr>
            <a:picLocks noChangeAspect="1"/>
          </p:cNvPicPr>
          <p:nvPr/>
        </p:nvPicPr>
        <p:blipFill>
          <a:blip r:embed="rId2">
            <a:alphaModFix amt="5000"/>
          </a:blip>
          <a:stretch>
            <a:fillRect/>
          </a:stretch>
        </p:blipFill>
        <p:spPr>
          <a:xfrm>
            <a:off x="1943421" y="-618320"/>
            <a:ext cx="8305153" cy="8305153"/>
          </a:xfrm>
          <a:prstGeom prst="rect">
            <a:avLst/>
          </a:prstGeom>
        </p:spPr>
      </p:pic>
      <p:sp>
        <p:nvSpPr>
          <p:cNvPr id="5" name="TextBox 4">
            <a:extLst>
              <a:ext uri="{FF2B5EF4-FFF2-40B4-BE49-F238E27FC236}">
                <a16:creationId xmlns:a16="http://schemas.microsoft.com/office/drawing/2014/main" id="{65186D3C-A348-FC4B-AFEC-6FF47AA6FDA3}"/>
              </a:ext>
            </a:extLst>
          </p:cNvPr>
          <p:cNvSpPr txBox="1"/>
          <p:nvPr/>
        </p:nvSpPr>
        <p:spPr>
          <a:xfrm>
            <a:off x="4277806" y="501293"/>
            <a:ext cx="3636387" cy="646331"/>
          </a:xfrm>
          <a:prstGeom prst="rect">
            <a:avLst/>
          </a:prstGeom>
          <a:noFill/>
        </p:spPr>
        <p:txBody>
          <a:bodyPr wrap="square" rtlCol="0">
            <a:spAutoFit/>
          </a:bodyPr>
          <a:lstStyle/>
          <a:p>
            <a:r>
              <a:rPr lang="en-US" sz="3600" b="1" dirty="0">
                <a:solidFill>
                  <a:srgbClr val="004174"/>
                </a:solidFill>
                <a:latin typeface="Century Gothic" panose="020B0502020202020204" pitchFamily="34" charset="0"/>
              </a:rPr>
              <a:t>Funding Source</a:t>
            </a:r>
          </a:p>
        </p:txBody>
      </p:sp>
      <p:sp>
        <p:nvSpPr>
          <p:cNvPr id="6" name="TextBox 5">
            <a:extLst>
              <a:ext uri="{FF2B5EF4-FFF2-40B4-BE49-F238E27FC236}">
                <a16:creationId xmlns:a16="http://schemas.microsoft.com/office/drawing/2014/main" id="{EC0D2BDC-B493-DF4D-B900-52290356A901}"/>
              </a:ext>
            </a:extLst>
          </p:cNvPr>
          <p:cNvSpPr txBox="1"/>
          <p:nvPr/>
        </p:nvSpPr>
        <p:spPr>
          <a:xfrm>
            <a:off x="936603" y="2841758"/>
            <a:ext cx="10318787" cy="1384995"/>
          </a:xfrm>
          <a:prstGeom prst="rect">
            <a:avLst/>
          </a:prstGeom>
          <a:noFill/>
        </p:spPr>
        <p:txBody>
          <a:bodyPr wrap="square" rtlCol="0">
            <a:spAutoFit/>
          </a:bodyPr>
          <a:lstStyle/>
          <a:p>
            <a:pPr algn="ctr"/>
            <a:r>
              <a:rPr lang="en-US" sz="2800" dirty="0">
                <a:solidFill>
                  <a:srgbClr val="004174"/>
                </a:solidFill>
              </a:rPr>
              <a:t>This project is funded by a Pfizer Independent Grant for Learning and Change with additional support from The University of Kansas Cancer Center and Masonic Cancer Alliance.</a:t>
            </a:r>
          </a:p>
        </p:txBody>
      </p:sp>
      <p:sp>
        <p:nvSpPr>
          <p:cNvPr id="7" name="Rectangle 6">
            <a:extLst>
              <a:ext uri="{FF2B5EF4-FFF2-40B4-BE49-F238E27FC236}">
                <a16:creationId xmlns:a16="http://schemas.microsoft.com/office/drawing/2014/main" id="{59FEDC9C-BACD-A649-AD92-CACD7EEACCD7}"/>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63505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BABF60D-8E78-1D49-BD88-B7D9550339CE}"/>
              </a:ext>
            </a:extLst>
          </p:cNvPr>
          <p:cNvSpPr txBox="1"/>
          <p:nvPr/>
        </p:nvSpPr>
        <p:spPr>
          <a:xfrm>
            <a:off x="4832682" y="501293"/>
            <a:ext cx="2526622" cy="646331"/>
          </a:xfrm>
          <a:prstGeom prst="rect">
            <a:avLst/>
          </a:prstGeom>
          <a:noFill/>
        </p:spPr>
        <p:txBody>
          <a:bodyPr wrap="square" rtlCol="0">
            <a:spAutoFit/>
          </a:bodyPr>
          <a:lstStyle/>
          <a:p>
            <a:r>
              <a:rPr lang="en-US" sz="3600" b="1" dirty="0">
                <a:solidFill>
                  <a:srgbClr val="004174"/>
                </a:solidFill>
                <a:latin typeface="Century Gothic" panose="020B0502020202020204" pitchFamily="34" charset="0"/>
              </a:rPr>
              <a:t>Recording</a:t>
            </a:r>
          </a:p>
        </p:txBody>
      </p:sp>
      <p:sp>
        <p:nvSpPr>
          <p:cNvPr id="10" name="TextBox 9">
            <a:extLst>
              <a:ext uri="{FF2B5EF4-FFF2-40B4-BE49-F238E27FC236}">
                <a16:creationId xmlns:a16="http://schemas.microsoft.com/office/drawing/2014/main" id="{6E25E727-1F5D-FE42-939F-BC31924E18F2}"/>
              </a:ext>
            </a:extLst>
          </p:cNvPr>
          <p:cNvSpPr txBox="1"/>
          <p:nvPr/>
        </p:nvSpPr>
        <p:spPr>
          <a:xfrm>
            <a:off x="539255" y="3179491"/>
            <a:ext cx="11113476" cy="1225848"/>
          </a:xfrm>
          <a:prstGeom prst="rect">
            <a:avLst/>
          </a:prstGeom>
          <a:noFill/>
        </p:spPr>
        <p:txBody>
          <a:bodyPr wrap="square" rtlCol="0">
            <a:spAutoFit/>
          </a:bodyPr>
          <a:lstStyle/>
          <a:p>
            <a:pPr algn="ctr">
              <a:lnSpc>
                <a:spcPct val="150000"/>
              </a:lnSpc>
            </a:pPr>
            <a:r>
              <a:rPr lang="en-US" sz="2400" dirty="0">
                <a:solidFill>
                  <a:srgbClr val="004174"/>
                </a:solidFill>
              </a:rPr>
              <a:t>This ECHO session will be recorded for educational and quality improvement purposes.</a:t>
            </a:r>
          </a:p>
          <a:p>
            <a:pPr algn="ctr">
              <a:lnSpc>
                <a:spcPct val="150000"/>
              </a:lnSpc>
            </a:pPr>
            <a:r>
              <a:rPr lang="en-US" sz="2800" b="1" dirty="0">
                <a:solidFill>
                  <a:srgbClr val="004174"/>
                </a:solidFill>
              </a:rPr>
              <a:t>By participating in this ECHO clinic, you are consenting to be recorded. </a:t>
            </a:r>
          </a:p>
        </p:txBody>
      </p:sp>
      <p:pic>
        <p:nvPicPr>
          <p:cNvPr id="8200" name="Picture 8" descr="Zoom Icon Logo transparent PNG - StickPNG">
            <a:extLst>
              <a:ext uri="{FF2B5EF4-FFF2-40B4-BE49-F238E27FC236}">
                <a16:creationId xmlns:a16="http://schemas.microsoft.com/office/drawing/2014/main" id="{8863932D-3332-5E42-A066-118DA920FE55}"/>
              </a:ext>
            </a:extLst>
          </p:cNvPr>
          <p:cNvPicPr>
            <a:picLocks noChangeAspect="1" noChangeArrowheads="1"/>
          </p:cNvPicPr>
          <p:nvPr/>
        </p:nvPicPr>
        <p:blipFill>
          <a:blip r:embed="rId2">
            <a:alphaModFix amt="5000"/>
            <a:extLst>
              <a:ext uri="{28A0092B-C50C-407E-A947-70E740481C1C}">
                <a14:useLocalDpi xmlns:a14="http://schemas.microsoft.com/office/drawing/2010/main" val="0"/>
              </a:ext>
            </a:extLst>
          </a:blip>
          <a:srcRect/>
          <a:stretch>
            <a:fillRect/>
          </a:stretch>
        </p:blipFill>
        <p:spPr bwMode="auto">
          <a:xfrm>
            <a:off x="3373261" y="1244875"/>
            <a:ext cx="5445467" cy="5445467"/>
          </a:xfrm>
          <a:prstGeom prst="rect">
            <a:avLst/>
          </a:prstGeom>
          <a:noFill/>
          <a:effectLst>
            <a:glow>
              <a:schemeClr val="accent1">
                <a:alpha val="40000"/>
              </a:schemeClr>
            </a:glow>
            <a:softEdge rad="317500"/>
          </a:effectLst>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306A696-E9EC-0D4F-A37F-90FD47C9064E}"/>
              </a:ext>
            </a:extLst>
          </p:cNvPr>
          <p:cNvSpPr/>
          <p:nvPr/>
        </p:nvSpPr>
        <p:spPr>
          <a:xfrm>
            <a:off x="0" y="344774"/>
            <a:ext cx="12192000" cy="959370"/>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56395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15994419-6E89-5D43-924C-214466EDDE32}"/>
              </a:ext>
            </a:extLst>
          </p:cNvPr>
          <p:cNvSpPr/>
          <p:nvPr/>
        </p:nvSpPr>
        <p:spPr>
          <a:xfrm>
            <a:off x="0" y="444495"/>
            <a:ext cx="8161006" cy="746053"/>
          </a:xfrm>
          <a:prstGeom prst="rect">
            <a:avLst/>
          </a:prstGeom>
          <a:solidFill>
            <a:srgbClr val="00497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B4DB1742-E2C2-4E49-BCBA-4198D09D5FFD}"/>
              </a:ext>
            </a:extLst>
          </p:cNvPr>
          <p:cNvSpPr txBox="1"/>
          <p:nvPr/>
        </p:nvSpPr>
        <p:spPr>
          <a:xfrm>
            <a:off x="4128791" y="501292"/>
            <a:ext cx="4108555" cy="646331"/>
          </a:xfrm>
          <a:prstGeom prst="rect">
            <a:avLst/>
          </a:prstGeom>
          <a:noFill/>
        </p:spPr>
        <p:txBody>
          <a:bodyPr wrap="square" rtlCol="0">
            <a:spAutoFit/>
          </a:bodyPr>
          <a:lstStyle/>
          <a:p>
            <a:r>
              <a:rPr lang="en-US" sz="3600" b="1" dirty="0">
                <a:solidFill>
                  <a:srgbClr val="004174"/>
                </a:solidFill>
                <a:latin typeface="Century Gothic" panose="020B0502020202020204" pitchFamily="34" charset="0"/>
              </a:rPr>
              <a:t>ECHO Clinic Tips</a:t>
            </a:r>
          </a:p>
        </p:txBody>
      </p:sp>
      <p:grpSp>
        <p:nvGrpSpPr>
          <p:cNvPr id="23" name="Group 22">
            <a:extLst>
              <a:ext uri="{FF2B5EF4-FFF2-40B4-BE49-F238E27FC236}">
                <a16:creationId xmlns:a16="http://schemas.microsoft.com/office/drawing/2014/main" id="{D4A7EA90-FB95-154B-B46C-0E46E07A9D47}"/>
              </a:ext>
            </a:extLst>
          </p:cNvPr>
          <p:cNvGrpSpPr/>
          <p:nvPr/>
        </p:nvGrpSpPr>
        <p:grpSpPr>
          <a:xfrm>
            <a:off x="236600" y="4135665"/>
            <a:ext cx="3678937" cy="2124856"/>
            <a:chOff x="7848439" y="1304144"/>
            <a:chExt cx="3678937" cy="2124856"/>
          </a:xfrm>
        </p:grpSpPr>
        <p:pic>
          <p:nvPicPr>
            <p:cNvPr id="9220" name="Picture 4" descr="Zoom call etiquette – Academic Technology Help Center">
              <a:extLst>
                <a:ext uri="{FF2B5EF4-FFF2-40B4-BE49-F238E27FC236}">
                  <a16:creationId xmlns:a16="http://schemas.microsoft.com/office/drawing/2014/main" id="{BBE070CC-04B5-9846-8595-59ABFBD99E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26" t="28464" b="8495"/>
            <a:stretch/>
          </p:blipFill>
          <p:spPr bwMode="auto">
            <a:xfrm>
              <a:off x="7851647" y="2112264"/>
              <a:ext cx="3675729" cy="131673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a:extLst>
                <a:ext uri="{FF2B5EF4-FFF2-40B4-BE49-F238E27FC236}">
                  <a16:creationId xmlns:a16="http://schemas.microsoft.com/office/drawing/2014/main" id="{C40C5825-9496-C649-9ACE-842425380168}"/>
                </a:ext>
              </a:extLst>
            </p:cNvPr>
            <p:cNvSpPr/>
            <p:nvPr/>
          </p:nvSpPr>
          <p:spPr>
            <a:xfrm>
              <a:off x="7848439" y="1304144"/>
              <a:ext cx="3678937" cy="746811"/>
            </a:xfrm>
            <a:prstGeom prst="roundRect">
              <a:avLst/>
            </a:prstGeom>
            <a:solidFill>
              <a:schemeClr val="bg2">
                <a:lumMod val="75000"/>
                <a:alpha val="65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4174"/>
                </a:solidFill>
              </a:endParaRPr>
            </a:p>
            <a:p>
              <a:pPr algn="ctr"/>
              <a:r>
                <a:rPr lang="en-US" sz="2000" b="1" dirty="0">
                  <a:solidFill>
                    <a:srgbClr val="004174"/>
                  </a:solidFill>
                </a:rPr>
                <a:t>MUTE YOURSELF</a:t>
              </a:r>
            </a:p>
            <a:p>
              <a:pPr algn="ctr"/>
              <a:r>
                <a:rPr lang="en-US" dirty="0">
                  <a:solidFill>
                    <a:srgbClr val="004174"/>
                  </a:solidFill>
                </a:rPr>
                <a:t>when you’re not speaking.</a:t>
              </a:r>
            </a:p>
            <a:p>
              <a:pPr algn="ctr"/>
              <a:endParaRPr lang="en-US" dirty="0">
                <a:solidFill>
                  <a:schemeClr val="accent3"/>
                </a:solidFill>
              </a:endParaRPr>
            </a:p>
          </p:txBody>
        </p:sp>
      </p:grpSp>
      <p:grpSp>
        <p:nvGrpSpPr>
          <p:cNvPr id="24" name="Group 23">
            <a:extLst>
              <a:ext uri="{FF2B5EF4-FFF2-40B4-BE49-F238E27FC236}">
                <a16:creationId xmlns:a16="http://schemas.microsoft.com/office/drawing/2014/main" id="{97021D05-1FDA-2646-AE7D-EDD205790734}"/>
              </a:ext>
            </a:extLst>
          </p:cNvPr>
          <p:cNvGrpSpPr/>
          <p:nvPr/>
        </p:nvGrpSpPr>
        <p:grpSpPr>
          <a:xfrm>
            <a:off x="27684" y="1322355"/>
            <a:ext cx="4171408" cy="2641606"/>
            <a:chOff x="7736194" y="160623"/>
            <a:chExt cx="4171408" cy="2641606"/>
          </a:xfrm>
        </p:grpSpPr>
        <p:sp>
          <p:nvSpPr>
            <p:cNvPr id="22" name="Rounded Rectangle 21">
              <a:extLst>
                <a:ext uri="{FF2B5EF4-FFF2-40B4-BE49-F238E27FC236}">
                  <a16:creationId xmlns:a16="http://schemas.microsoft.com/office/drawing/2014/main" id="{8509B968-4EC4-D448-B6F4-FB032E8338B5}"/>
                </a:ext>
              </a:extLst>
            </p:cNvPr>
            <p:cNvSpPr/>
            <p:nvPr/>
          </p:nvSpPr>
          <p:spPr>
            <a:xfrm>
              <a:off x="8449056" y="160623"/>
              <a:ext cx="2746726" cy="2641606"/>
            </a:xfrm>
            <a:prstGeom prst="roundRect">
              <a:avLst/>
            </a:prstGeom>
            <a:solidFill>
              <a:schemeClr val="bg2">
                <a:lumMod val="75000"/>
                <a:alpha val="65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4174"/>
                </a:solidFill>
              </a:endParaRPr>
            </a:p>
            <a:p>
              <a:pPr algn="ctr"/>
              <a:endParaRPr lang="en-US" dirty="0">
                <a:solidFill>
                  <a:schemeClr val="accent3"/>
                </a:solidFill>
              </a:endParaRPr>
            </a:p>
          </p:txBody>
        </p:sp>
        <p:sp>
          <p:nvSpPr>
            <p:cNvPr id="12" name="Rectangle 11">
              <a:extLst>
                <a:ext uri="{FF2B5EF4-FFF2-40B4-BE49-F238E27FC236}">
                  <a16:creationId xmlns:a16="http://schemas.microsoft.com/office/drawing/2014/main" id="{89414C73-0B87-784C-98FA-7E6C16145F13}"/>
                </a:ext>
              </a:extLst>
            </p:cNvPr>
            <p:cNvSpPr/>
            <p:nvPr/>
          </p:nvSpPr>
          <p:spPr>
            <a:xfrm>
              <a:off x="7736194" y="332327"/>
              <a:ext cx="4171408" cy="954107"/>
            </a:xfrm>
            <a:prstGeom prst="rect">
              <a:avLst/>
            </a:prstGeom>
          </p:spPr>
          <p:txBody>
            <a:bodyPr wrap="square">
              <a:spAutoFit/>
            </a:bodyPr>
            <a:lstStyle/>
            <a:p>
              <a:pPr algn="ctr"/>
              <a:r>
                <a:rPr lang="en-US" sz="2000" b="1" dirty="0">
                  <a:solidFill>
                    <a:srgbClr val="004174"/>
                  </a:solidFill>
                </a:rPr>
                <a:t>TESTING 1, 2, 3</a:t>
              </a:r>
            </a:p>
            <a:p>
              <a:pPr algn="ctr"/>
              <a:r>
                <a:rPr lang="en-US" dirty="0">
                  <a:solidFill>
                    <a:srgbClr val="004174"/>
                  </a:solidFill>
                </a:rPr>
                <a:t>Test both audio &amp;</a:t>
              </a:r>
            </a:p>
            <a:p>
              <a:pPr algn="ctr"/>
              <a:r>
                <a:rPr lang="en-US" dirty="0">
                  <a:solidFill>
                    <a:srgbClr val="004174"/>
                  </a:solidFill>
                </a:rPr>
                <a:t>video in advance.</a:t>
              </a:r>
            </a:p>
          </p:txBody>
        </p:sp>
        <p:pic>
          <p:nvPicPr>
            <p:cNvPr id="9224" name="Picture 8" descr="Sound icon PNG">
              <a:extLst>
                <a:ext uri="{FF2B5EF4-FFF2-40B4-BE49-F238E27FC236}">
                  <a16:creationId xmlns:a16="http://schemas.microsoft.com/office/drawing/2014/main" id="{E969BBF1-EB33-1B46-B6E5-802DDA8281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5866" y="1485540"/>
              <a:ext cx="1172063" cy="117206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a:extLst>
              <a:ext uri="{FF2B5EF4-FFF2-40B4-BE49-F238E27FC236}">
                <a16:creationId xmlns:a16="http://schemas.microsoft.com/office/drawing/2014/main" id="{0FF0A604-0363-5A48-A0EA-4BA32C9410CC}"/>
              </a:ext>
            </a:extLst>
          </p:cNvPr>
          <p:cNvGrpSpPr/>
          <p:nvPr/>
        </p:nvGrpSpPr>
        <p:grpSpPr>
          <a:xfrm>
            <a:off x="4274082" y="1885738"/>
            <a:ext cx="3436667" cy="4688127"/>
            <a:chOff x="671655" y="2522161"/>
            <a:chExt cx="3920182" cy="5361521"/>
          </a:xfrm>
        </p:grpSpPr>
        <p:sp>
          <p:nvSpPr>
            <p:cNvPr id="34" name="Rounded Rectangle 33">
              <a:extLst>
                <a:ext uri="{FF2B5EF4-FFF2-40B4-BE49-F238E27FC236}">
                  <a16:creationId xmlns:a16="http://schemas.microsoft.com/office/drawing/2014/main" id="{77105E95-7235-D248-AA4C-72778651F7C3}"/>
                </a:ext>
              </a:extLst>
            </p:cNvPr>
            <p:cNvSpPr/>
            <p:nvPr/>
          </p:nvSpPr>
          <p:spPr>
            <a:xfrm>
              <a:off x="671655" y="2522161"/>
              <a:ext cx="3920182" cy="5361521"/>
            </a:xfrm>
            <a:prstGeom prst="roundRect">
              <a:avLst/>
            </a:prstGeom>
            <a:solidFill>
              <a:schemeClr val="bg2">
                <a:lumMod val="75000"/>
                <a:alpha val="65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25" name="Rectangle 24">
              <a:extLst>
                <a:ext uri="{FF2B5EF4-FFF2-40B4-BE49-F238E27FC236}">
                  <a16:creationId xmlns:a16="http://schemas.microsoft.com/office/drawing/2014/main" id="{4FCFDD71-22C8-DF41-823E-BA3D17F8A36C}"/>
                </a:ext>
              </a:extLst>
            </p:cNvPr>
            <p:cNvSpPr/>
            <p:nvPr/>
          </p:nvSpPr>
          <p:spPr>
            <a:xfrm>
              <a:off x="820572" y="2805942"/>
              <a:ext cx="3657719" cy="1091153"/>
            </a:xfrm>
            <a:prstGeom prst="rect">
              <a:avLst/>
            </a:prstGeom>
          </p:spPr>
          <p:txBody>
            <a:bodyPr wrap="square">
              <a:spAutoFit/>
            </a:bodyPr>
            <a:lstStyle/>
            <a:p>
              <a:pPr algn="ctr"/>
              <a:r>
                <a:rPr lang="en-US" sz="2000" b="1" dirty="0">
                  <a:solidFill>
                    <a:srgbClr val="004174"/>
                  </a:solidFill>
                </a:rPr>
                <a:t>PARTICIPATE</a:t>
              </a:r>
            </a:p>
            <a:p>
              <a:pPr algn="ctr"/>
              <a:r>
                <a:rPr lang="en-US" dirty="0">
                  <a:solidFill>
                    <a:srgbClr val="004174"/>
                  </a:solidFill>
                </a:rPr>
                <a:t>Speak clearly, use the chat box, and actively engage.</a:t>
              </a:r>
            </a:p>
          </p:txBody>
        </p:sp>
      </p:grpSp>
      <p:grpSp>
        <p:nvGrpSpPr>
          <p:cNvPr id="21" name="Group 20">
            <a:extLst>
              <a:ext uri="{FF2B5EF4-FFF2-40B4-BE49-F238E27FC236}">
                <a16:creationId xmlns:a16="http://schemas.microsoft.com/office/drawing/2014/main" id="{B22CDD3A-F3FC-0341-B630-F0142F2EA444}"/>
              </a:ext>
            </a:extLst>
          </p:cNvPr>
          <p:cNvGrpSpPr/>
          <p:nvPr/>
        </p:nvGrpSpPr>
        <p:grpSpPr>
          <a:xfrm>
            <a:off x="8069294" y="506412"/>
            <a:ext cx="3921962" cy="5907093"/>
            <a:chOff x="-63563" y="1450663"/>
            <a:chExt cx="3414737" cy="5238342"/>
          </a:xfrm>
        </p:grpSpPr>
        <p:sp>
          <p:nvSpPr>
            <p:cNvPr id="14" name="Rounded Rectangle 13">
              <a:extLst>
                <a:ext uri="{FF2B5EF4-FFF2-40B4-BE49-F238E27FC236}">
                  <a16:creationId xmlns:a16="http://schemas.microsoft.com/office/drawing/2014/main" id="{6F3F4C98-BC8D-5946-8708-7E5F6AE7B691}"/>
                </a:ext>
              </a:extLst>
            </p:cNvPr>
            <p:cNvSpPr/>
            <p:nvPr/>
          </p:nvSpPr>
          <p:spPr>
            <a:xfrm>
              <a:off x="297097" y="1450663"/>
              <a:ext cx="2560484" cy="5238342"/>
            </a:xfrm>
            <a:prstGeom prst="roundRect">
              <a:avLst/>
            </a:prstGeom>
            <a:solidFill>
              <a:schemeClr val="bg2">
                <a:lumMod val="75000"/>
                <a:alpha val="65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pic>
          <p:nvPicPr>
            <p:cNvPr id="15" name="Picture 8">
              <a:extLst>
                <a:ext uri="{FF2B5EF4-FFF2-40B4-BE49-F238E27FC236}">
                  <a16:creationId xmlns:a16="http://schemas.microsoft.com/office/drawing/2014/main" id="{D2B7B8F9-2A7B-5B41-824E-A587B03334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63" y="2935360"/>
              <a:ext cx="2538561" cy="164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a:extLst>
                <a:ext uri="{FF2B5EF4-FFF2-40B4-BE49-F238E27FC236}">
                  <a16:creationId xmlns:a16="http://schemas.microsoft.com/office/drawing/2014/main" id="{6678290E-968C-7641-B0AB-E56032FC3C0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0289" y="4729043"/>
              <a:ext cx="2500885" cy="176808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15640CF-DAB7-7B40-A30E-2AF98E6E07F3}"/>
                </a:ext>
              </a:extLst>
            </p:cNvPr>
            <p:cNvSpPr txBox="1"/>
            <p:nvPr/>
          </p:nvSpPr>
          <p:spPr>
            <a:xfrm>
              <a:off x="397763" y="1646824"/>
              <a:ext cx="2359152" cy="1091731"/>
            </a:xfrm>
            <a:prstGeom prst="rect">
              <a:avLst/>
            </a:prstGeom>
            <a:noFill/>
          </p:spPr>
          <p:txBody>
            <a:bodyPr wrap="square" rtlCol="0">
              <a:spAutoFit/>
            </a:bodyPr>
            <a:lstStyle/>
            <a:p>
              <a:pPr algn="ctr"/>
              <a:r>
                <a:rPr lang="en-US" sz="2000" b="1" dirty="0">
                  <a:solidFill>
                    <a:srgbClr val="004174"/>
                  </a:solidFill>
                </a:rPr>
                <a:t>CAMERAS ON</a:t>
              </a:r>
            </a:p>
            <a:p>
              <a:pPr algn="ctr"/>
              <a:r>
                <a:rPr lang="en-US" dirty="0">
                  <a:solidFill>
                    <a:srgbClr val="004174"/>
                  </a:solidFill>
                </a:rPr>
                <a:t>Well-lit faces are</a:t>
              </a:r>
            </a:p>
            <a:p>
              <a:pPr algn="ctr"/>
              <a:r>
                <a:rPr lang="en-US" dirty="0">
                  <a:solidFill>
                    <a:srgbClr val="004174"/>
                  </a:solidFill>
                </a:rPr>
                <a:t>more engaging!</a:t>
              </a:r>
            </a:p>
            <a:p>
              <a:endParaRPr lang="en-US" dirty="0"/>
            </a:p>
          </p:txBody>
        </p:sp>
        <p:pic>
          <p:nvPicPr>
            <p:cNvPr id="17" name="Graphic 16" descr="Thumbs up sign with solid fill">
              <a:extLst>
                <a:ext uri="{FF2B5EF4-FFF2-40B4-BE49-F238E27FC236}">
                  <a16:creationId xmlns:a16="http://schemas.microsoft.com/office/drawing/2014/main" id="{E0565D82-2B1A-7E45-BF83-CC2DCDD8251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49434" y="3514891"/>
              <a:ext cx="554943" cy="554943"/>
            </a:xfrm>
            <a:prstGeom prst="rect">
              <a:avLst/>
            </a:prstGeom>
          </p:spPr>
        </p:pic>
        <p:pic>
          <p:nvPicPr>
            <p:cNvPr id="20" name="Graphic 19" descr="Thumbs Down with solid fill">
              <a:extLst>
                <a:ext uri="{FF2B5EF4-FFF2-40B4-BE49-F238E27FC236}">
                  <a16:creationId xmlns:a16="http://schemas.microsoft.com/office/drawing/2014/main" id="{706E4AE0-2A44-754B-904F-0D8E69BA21B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67603" y="5407337"/>
              <a:ext cx="571181" cy="571181"/>
            </a:xfrm>
            <a:prstGeom prst="rect">
              <a:avLst/>
            </a:prstGeom>
          </p:spPr>
        </p:pic>
      </p:grpSp>
      <p:pic>
        <p:nvPicPr>
          <p:cNvPr id="9238" name="Picture 22" descr="19,548 Zoom Meeting Illustrations &amp; Clip Art - iStock">
            <a:extLst>
              <a:ext uri="{FF2B5EF4-FFF2-40B4-BE49-F238E27FC236}">
                <a16:creationId xmlns:a16="http://schemas.microsoft.com/office/drawing/2014/main" id="{C7510839-AFDE-6F4D-B402-52D074E4185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72834" y="3276418"/>
            <a:ext cx="2603853" cy="195289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9EA1C280-E726-9D45-A25B-B720CA7332BB}"/>
              </a:ext>
            </a:extLst>
          </p:cNvPr>
          <p:cNvSpPr txBox="1"/>
          <p:nvPr/>
        </p:nvSpPr>
        <p:spPr>
          <a:xfrm>
            <a:off x="3322559" y="39628"/>
            <a:ext cx="916062" cy="1569660"/>
          </a:xfrm>
          <a:prstGeom prst="rect">
            <a:avLst/>
          </a:prstGeom>
          <a:noFill/>
        </p:spPr>
        <p:txBody>
          <a:bodyPr wrap="square" rtlCol="0">
            <a:spAutoFit/>
          </a:bodyPr>
          <a:lstStyle/>
          <a:p>
            <a:r>
              <a:rPr lang="en-US" sz="9600" dirty="0">
                <a:solidFill>
                  <a:srgbClr val="C00000"/>
                </a:solidFill>
                <a:latin typeface="Chalkboard SE" panose="03050602040202020205" pitchFamily="66" charset="77"/>
                <a:cs typeface="Algerian" panose="020F0502020204030204" pitchFamily="34" charset="0"/>
              </a:rPr>
              <a:t>4</a:t>
            </a:r>
          </a:p>
        </p:txBody>
      </p:sp>
      <p:pic>
        <p:nvPicPr>
          <p:cNvPr id="31" name="Picture 30" descr="Logo&#10;&#10;Description automatically generated">
            <a:extLst>
              <a:ext uri="{FF2B5EF4-FFF2-40B4-BE49-F238E27FC236}">
                <a16:creationId xmlns:a16="http://schemas.microsoft.com/office/drawing/2014/main" id="{A05BBDF2-1A4A-034F-8267-1E309D61026C}"/>
              </a:ext>
            </a:extLst>
          </p:cNvPr>
          <p:cNvPicPr>
            <a:picLocks noChangeAspect="1"/>
          </p:cNvPicPr>
          <p:nvPr/>
        </p:nvPicPr>
        <p:blipFill>
          <a:blip r:embed="rId11"/>
          <a:stretch>
            <a:fillRect/>
          </a:stretch>
        </p:blipFill>
        <p:spPr>
          <a:xfrm>
            <a:off x="5235281" y="5460836"/>
            <a:ext cx="1512018" cy="746812"/>
          </a:xfrm>
          <a:prstGeom prst="rect">
            <a:avLst/>
          </a:prstGeom>
        </p:spPr>
      </p:pic>
    </p:spTree>
    <p:extLst>
      <p:ext uri="{BB962C8B-B14F-4D97-AF65-F5344CB8AC3E}">
        <p14:creationId xmlns:p14="http://schemas.microsoft.com/office/powerpoint/2010/main" val="40809423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5173</TotalTime>
  <Words>3513</Words>
  <Application>Microsoft Macintosh PowerPoint</Application>
  <PresentationFormat>Widescreen</PresentationFormat>
  <Paragraphs>297</Paragraphs>
  <Slides>33</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vt:lpstr>
      <vt:lpstr>Avenir Next</vt:lpstr>
      <vt:lpstr>Calibri</vt:lpstr>
      <vt:lpstr>Calibri Light</vt:lpstr>
      <vt:lpstr>Century Gothic</vt:lpstr>
      <vt:lpstr>Chalkboard SE</vt:lpstr>
      <vt:lpstr>Garamond</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Catie Knight</dc:creator>
  <cp:lastModifiedBy>Catie Knight</cp:lastModifiedBy>
  <cp:revision>184</cp:revision>
  <dcterms:created xsi:type="dcterms:W3CDTF">2021-03-02T16:34:15Z</dcterms:created>
  <dcterms:modified xsi:type="dcterms:W3CDTF">2021-05-14T13:21:38Z</dcterms:modified>
</cp:coreProperties>
</file>